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7" r:id="rId2"/>
    <p:sldId id="259" r:id="rId3"/>
    <p:sldId id="260" r:id="rId4"/>
    <p:sldId id="364" r:id="rId5"/>
    <p:sldId id="390" r:id="rId6"/>
    <p:sldId id="391" r:id="rId7"/>
    <p:sldId id="365" r:id="rId8"/>
    <p:sldId id="409" r:id="rId9"/>
    <p:sldId id="440" r:id="rId10"/>
    <p:sldId id="443" r:id="rId11"/>
    <p:sldId id="367" r:id="rId12"/>
    <p:sldId id="266" r:id="rId13"/>
    <p:sldId id="398" r:id="rId14"/>
    <p:sldId id="263" r:id="rId15"/>
    <p:sldId id="399" r:id="rId16"/>
    <p:sldId id="414" r:id="rId17"/>
    <p:sldId id="277" r:id="rId18"/>
    <p:sldId id="278" r:id="rId19"/>
    <p:sldId id="279" r:id="rId20"/>
    <p:sldId id="280" r:id="rId21"/>
    <p:sldId id="281" r:id="rId22"/>
    <p:sldId id="282" r:id="rId23"/>
    <p:sldId id="283" r:id="rId24"/>
    <p:sldId id="284" r:id="rId25"/>
    <p:sldId id="400" r:id="rId26"/>
    <p:sldId id="369" r:id="rId27"/>
    <p:sldId id="370" r:id="rId28"/>
    <p:sldId id="371" r:id="rId29"/>
    <p:sldId id="372" r:id="rId30"/>
    <p:sldId id="373" r:id="rId31"/>
    <p:sldId id="342" r:id="rId32"/>
    <p:sldId id="410" r:id="rId33"/>
    <p:sldId id="338" r:id="rId34"/>
    <p:sldId id="401" r:id="rId35"/>
    <p:sldId id="285" r:id="rId36"/>
    <p:sldId id="286" r:id="rId37"/>
    <p:sldId id="287" r:id="rId38"/>
    <p:sldId id="288" r:id="rId39"/>
    <p:sldId id="290" r:id="rId40"/>
    <p:sldId id="289" r:id="rId41"/>
    <p:sldId id="291" r:id="rId42"/>
    <p:sldId id="402" r:id="rId43"/>
    <p:sldId id="403" r:id="rId44"/>
    <p:sldId id="441" r:id="rId45"/>
    <p:sldId id="308" r:id="rId46"/>
    <p:sldId id="356" r:id="rId47"/>
    <p:sldId id="310" r:id="rId48"/>
    <p:sldId id="404" r:id="rId49"/>
    <p:sldId id="411" r:id="rId50"/>
    <p:sldId id="394" r:id="rId51"/>
    <p:sldId id="396" r:id="rId52"/>
    <p:sldId id="397" r:id="rId53"/>
    <p:sldId id="386" r:id="rId54"/>
    <p:sldId id="431" r:id="rId55"/>
    <p:sldId id="432" r:id="rId56"/>
    <p:sldId id="405" r:id="rId57"/>
    <p:sldId id="412" r:id="rId58"/>
    <p:sldId id="359" r:id="rId59"/>
    <p:sldId id="387" r:id="rId60"/>
    <p:sldId id="315" r:id="rId61"/>
    <p:sldId id="316" r:id="rId62"/>
    <p:sldId id="317" r:id="rId63"/>
    <p:sldId id="318" r:id="rId64"/>
    <p:sldId id="320" r:id="rId65"/>
    <p:sldId id="321" r:id="rId66"/>
    <p:sldId id="326" r:id="rId67"/>
    <p:sldId id="406" r:id="rId68"/>
    <p:sldId id="413" r:id="rId69"/>
    <p:sldId id="389" r:id="rId70"/>
    <p:sldId id="343" r:id="rId71"/>
    <p:sldId id="341" r:id="rId72"/>
    <p:sldId id="415" r:id="rId73"/>
    <p:sldId id="416" r:id="rId74"/>
    <p:sldId id="417" r:id="rId75"/>
    <p:sldId id="420" r:id="rId76"/>
    <p:sldId id="421" r:id="rId77"/>
    <p:sldId id="442" r:id="rId78"/>
    <p:sldId id="423" r:id="rId79"/>
    <p:sldId id="424" r:id="rId80"/>
    <p:sldId id="430" r:id="rId81"/>
    <p:sldId id="428" r:id="rId82"/>
    <p:sldId id="429" r:id="rId83"/>
    <p:sldId id="444" r:id="rId84"/>
    <p:sldId id="434" r:id="rId85"/>
    <p:sldId id="438" r:id="rId86"/>
    <p:sldId id="437" r:id="rId87"/>
    <p:sldId id="435" r:id="rId88"/>
    <p:sldId id="347" r:id="rId89"/>
    <p:sldId id="346" r:id="rId90"/>
    <p:sldId id="436" r:id="rId91"/>
    <p:sldId id="439" r:id="rId92"/>
    <p:sldId id="407" r:id="rId93"/>
    <p:sldId id="408" r:id="rId94"/>
    <p:sldId id="388" r:id="rId95"/>
    <p:sldId id="381" r:id="rId96"/>
    <p:sldId id="382" r:id="rId97"/>
    <p:sldId id="383" r:id="rId98"/>
    <p:sldId id="366" r:id="rId99"/>
    <p:sldId id="295" r:id="rId100"/>
    <p:sldId id="300" r:id="rId101"/>
    <p:sldId id="299" r:id="rId102"/>
    <p:sldId id="301" r:id="rId103"/>
    <p:sldId id="302" r:id="rId104"/>
    <p:sldId id="395" r:id="rId105"/>
    <p:sldId id="297" r:id="rId106"/>
    <p:sldId id="298" r:id="rId107"/>
    <p:sldId id="305" r:id="rId108"/>
    <p:sldId id="355" r:id="rId109"/>
    <p:sldId id="306" r:id="rId110"/>
    <p:sldId id="312" r:id="rId111"/>
    <p:sldId id="433" r:id="rId112"/>
    <p:sldId id="311" r:id="rId113"/>
    <p:sldId id="323" r:id="rId114"/>
    <p:sldId id="324" r:id="rId115"/>
    <p:sldId id="422" r:id="rId116"/>
    <p:sldId id="425" r:id="rId117"/>
    <p:sldId id="426" r:id="rId118"/>
    <p:sldId id="427" r:id="rId119"/>
    <p:sldId id="329" r:id="rId120"/>
    <p:sldId id="339"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9CCF"/>
    <a:srgbClr val="DFCBE7"/>
    <a:srgbClr val="D1ADCC"/>
    <a:srgbClr val="E7E6E6"/>
    <a:srgbClr val="E1E8F6"/>
    <a:srgbClr val="8ACCC5"/>
    <a:srgbClr val="EE988F"/>
    <a:srgbClr val="EDC8DC"/>
    <a:srgbClr val="FFD6EA"/>
    <a:srgbClr val="FBCC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67"/>
    <p:restoredTop sz="77466"/>
  </p:normalViewPr>
  <p:slideViewPr>
    <p:cSldViewPr snapToGrid="0">
      <p:cViewPr varScale="1">
        <p:scale>
          <a:sx n="87" d="100"/>
          <a:sy n="87" d="100"/>
        </p:scale>
        <p:origin x="12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CD5034-778C-C84E-A62B-1E603DA72230}"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C9914-F291-1A40-AAF0-2D01C2C5B348}" type="slidenum">
              <a:rPr lang="en-US" smtClean="0"/>
              <a:t>‹#›</a:t>
            </a:fld>
            <a:endParaRPr lang="en-US"/>
          </a:p>
        </p:txBody>
      </p:sp>
    </p:spTree>
    <p:extLst>
      <p:ext uri="{BB962C8B-B14F-4D97-AF65-F5344CB8AC3E}">
        <p14:creationId xmlns:p14="http://schemas.microsoft.com/office/powerpoint/2010/main" val="112087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a:t>
            </a:fld>
            <a:endParaRPr lang="en-US"/>
          </a:p>
        </p:txBody>
      </p:sp>
    </p:spTree>
    <p:extLst>
      <p:ext uri="{BB962C8B-B14F-4D97-AF65-F5344CB8AC3E}">
        <p14:creationId xmlns:p14="http://schemas.microsoft.com/office/powerpoint/2010/main" val="89582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overviiew</a:t>
            </a:r>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13</a:t>
            </a:fld>
            <a:endParaRPr lang="en-US"/>
          </a:p>
        </p:txBody>
      </p:sp>
    </p:spTree>
    <p:extLst>
      <p:ext uri="{BB962C8B-B14F-4D97-AF65-F5344CB8AC3E}">
        <p14:creationId xmlns:p14="http://schemas.microsoft.com/office/powerpoint/2010/main" val="2621152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14</a:t>
            </a:fld>
            <a:endParaRPr lang="en-US"/>
          </a:p>
        </p:txBody>
      </p:sp>
    </p:spTree>
    <p:extLst>
      <p:ext uri="{BB962C8B-B14F-4D97-AF65-F5344CB8AC3E}">
        <p14:creationId xmlns:p14="http://schemas.microsoft.com/office/powerpoint/2010/main" val="596415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15</a:t>
            </a:fld>
            <a:endParaRPr lang="en-US"/>
          </a:p>
        </p:txBody>
      </p:sp>
    </p:spTree>
    <p:extLst>
      <p:ext uri="{BB962C8B-B14F-4D97-AF65-F5344CB8AC3E}">
        <p14:creationId xmlns:p14="http://schemas.microsoft.com/office/powerpoint/2010/main" val="3817362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16</a:t>
            </a:fld>
            <a:endParaRPr lang="en-US"/>
          </a:p>
        </p:txBody>
      </p:sp>
    </p:spTree>
    <p:extLst>
      <p:ext uri="{BB962C8B-B14F-4D97-AF65-F5344CB8AC3E}">
        <p14:creationId xmlns:p14="http://schemas.microsoft.com/office/powerpoint/2010/main" val="175612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17</a:t>
            </a:fld>
            <a:endParaRPr lang="en-US"/>
          </a:p>
        </p:txBody>
      </p:sp>
    </p:spTree>
    <p:extLst>
      <p:ext uri="{BB962C8B-B14F-4D97-AF65-F5344CB8AC3E}">
        <p14:creationId xmlns:p14="http://schemas.microsoft.com/office/powerpoint/2010/main" val="373591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robot is performing the task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human is undertaking a supervisory role</a:t>
            </a:r>
            <a:endParaRPr lang="en-US" dirty="0"/>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18</a:t>
            </a:fld>
            <a:endParaRPr lang="en-US"/>
          </a:p>
        </p:txBody>
      </p:sp>
    </p:spTree>
    <p:extLst>
      <p:ext uri="{BB962C8B-B14F-4D97-AF65-F5344CB8AC3E}">
        <p14:creationId xmlns:p14="http://schemas.microsoft.com/office/powerpoint/2010/main" val="766946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19</a:t>
            </a:fld>
            <a:endParaRPr lang="en-US"/>
          </a:p>
        </p:txBody>
      </p:sp>
    </p:spTree>
    <p:extLst>
      <p:ext uri="{BB962C8B-B14F-4D97-AF65-F5344CB8AC3E}">
        <p14:creationId xmlns:p14="http://schemas.microsoft.com/office/powerpoint/2010/main" val="139112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Empty or multiple with different probability based on the information or experience the human has</a:t>
            </a:r>
          </a:p>
        </p:txBody>
      </p:sp>
      <p:sp>
        <p:nvSpPr>
          <p:cNvPr id="4" name="Slide Number Placeholder 3"/>
          <p:cNvSpPr>
            <a:spLocks noGrp="1"/>
          </p:cNvSpPr>
          <p:nvPr>
            <p:ph type="sldNum" sz="quarter" idx="5"/>
          </p:nvPr>
        </p:nvSpPr>
        <p:spPr/>
        <p:txBody>
          <a:bodyPr/>
          <a:lstStyle/>
          <a:p>
            <a:fld id="{21651264-699A-3140-A91E-F3175DC8D3BA}" type="slidenum">
              <a:rPr lang="en-US" smtClean="0"/>
              <a:t>20</a:t>
            </a:fld>
            <a:endParaRPr lang="en-US"/>
          </a:p>
        </p:txBody>
      </p:sp>
    </p:spTree>
    <p:extLst>
      <p:ext uri="{BB962C8B-B14F-4D97-AF65-F5344CB8AC3E}">
        <p14:creationId xmlns:p14="http://schemas.microsoft.com/office/powerpoint/2010/main" val="3813236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Captures the desirable way the human want the task to be done</a:t>
            </a:r>
          </a:p>
        </p:txBody>
      </p:sp>
      <p:sp>
        <p:nvSpPr>
          <p:cNvPr id="4" name="Slide Number Placeholder 3"/>
          <p:cNvSpPr>
            <a:spLocks noGrp="1"/>
          </p:cNvSpPr>
          <p:nvPr>
            <p:ph type="sldNum" sz="quarter" idx="5"/>
          </p:nvPr>
        </p:nvSpPr>
        <p:spPr/>
        <p:txBody>
          <a:bodyPr/>
          <a:lstStyle/>
          <a:p>
            <a:fld id="{21651264-699A-3140-A91E-F3175DC8D3BA}" type="slidenum">
              <a:rPr lang="en-US" smtClean="0"/>
              <a:t>21</a:t>
            </a:fld>
            <a:endParaRPr lang="en-US"/>
          </a:p>
        </p:txBody>
      </p:sp>
    </p:spTree>
    <p:extLst>
      <p:ext uri="{BB962C8B-B14F-4D97-AF65-F5344CB8AC3E}">
        <p14:creationId xmlns:p14="http://schemas.microsoft.com/office/powerpoint/2010/main" val="571789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any formal model that encodes, among other things, an agent’s beliefs about task objectives, state of the world and how the world may evolve on its own or in response to an agent action. There exist a wide variety of options for what the models might be (for example they may be MDPs, POMDP or symbolic models like PDDL</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22</a:t>
            </a:fld>
            <a:endParaRPr lang="en-US"/>
          </a:p>
        </p:txBody>
      </p:sp>
    </p:spTree>
    <p:extLst>
      <p:ext uri="{BB962C8B-B14F-4D97-AF65-F5344CB8AC3E}">
        <p14:creationId xmlns:p14="http://schemas.microsoft.com/office/powerpoint/2010/main" val="1806518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AI systems have to engender trust in human in the loop, the complex task of engendering an appropriate level need a balance</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4</a:t>
            </a:fld>
            <a:endParaRPr lang="en-US"/>
          </a:p>
        </p:txBody>
      </p:sp>
    </p:spTree>
    <p:extLst>
      <p:ext uri="{BB962C8B-B14F-4D97-AF65-F5344CB8AC3E}">
        <p14:creationId xmlns:p14="http://schemas.microsoft.com/office/powerpoint/2010/main" val="1675700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any formal model that encodes, among other things, an agent’s beliefs about task objectives, state of the world and how the world may evolve on its own or in response to an agent action. There exist a wide variety of options for what the models might be (for example they may be MDPs, POMDP or symbolic models like PDDL</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23</a:t>
            </a:fld>
            <a:endParaRPr lang="en-US"/>
          </a:p>
        </p:txBody>
      </p:sp>
    </p:spTree>
    <p:extLst>
      <p:ext uri="{BB962C8B-B14F-4D97-AF65-F5344CB8AC3E}">
        <p14:creationId xmlns:p14="http://schemas.microsoft.com/office/powerpoint/2010/main" val="1760511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STRIPS style planning problem</a:t>
            </a:r>
          </a:p>
          <a:p>
            <a:endParaRPr lang="en-US" dirty="0"/>
          </a:p>
          <a:p>
            <a:r>
              <a:rPr lang="en-US" dirty="0"/>
              <a:t>D domain of the model that consist of fluent and actions</a:t>
            </a:r>
          </a:p>
          <a:p>
            <a:r>
              <a:rPr lang="en-US" dirty="0">
                <a:effectLst/>
                <a:latin typeface="Helvetica" pitchFamily="2" charset="0"/>
              </a:rPr>
              <a:t>A plan for such models is a sequence of actions </a:t>
            </a:r>
            <a:r>
              <a:rPr lang="el-GR" dirty="0">
                <a:effectLst/>
                <a:latin typeface="Helvetica" pitchFamily="2" charset="0"/>
              </a:rPr>
              <a:t>π = ⟨</a:t>
            </a:r>
            <a:r>
              <a:rPr lang="en-US" dirty="0">
                <a:effectLst/>
                <a:latin typeface="Helvetica" pitchFamily="2" charset="0"/>
              </a:rPr>
              <a:t>a1, ..., </a:t>
            </a:r>
            <a:r>
              <a:rPr lang="en-US" dirty="0" err="1">
                <a:effectLst/>
                <a:latin typeface="Helvetica" pitchFamily="2" charset="0"/>
              </a:rPr>
              <a:t>ak</a:t>
            </a:r>
            <a:r>
              <a:rPr lang="en-US" dirty="0">
                <a:effectLst/>
                <a:latin typeface="Helvetica" pitchFamily="2" charset="0"/>
              </a:rPr>
              <a:t>⟩,</a:t>
            </a:r>
          </a:p>
          <a:p>
            <a:r>
              <a:rPr lang="en-US" dirty="0">
                <a:effectLst/>
                <a:latin typeface="Helvetica" pitchFamily="2" charset="0"/>
              </a:rPr>
              <a:t>When executed in the initial state leads to the goal </a:t>
            </a:r>
            <a:r>
              <a:rPr lang="el-GR" dirty="0">
                <a:effectLst/>
                <a:latin typeface="Helvetica" pitchFamily="2" charset="0"/>
              </a:rPr>
              <a:t>ρ</a:t>
            </a:r>
            <a:r>
              <a:rPr lang="en-US" dirty="0">
                <a:effectLst/>
                <a:latin typeface="Helvetica" pitchFamily="2" charset="0"/>
              </a:rPr>
              <a:t>M(I, </a:t>
            </a:r>
            <a:r>
              <a:rPr lang="el-GR" dirty="0">
                <a:effectLst/>
                <a:latin typeface="Helvetica" pitchFamily="2" charset="0"/>
              </a:rPr>
              <a:t>π) |= </a:t>
            </a:r>
            <a:r>
              <a:rPr lang="en-US" dirty="0">
                <a:effectLst/>
                <a:latin typeface="Helvetica" pitchFamily="2" charset="0"/>
              </a:rPr>
              <a:t>G</a:t>
            </a:r>
          </a:p>
          <a:p>
            <a:r>
              <a:rPr lang="en-US" dirty="0">
                <a:effectLst/>
                <a:latin typeface="Helvetica" pitchFamily="2" charset="0"/>
              </a:rPr>
              <a:t>C(</a:t>
            </a:r>
            <a:r>
              <a:rPr lang="el-GR" dirty="0">
                <a:effectLst/>
                <a:latin typeface="Helvetica" pitchFamily="2" charset="0"/>
              </a:rPr>
              <a:t>π,</a:t>
            </a:r>
            <a:r>
              <a:rPr lang="en-US" dirty="0">
                <a:effectLst/>
                <a:latin typeface="Helvetica" pitchFamily="2" charset="0"/>
              </a:rPr>
              <a:t>M) = P a∈</a:t>
            </a:r>
            <a:r>
              <a:rPr lang="el-GR" dirty="0">
                <a:effectLst/>
                <a:latin typeface="Helvetica" pitchFamily="2" charset="0"/>
              </a:rPr>
              <a:t>π </a:t>
            </a:r>
            <a:r>
              <a:rPr lang="en-US" dirty="0">
                <a:effectLst/>
                <a:latin typeface="Helvetica" pitchFamily="2" charset="0"/>
              </a:rPr>
              <a:t>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likelihood of a plan given a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Common choice can be Boltzmann distribution of the cost of that plan</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24</a:t>
            </a:fld>
            <a:endParaRPr lang="en-US"/>
          </a:p>
        </p:txBody>
      </p:sp>
    </p:spTree>
    <p:extLst>
      <p:ext uri="{BB962C8B-B14F-4D97-AF65-F5344CB8AC3E}">
        <p14:creationId xmlns:p14="http://schemas.microsoft.com/office/powerpoint/2010/main" val="2559589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25</a:t>
            </a:fld>
            <a:endParaRPr lang="en-US"/>
          </a:p>
        </p:txBody>
      </p:sp>
    </p:spTree>
    <p:extLst>
      <p:ext uri="{BB962C8B-B14F-4D97-AF65-F5344CB8AC3E}">
        <p14:creationId xmlns:p14="http://schemas.microsoft.com/office/powerpoint/2010/main" val="1236187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26</a:t>
            </a:fld>
            <a:endParaRPr lang="en-US"/>
          </a:p>
        </p:txBody>
      </p:sp>
    </p:spTree>
    <p:extLst>
      <p:ext uri="{BB962C8B-B14F-4D97-AF65-F5344CB8AC3E}">
        <p14:creationId xmlns:p14="http://schemas.microsoft.com/office/powerpoint/2010/main" val="87684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27</a:t>
            </a:fld>
            <a:endParaRPr lang="en-US"/>
          </a:p>
        </p:txBody>
      </p:sp>
    </p:spTree>
    <p:extLst>
      <p:ext uri="{BB962C8B-B14F-4D97-AF65-F5344CB8AC3E}">
        <p14:creationId xmlns:p14="http://schemas.microsoft.com/office/powerpoint/2010/main" val="480382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mj-lt"/>
                  </a:rPr>
                  <a:t>This contract</a:t>
                </a:r>
                <a:r>
                  <a:rPr lang="en-US" dirty="0">
                    <a:latin typeface="+mj-lt"/>
                  </a:rPr>
                  <a:t> </a:t>
                </a:r>
                <a14:m>
                  <m:oMath xmlns:m="http://schemas.openxmlformats.org/officeDocument/2006/math">
                    <m:r>
                      <a:rPr lang="en-US" i="1" smtClean="0">
                        <a:latin typeface="Cambria Math" panose="02040503050406030204" pitchFamily="18" charset="0"/>
                        <a:ea typeface="Cambria Math" panose="02040503050406030204" pitchFamily="18" charset="0"/>
                      </a:rPr>
                      <m:t>𝒞</m:t>
                    </m:r>
                  </m:oMath>
                </a14:m>
                <a:r>
                  <a:rPr lang="en-US" b="0" i="0" dirty="0">
                    <a:effectLst/>
                    <a:latin typeface="+mj-lt"/>
                  </a:rPr>
                  <a:t>, is formed by the human based on their model</a:t>
                </a:r>
                <a:r>
                  <a:rPr lang="en-US" dirty="0">
                    <a:ea typeface="Cambria Math" panose="02040503050406030204" pitchFamily="18" charset="0"/>
                  </a:rPr>
                  <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ℳ</m:t>
                        </m:r>
                      </m:e>
                      <m:sub>
                        <m:r>
                          <a:rPr lang="en-US" i="1">
                            <a:latin typeface="Cambria Math" panose="02040503050406030204" pitchFamily="18" charset="0"/>
                            <a:ea typeface="Cambria Math" panose="02040503050406030204" pitchFamily="18" charset="0"/>
                          </a:rPr>
                          <m:t>h</m:t>
                        </m:r>
                      </m:sub>
                      <m:sup>
                        <m:r>
                          <a:rPr lang="en-US" i="1">
                            <a:latin typeface="Cambria Math" panose="02040503050406030204" pitchFamily="18" charset="0"/>
                            <a:ea typeface="Cambria Math" panose="02040503050406030204" pitchFamily="18" charset="0"/>
                          </a:rPr>
                          <m:t>∗</m:t>
                        </m:r>
                      </m:sup>
                    </m:sSubSup>
                  </m:oMath>
                </a14:m>
                <a:endParaRPr lang="en-US" dirty="0">
                  <a:latin typeface="+mj-lt"/>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mj-lt"/>
                  </a:rPr>
                  <a:t>This contract</a:t>
                </a:r>
                <a:r>
                  <a:rPr lang="en-US" dirty="0">
                    <a:latin typeface="+mj-lt"/>
                  </a:rPr>
                  <a:t> </a:t>
                </a:r>
                <a:r>
                  <a:rPr lang="en-US" i="0">
                    <a:latin typeface="Cambria Math" panose="02040503050406030204" pitchFamily="18" charset="0"/>
                    <a:ea typeface="Cambria Math" panose="02040503050406030204" pitchFamily="18" charset="0"/>
                  </a:rPr>
                  <a:t>𝒞</a:t>
                </a:r>
                <a:r>
                  <a:rPr lang="en-US" b="0" i="0" dirty="0">
                    <a:effectLst/>
                    <a:latin typeface="+mj-lt"/>
                  </a:rPr>
                  <a:t>, is formed by the human based on their model</a:t>
                </a:r>
                <a:r>
                  <a:rPr lang="en-US" dirty="0">
                    <a:ea typeface="Cambria Math" panose="02040503050406030204" pitchFamily="18" charset="0"/>
                  </a:rPr>
                  <a:t> </a:t>
                </a:r>
                <a:r>
                  <a:rPr lang="en-US" i="0">
                    <a:latin typeface="Cambria Math" panose="02040503050406030204" pitchFamily="18" charset="0"/>
                    <a:ea typeface="Cambria Math" panose="02040503050406030204" pitchFamily="18" charset="0"/>
                  </a:rPr>
                  <a:t>ℳ_ℎ^∗</a:t>
                </a:r>
                <a:endParaRPr lang="en-US" dirty="0">
                  <a:latin typeface="+mj-lt"/>
                </a:endParaRPr>
              </a:p>
              <a:p>
                <a:endParaRPr lang="en-US" dirty="0"/>
              </a:p>
            </p:txBody>
          </p:sp>
        </mc:Fallback>
      </mc:AlternateContent>
      <p:sp>
        <p:nvSpPr>
          <p:cNvPr id="4" name="Slide Number Placeholder 3"/>
          <p:cNvSpPr>
            <a:spLocks noGrp="1"/>
          </p:cNvSpPr>
          <p:nvPr>
            <p:ph type="sldNum" sz="quarter" idx="5"/>
          </p:nvPr>
        </p:nvSpPr>
        <p:spPr/>
        <p:txBody>
          <a:bodyPr/>
          <a:lstStyle/>
          <a:p>
            <a:fld id="{21651264-699A-3140-A91E-F3175DC8D3BA}" type="slidenum">
              <a:rPr lang="en-US" smtClean="0"/>
              <a:t>28</a:t>
            </a:fld>
            <a:endParaRPr lang="en-US"/>
          </a:p>
        </p:txBody>
      </p:sp>
    </p:spTree>
    <p:extLst>
      <p:ext uri="{BB962C8B-B14F-4D97-AF65-F5344CB8AC3E}">
        <p14:creationId xmlns:p14="http://schemas.microsoft.com/office/powerpoint/2010/main" val="1575814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29</a:t>
            </a:fld>
            <a:endParaRPr lang="en-US"/>
          </a:p>
        </p:txBody>
      </p:sp>
    </p:spTree>
    <p:extLst>
      <p:ext uri="{BB962C8B-B14F-4D97-AF65-F5344CB8AC3E}">
        <p14:creationId xmlns:p14="http://schemas.microsoft.com/office/powerpoint/2010/main" val="199222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 is the random variable corresponding to the human belief that the contract will be satisfied)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P(CH |M) is the likelihood human associates with a model M coming up with a solution that can satisfy a given contract C</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30</a:t>
            </a:fld>
            <a:endParaRPr lang="en-US"/>
          </a:p>
        </p:txBody>
      </p:sp>
    </p:spTree>
    <p:extLst>
      <p:ext uri="{BB962C8B-B14F-4D97-AF65-F5344CB8AC3E}">
        <p14:creationId xmlns:p14="http://schemas.microsoft.com/office/powerpoint/2010/main" val="1891992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31</a:t>
            </a:fld>
            <a:endParaRPr lang="en-US"/>
          </a:p>
        </p:txBody>
      </p:sp>
    </p:spTree>
    <p:extLst>
      <p:ext uri="{BB962C8B-B14F-4D97-AF65-F5344CB8AC3E}">
        <p14:creationId xmlns:p14="http://schemas.microsoft.com/office/powerpoint/2010/main" val="1092443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32</a:t>
            </a:fld>
            <a:endParaRPr lang="en-US"/>
          </a:p>
        </p:txBody>
      </p:sp>
    </p:spTree>
    <p:extLst>
      <p:ext uri="{BB962C8B-B14F-4D97-AF65-F5344CB8AC3E}">
        <p14:creationId xmlns:p14="http://schemas.microsoft.com/office/powerpoint/2010/main" val="100482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AI systems have to engender trust in human in the loop, the complex task of engendering an appropriate level</a:t>
            </a:r>
          </a:p>
          <a:p>
            <a:endParaRPr lang="en-US" dirty="0">
              <a:effectLst/>
              <a:latin typeface="Helvetica" pitchFamily="2" charset="0"/>
            </a:endParaRPr>
          </a:p>
          <a:p>
            <a:r>
              <a:rPr lang="en-US" dirty="0">
                <a:effectLst/>
                <a:latin typeface="Helvetica" pitchFamily="2" charset="0"/>
              </a:rPr>
              <a:t>This highlights a critical requirement for building lasting trust</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5</a:t>
            </a:fld>
            <a:endParaRPr lang="en-US"/>
          </a:p>
        </p:txBody>
      </p:sp>
    </p:spTree>
    <p:extLst>
      <p:ext uri="{BB962C8B-B14F-4D97-AF65-F5344CB8AC3E}">
        <p14:creationId xmlns:p14="http://schemas.microsoft.com/office/powerpoint/2010/main" val="1880697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a:t>
            </a:r>
            <a:r>
              <a:rPr lang="en-US" sz="1200" b="0" i="0" dirty="0">
                <a:effectLst/>
              </a:rPr>
              <a:t>he level of trust the human has in an agent is appropriate </a:t>
            </a:r>
            <a:r>
              <a:rPr lang="en-US" sz="1400" b="0" i="0" dirty="0">
                <a:solidFill>
                  <a:srgbClr val="AB2301"/>
                </a:solidFill>
                <a:effectLst/>
              </a:rPr>
              <a:t>if</a:t>
            </a:r>
            <a:r>
              <a:rPr lang="en-US" sz="1200" b="0" i="0" dirty="0">
                <a:effectLst/>
              </a:rPr>
              <a:t>  the likelihood the human associates with the system satisfying the contract is equal to the likelihood of the agent satisfying that contract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Where CR is the random variable associated with the robot actually achieving the contract.</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33</a:t>
            </a:fld>
            <a:endParaRPr lang="en-US"/>
          </a:p>
        </p:txBody>
      </p:sp>
    </p:spTree>
    <p:extLst>
      <p:ext uri="{BB962C8B-B14F-4D97-AF65-F5344CB8AC3E}">
        <p14:creationId xmlns:p14="http://schemas.microsoft.com/office/powerpoint/2010/main" val="4139477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34</a:t>
            </a:fld>
            <a:endParaRPr lang="en-US"/>
          </a:p>
        </p:txBody>
      </p:sp>
    </p:spTree>
    <p:extLst>
      <p:ext uri="{BB962C8B-B14F-4D97-AF65-F5344CB8AC3E}">
        <p14:creationId xmlns:p14="http://schemas.microsoft.com/office/powerpoint/2010/main" val="1546379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formation of trust in humans is tightly bound with their mental models. The trust a human places in a robot is fundamentally linked to the interplay between their mental models (</a:t>
            </a:r>
            <a:r>
              <a:rPr lang="en-US" dirty="0" err="1">
                <a:effectLst/>
                <a:latin typeface="Helvetica" pitchFamily="2" charset="0"/>
              </a:rPr>
              <a:t>M∗h</a:t>
            </a:r>
            <a:r>
              <a:rPr lang="en-US" dirty="0">
                <a:effectLst/>
                <a:latin typeface="Helvetica" pitchFamily="2" charset="0"/>
              </a:rPr>
              <a:t> and </a:t>
            </a:r>
            <a:r>
              <a:rPr lang="en-US" dirty="0" err="1">
                <a:effectLst/>
                <a:latin typeface="Helvetica" pitchFamily="2" charset="0"/>
              </a:rPr>
              <a:t>MRh</a:t>
            </a:r>
            <a:r>
              <a:rPr lang="en-US" dirty="0">
                <a:effectLst/>
                <a:latin typeface="Helvetica" pitchFamily="2" charset="0"/>
              </a:rPr>
              <a:t>).</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35</a:t>
            </a:fld>
            <a:endParaRPr lang="en-US"/>
          </a:p>
        </p:txBody>
      </p:sp>
    </p:spTree>
    <p:extLst>
      <p:ext uri="{BB962C8B-B14F-4D97-AF65-F5344CB8AC3E}">
        <p14:creationId xmlns:p14="http://schemas.microsoft.com/office/powerpoint/2010/main" val="918996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36</a:t>
            </a:fld>
            <a:endParaRPr lang="en-US"/>
          </a:p>
        </p:txBody>
      </p:sp>
    </p:spTree>
    <p:extLst>
      <p:ext uri="{BB962C8B-B14F-4D97-AF65-F5344CB8AC3E}">
        <p14:creationId xmlns:p14="http://schemas.microsoft.com/office/powerpoint/2010/main" val="2157284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37</a:t>
            </a:fld>
            <a:endParaRPr lang="en-US"/>
          </a:p>
        </p:txBody>
      </p:sp>
    </p:spTree>
    <p:extLst>
      <p:ext uri="{BB962C8B-B14F-4D97-AF65-F5344CB8AC3E}">
        <p14:creationId xmlns:p14="http://schemas.microsoft.com/office/powerpoint/2010/main" val="4242337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38</a:t>
            </a:fld>
            <a:endParaRPr lang="en-US"/>
          </a:p>
        </p:txBody>
      </p:sp>
    </p:spTree>
    <p:extLst>
      <p:ext uri="{BB962C8B-B14F-4D97-AF65-F5344CB8AC3E}">
        <p14:creationId xmlns:p14="http://schemas.microsoft.com/office/powerpoint/2010/main" val="1062203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39</a:t>
            </a:fld>
            <a:endParaRPr lang="en-US"/>
          </a:p>
        </p:txBody>
      </p:sp>
    </p:spTree>
    <p:extLst>
      <p:ext uri="{BB962C8B-B14F-4D97-AF65-F5344CB8AC3E}">
        <p14:creationId xmlns:p14="http://schemas.microsoft.com/office/powerpoint/2010/main" val="337917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probability will be the optimal plan in that model </a:t>
            </a:r>
          </a:p>
        </p:txBody>
      </p:sp>
      <p:sp>
        <p:nvSpPr>
          <p:cNvPr id="4" name="Slide Number Placeholder 3"/>
          <p:cNvSpPr>
            <a:spLocks noGrp="1"/>
          </p:cNvSpPr>
          <p:nvPr>
            <p:ph type="sldNum" sz="quarter" idx="5"/>
          </p:nvPr>
        </p:nvSpPr>
        <p:spPr/>
        <p:txBody>
          <a:bodyPr/>
          <a:lstStyle/>
          <a:p>
            <a:fld id="{21651264-699A-3140-A91E-F3175DC8D3BA}" type="slidenum">
              <a:rPr lang="en-US" smtClean="0"/>
              <a:t>40</a:t>
            </a:fld>
            <a:endParaRPr lang="en-US"/>
          </a:p>
        </p:txBody>
      </p:sp>
    </p:spTree>
    <p:extLst>
      <p:ext uri="{BB962C8B-B14F-4D97-AF65-F5344CB8AC3E}">
        <p14:creationId xmlns:p14="http://schemas.microsoft.com/office/powerpoint/2010/main" val="1558467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41</a:t>
            </a:fld>
            <a:endParaRPr lang="en-US"/>
          </a:p>
        </p:txBody>
      </p:sp>
    </p:spTree>
    <p:extLst>
      <p:ext uri="{BB962C8B-B14F-4D97-AF65-F5344CB8AC3E}">
        <p14:creationId xmlns:p14="http://schemas.microsoft.com/office/powerpoint/2010/main" val="4169721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42</a:t>
            </a:fld>
            <a:endParaRPr lang="en-US"/>
          </a:p>
        </p:txBody>
      </p:sp>
    </p:spTree>
    <p:extLst>
      <p:ext uri="{BB962C8B-B14F-4D97-AF65-F5344CB8AC3E}">
        <p14:creationId xmlns:p14="http://schemas.microsoft.com/office/powerpoint/2010/main" val="2056471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dynamics within human-AI teams need a special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r>
              <a:rPr lang="en-US" dirty="0">
                <a:effectLst/>
                <a:latin typeface="Helvetica" pitchFamily="2" charset="0"/>
              </a:rPr>
              <a:t>AI agents to understand human models and expectations about its capabilities and, if necessary, correct human them</a:t>
            </a:r>
          </a:p>
          <a:p>
            <a:endParaRPr lang="en-US" dirty="0">
              <a:effectLst/>
              <a:latin typeface="Helvetica" pitchFamily="2" charset="0"/>
            </a:endParaRPr>
          </a:p>
          <a:p>
            <a:r>
              <a:rPr lang="en-US" dirty="0">
                <a:effectLst/>
                <a:latin typeface="Helvetica" pitchFamily="2" charset="0"/>
              </a:rPr>
              <a:t>This highlights a critical requirement for building lasting trust</a:t>
            </a:r>
          </a:p>
          <a:p>
            <a:endParaRPr lang="en-US" dirty="0">
              <a:effectLst/>
              <a:latin typeface="Helvetica" pitchFamily="2" charset="0"/>
            </a:endParaRPr>
          </a:p>
          <a:p>
            <a:r>
              <a:rPr lang="en-US" dirty="0">
                <a:effectLst/>
                <a:latin typeface="Helvetica" pitchFamily="2" charset="0"/>
              </a:rPr>
              <a:t>for understanding, estimating, and fostering an appropriate level of trust </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6</a:t>
            </a:fld>
            <a:endParaRPr lang="en-US"/>
          </a:p>
        </p:txBody>
      </p:sp>
    </p:spTree>
    <p:extLst>
      <p:ext uri="{BB962C8B-B14F-4D97-AF65-F5344CB8AC3E}">
        <p14:creationId xmlns:p14="http://schemas.microsoft.com/office/powerpoint/2010/main" val="448820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43</a:t>
            </a:fld>
            <a:endParaRPr lang="en-US"/>
          </a:p>
        </p:txBody>
      </p:sp>
    </p:spTree>
    <p:extLst>
      <p:ext uri="{BB962C8B-B14F-4D97-AF65-F5344CB8AC3E}">
        <p14:creationId xmlns:p14="http://schemas.microsoft.com/office/powerpoint/2010/main" val="9642075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44</a:t>
            </a:fld>
            <a:endParaRPr lang="en-US"/>
          </a:p>
        </p:txBody>
      </p:sp>
    </p:spTree>
    <p:extLst>
      <p:ext uri="{BB962C8B-B14F-4D97-AF65-F5344CB8AC3E}">
        <p14:creationId xmlns:p14="http://schemas.microsoft.com/office/powerpoint/2010/main" val="1078542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trust make to observe to adjust trust and high trust no observation</a:t>
            </a:r>
          </a:p>
        </p:txBody>
      </p:sp>
      <p:sp>
        <p:nvSpPr>
          <p:cNvPr id="4" name="Slide Number Placeholder 3"/>
          <p:cNvSpPr>
            <a:spLocks noGrp="1"/>
          </p:cNvSpPr>
          <p:nvPr>
            <p:ph type="sldNum" sz="quarter" idx="5"/>
          </p:nvPr>
        </p:nvSpPr>
        <p:spPr/>
        <p:txBody>
          <a:bodyPr/>
          <a:lstStyle/>
          <a:p>
            <a:fld id="{21651264-699A-3140-A91E-F3175DC8D3BA}" type="slidenum">
              <a:rPr lang="en-US" smtClean="0"/>
              <a:t>45</a:t>
            </a:fld>
            <a:endParaRPr lang="en-US"/>
          </a:p>
        </p:txBody>
      </p:sp>
    </p:spTree>
    <p:extLst>
      <p:ext uri="{BB962C8B-B14F-4D97-AF65-F5344CB8AC3E}">
        <p14:creationId xmlns:p14="http://schemas.microsoft.com/office/powerpoint/2010/main" val="882525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lumMod val="85000"/>
                    <a:lumOff val="15000"/>
                  </a:schemeClr>
                </a:solidFill>
              </a:rPr>
              <a:t>62 participants) to collect the data for learning the models.</a:t>
            </a:r>
          </a:p>
          <a:p>
            <a:r>
              <a:rPr lang="en-US" sz="1200" dirty="0">
                <a:solidFill>
                  <a:schemeClr val="tx1">
                    <a:lumMod val="85000"/>
                    <a:lumOff val="15000"/>
                  </a:schemeClr>
                </a:solidFill>
              </a:rPr>
              <a:t>(in terms of reaching the goal, reaching it optimally, reaching it explicably etc.)—each of which affect that affect their trust in the robot in subsequent 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85000"/>
                    <a:lumOff val="15000"/>
                  </a:schemeClr>
                </a:solidFill>
              </a:rPr>
              <a:t>We  gamified  the  setting  by  informing  the  users  that depending  on the  choices  they  make;  they  will  either  gain or  lose  points (the participants are informed about the exact points they may receive for each choice).</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46</a:t>
            </a:fld>
            <a:endParaRPr lang="en-US"/>
          </a:p>
        </p:txBody>
      </p:sp>
    </p:spTree>
    <p:extLst>
      <p:ext uri="{BB962C8B-B14F-4D97-AF65-F5344CB8AC3E}">
        <p14:creationId xmlns:p14="http://schemas.microsoft.com/office/powerpoint/2010/main" val="2030634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We tested whether there exists any relationship between human’s trust and monitoring and measure the strength of association between them</a:t>
            </a:r>
            <a:endParaRPr lang="en-US" sz="16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Box plot shows that with higher trust, more people chose not to monitor the robot.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rPr>
              <a:t>N</a:t>
            </a:r>
            <a:r>
              <a:rPr lang="en-US" sz="1600" b="0" i="0" u="none" strike="noStrike" dirty="0">
                <a:solidFill>
                  <a:srgbClr val="000000"/>
                </a:solidFill>
                <a:effectLst/>
                <a:latin typeface="Arial" panose="020B0604020202020204" pitchFamily="34" charset="0"/>
              </a:rPr>
              <a:t>egative correlation that </a:t>
            </a:r>
            <a:r>
              <a:rPr lang="en-US" sz="2400" dirty="0">
                <a:solidFill>
                  <a:srgbClr val="000000"/>
                </a:solidFill>
                <a:latin typeface="Arial" panose="020B0604020202020204" pitchFamily="34" charset="0"/>
              </a:rPr>
              <a:t>is </a:t>
            </a:r>
            <a:r>
              <a:rPr lang="en-US" sz="1600" b="0" i="0" u="none" strike="noStrike" dirty="0">
                <a:solidFill>
                  <a:srgbClr val="000000"/>
                </a:solidFill>
                <a:effectLst/>
                <a:latin typeface="Arial" panose="020B0604020202020204" pitchFamily="34" charset="0"/>
              </a:rPr>
              <a:t>statistically significant </a:t>
            </a:r>
            <a:endParaRPr lang="en-US" sz="1600" b="0" dirty="0">
              <a:effectLst/>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47</a:t>
            </a:fld>
            <a:endParaRPr lang="en-US"/>
          </a:p>
        </p:txBody>
      </p:sp>
    </p:spTree>
    <p:extLst>
      <p:ext uri="{BB962C8B-B14F-4D97-AF65-F5344CB8AC3E}">
        <p14:creationId xmlns:p14="http://schemas.microsoft.com/office/powerpoint/2010/main" val="2822240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48</a:t>
            </a:fld>
            <a:endParaRPr lang="en-US"/>
          </a:p>
        </p:txBody>
      </p:sp>
    </p:spTree>
    <p:extLst>
      <p:ext uri="{BB962C8B-B14F-4D97-AF65-F5344CB8AC3E}">
        <p14:creationId xmlns:p14="http://schemas.microsoft.com/office/powerpoint/2010/main" val="17130715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49</a:t>
            </a:fld>
            <a:endParaRPr lang="en-US"/>
          </a:p>
        </p:txBody>
      </p:sp>
    </p:spTree>
    <p:extLst>
      <p:ext uri="{BB962C8B-B14F-4D97-AF65-F5344CB8AC3E}">
        <p14:creationId xmlns:p14="http://schemas.microsoft.com/office/powerpoint/2010/main" val="2333867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Conventional wisdom often guides the supervisor to spend all their time monitoring the robot’s behavior to ensure that it adheres to their expectations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r>
              <a:rPr lang="en-US" dirty="0">
                <a:effectLst/>
                <a:latin typeface="Helvetica" pitchFamily="2" charset="0"/>
              </a:rPr>
              <a:t>an autonomous car ride-sharing (or, in general, robot-as-a-service) may have certain expectations from its supervisor (</a:t>
            </a:r>
            <a:r>
              <a:rPr lang="en-US" dirty="0" err="1">
                <a:effectLst/>
                <a:latin typeface="Helvetica" pitchFamily="2" charset="0"/>
              </a:rPr>
              <a:t>eg.</a:t>
            </a:r>
            <a:r>
              <a:rPr lang="en-US" dirty="0">
                <a:effectLst/>
                <a:latin typeface="Helvetica" pitchFamily="2" charset="0"/>
              </a:rPr>
              <a:t> travel on shortest routes) but may need to adhere to passenger’s expectation (</a:t>
            </a:r>
            <a:r>
              <a:rPr lang="en-US" dirty="0" err="1">
                <a:effectLst/>
                <a:latin typeface="Helvetica" pitchFamily="2" charset="0"/>
              </a:rPr>
              <a:t>eg.</a:t>
            </a:r>
            <a:r>
              <a:rPr lang="en-US" dirty="0">
                <a:effectLst/>
                <a:latin typeface="Helvetica" pitchFamily="2" charset="0"/>
              </a:rPr>
              <a:t> avoid hilly roads) that are in conflict with one another</a:t>
            </a: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resource-efficient monitoring strategies for human in the absence of trust</a:t>
            </a:r>
          </a:p>
          <a:p>
            <a:r>
              <a:rPr lang="en-US" dirty="0">
                <a:effectLst/>
                <a:latin typeface="Helvetica" pitchFamily="2" charset="0"/>
              </a:rPr>
              <a:t>human’s exact model </a:t>
            </a:r>
            <a:r>
              <a:rPr lang="en-US" dirty="0" err="1">
                <a:effectLst/>
                <a:latin typeface="Helvetica" pitchFamily="2" charset="0"/>
              </a:rPr>
              <a:t>M∗h</a:t>
            </a:r>
            <a:r>
              <a:rPr lang="en-US" dirty="0">
                <a:effectLst/>
                <a:latin typeface="Helvetica" pitchFamily="2" charset="0"/>
              </a:rPr>
              <a:t>, but has knowledge about set of human model of the robot </a:t>
            </a:r>
            <a:r>
              <a:rPr lang="en-US" dirty="0" err="1">
                <a:effectLst/>
                <a:latin typeface="Helvetica" pitchFamily="2" charset="0"/>
              </a:rPr>
              <a:t>MRh</a:t>
            </a:r>
            <a:r>
              <a:rPr lang="en-US" dirty="0">
                <a:effectLst/>
                <a:latin typeface="Helvetica" pitchFamily="2" charset="0"/>
              </a:rPr>
              <a:t> that captures all the possible set of safety constraints the human might have</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50</a:t>
            </a:fld>
            <a:endParaRPr lang="en-US"/>
          </a:p>
        </p:txBody>
      </p:sp>
    </p:spTree>
    <p:extLst>
      <p:ext uri="{BB962C8B-B14F-4D97-AF65-F5344CB8AC3E}">
        <p14:creationId xmlns:p14="http://schemas.microsoft.com/office/powerpoint/2010/main" val="1473439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Conventional wisdom often guides the supervisor to spend all their time monitoring the robot’s behavior to ensure that it adheres to their expectations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r>
              <a:rPr lang="en-US" dirty="0">
                <a:effectLst/>
                <a:latin typeface="Helvetica" pitchFamily="2" charset="0"/>
              </a:rPr>
              <a:t>an autonomous car ride-sharing (or, in general, robot-as-a-service) may have certain expectations from its supervisor (</a:t>
            </a:r>
            <a:r>
              <a:rPr lang="en-US" dirty="0" err="1">
                <a:effectLst/>
                <a:latin typeface="Helvetica" pitchFamily="2" charset="0"/>
              </a:rPr>
              <a:t>eg.</a:t>
            </a:r>
            <a:r>
              <a:rPr lang="en-US" dirty="0">
                <a:effectLst/>
                <a:latin typeface="Helvetica" pitchFamily="2" charset="0"/>
              </a:rPr>
              <a:t> travel on shortest routes) but may need to adhere to passenger’s expectation (</a:t>
            </a:r>
            <a:r>
              <a:rPr lang="en-US" dirty="0" err="1">
                <a:effectLst/>
                <a:latin typeface="Helvetica" pitchFamily="2" charset="0"/>
              </a:rPr>
              <a:t>eg.</a:t>
            </a:r>
            <a:r>
              <a:rPr lang="en-US" dirty="0">
                <a:effectLst/>
                <a:latin typeface="Helvetica" pitchFamily="2" charset="0"/>
              </a:rPr>
              <a:t> avoid hilly roads) that are in conflict with one another</a:t>
            </a: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resource-efficient monitoring strategies for human in the absence of trust</a:t>
            </a:r>
          </a:p>
          <a:p>
            <a:r>
              <a:rPr lang="en-US" dirty="0">
                <a:effectLst/>
                <a:latin typeface="Helvetica" pitchFamily="2" charset="0"/>
              </a:rPr>
              <a:t>human’s exact model </a:t>
            </a:r>
            <a:r>
              <a:rPr lang="en-US" dirty="0" err="1">
                <a:effectLst/>
                <a:latin typeface="Helvetica" pitchFamily="2" charset="0"/>
              </a:rPr>
              <a:t>M∗h</a:t>
            </a:r>
            <a:r>
              <a:rPr lang="en-US" dirty="0">
                <a:effectLst/>
                <a:latin typeface="Helvetica" pitchFamily="2" charset="0"/>
              </a:rPr>
              <a:t>, but has knowledge about set of human model of the robot </a:t>
            </a:r>
            <a:r>
              <a:rPr lang="en-US" dirty="0" err="1">
                <a:effectLst/>
                <a:latin typeface="Helvetica" pitchFamily="2" charset="0"/>
              </a:rPr>
              <a:t>MRh</a:t>
            </a:r>
            <a:r>
              <a:rPr lang="en-US" dirty="0">
                <a:effectLst/>
                <a:latin typeface="Helvetica" pitchFamily="2" charset="0"/>
              </a:rPr>
              <a:t> that captures all the possible set of safety constraints the human might have</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51</a:t>
            </a:fld>
            <a:endParaRPr lang="en-US"/>
          </a:p>
        </p:txBody>
      </p:sp>
    </p:spTree>
    <p:extLst>
      <p:ext uri="{BB962C8B-B14F-4D97-AF65-F5344CB8AC3E}">
        <p14:creationId xmlns:p14="http://schemas.microsoft.com/office/powerpoint/2010/main" val="4065618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Conventional wisdom often guides the supervisor to spend all their time monitoring the robot’s behavior to ensure that it adheres to their expectations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r>
              <a:rPr lang="en-US" dirty="0">
                <a:effectLst/>
                <a:latin typeface="Helvetica" pitchFamily="2" charset="0"/>
              </a:rPr>
              <a:t>an autonomous car ride-sharing (or, in general, robot-as-a-service) may have certain expectations from its supervisor (</a:t>
            </a:r>
            <a:r>
              <a:rPr lang="en-US" dirty="0" err="1">
                <a:effectLst/>
                <a:latin typeface="Helvetica" pitchFamily="2" charset="0"/>
              </a:rPr>
              <a:t>eg.</a:t>
            </a:r>
            <a:r>
              <a:rPr lang="en-US" dirty="0">
                <a:effectLst/>
                <a:latin typeface="Helvetica" pitchFamily="2" charset="0"/>
              </a:rPr>
              <a:t> travel on shortest routes) but may need to adhere to passenger’s expectation (</a:t>
            </a:r>
            <a:r>
              <a:rPr lang="en-US" dirty="0" err="1">
                <a:effectLst/>
                <a:latin typeface="Helvetica" pitchFamily="2" charset="0"/>
              </a:rPr>
              <a:t>eg.</a:t>
            </a:r>
            <a:r>
              <a:rPr lang="en-US" dirty="0">
                <a:effectLst/>
                <a:latin typeface="Helvetica" pitchFamily="2" charset="0"/>
              </a:rPr>
              <a:t> avoid hilly roads) that are in conflict with one another</a:t>
            </a: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resource-efficient monitoring strategies for human in the absence of trust</a:t>
            </a:r>
          </a:p>
          <a:p>
            <a:r>
              <a:rPr lang="en-US" dirty="0">
                <a:effectLst/>
                <a:latin typeface="Helvetica" pitchFamily="2" charset="0"/>
              </a:rPr>
              <a:t>human’s exact model </a:t>
            </a:r>
            <a:r>
              <a:rPr lang="en-US" dirty="0" err="1">
                <a:effectLst/>
                <a:latin typeface="Helvetica" pitchFamily="2" charset="0"/>
              </a:rPr>
              <a:t>M∗h</a:t>
            </a:r>
            <a:r>
              <a:rPr lang="en-US" dirty="0">
                <a:effectLst/>
                <a:latin typeface="Helvetica" pitchFamily="2" charset="0"/>
              </a:rPr>
              <a:t>, but has knowledge about set of human model of the robot </a:t>
            </a:r>
            <a:r>
              <a:rPr lang="en-US" dirty="0" err="1">
                <a:effectLst/>
                <a:latin typeface="Helvetica" pitchFamily="2" charset="0"/>
              </a:rPr>
              <a:t>MRh</a:t>
            </a:r>
            <a:r>
              <a:rPr lang="en-US" dirty="0">
                <a:effectLst/>
                <a:latin typeface="Helvetica" pitchFamily="2" charset="0"/>
              </a:rPr>
              <a:t> that captures all the possible set of safety constraints the human might have</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52</a:t>
            </a:fld>
            <a:endParaRPr lang="en-US"/>
          </a:p>
        </p:txBody>
      </p:sp>
    </p:spTree>
    <p:extLst>
      <p:ext uri="{BB962C8B-B14F-4D97-AF65-F5344CB8AC3E}">
        <p14:creationId xmlns:p14="http://schemas.microsoft.com/office/powerpoint/2010/main" val="3784440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a:t>
            </a:fld>
            <a:endParaRPr lang="en-US"/>
          </a:p>
        </p:txBody>
      </p:sp>
    </p:spTree>
    <p:extLst>
      <p:ext uri="{BB962C8B-B14F-4D97-AF65-F5344CB8AC3E}">
        <p14:creationId xmlns:p14="http://schemas.microsoft.com/office/powerpoint/2010/main" val="4238869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uncertainty about the models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resource-efficient monitoring strategies for human in the absence of trust</a:t>
            </a:r>
          </a:p>
          <a:p>
            <a:endParaRPr lang="en-US" dirty="0"/>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53</a:t>
            </a:fld>
            <a:endParaRPr lang="en-US"/>
          </a:p>
        </p:txBody>
      </p:sp>
    </p:spTree>
    <p:extLst>
      <p:ext uri="{BB962C8B-B14F-4D97-AF65-F5344CB8AC3E}">
        <p14:creationId xmlns:p14="http://schemas.microsoft.com/office/powerpoint/2010/main" val="15805667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consideration over costs. For example cost of planning is higher than executing and monitoring it would be similar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expected utility of robot for the safe plan under human observation strategy should always be more that the expected utility of robot for the probably risky plan</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54</a:t>
            </a:fld>
            <a:endParaRPr lang="en-US"/>
          </a:p>
        </p:txBody>
      </p:sp>
    </p:spTree>
    <p:extLst>
      <p:ext uri="{BB962C8B-B14F-4D97-AF65-F5344CB8AC3E}">
        <p14:creationId xmlns:p14="http://schemas.microsoft.com/office/powerpoint/2010/main" val="41867801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55</a:t>
            </a:fld>
            <a:endParaRPr lang="en-US"/>
          </a:p>
        </p:txBody>
      </p:sp>
    </p:spTree>
    <p:extLst>
      <p:ext uri="{BB962C8B-B14F-4D97-AF65-F5344CB8AC3E}">
        <p14:creationId xmlns:p14="http://schemas.microsoft.com/office/powerpoint/2010/main" val="23250128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56</a:t>
            </a:fld>
            <a:endParaRPr lang="en-US"/>
          </a:p>
        </p:txBody>
      </p:sp>
    </p:spTree>
    <p:extLst>
      <p:ext uri="{BB962C8B-B14F-4D97-AF65-F5344CB8AC3E}">
        <p14:creationId xmlns:p14="http://schemas.microsoft.com/office/powerpoint/2010/main" val="902568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57</a:t>
            </a:fld>
            <a:endParaRPr lang="en-US"/>
          </a:p>
        </p:txBody>
      </p:sp>
    </p:spTree>
    <p:extLst>
      <p:ext uri="{BB962C8B-B14F-4D97-AF65-F5344CB8AC3E}">
        <p14:creationId xmlns:p14="http://schemas.microsoft.com/office/powerpoint/2010/main" val="1538201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engender trust</a:t>
            </a:r>
          </a:p>
          <a:p>
            <a:r>
              <a:rPr lang="en-US" dirty="0"/>
              <a:t>If the robot optimal inline with human then it can be easily </a:t>
            </a:r>
            <a:r>
              <a:rPr lang="en-US" dirty="0" err="1"/>
              <a:t>engengered</a:t>
            </a:r>
            <a:endParaRPr lang="en-US" dirty="0"/>
          </a:p>
          <a:p>
            <a:r>
              <a:rPr lang="en-US" dirty="0"/>
              <a:t>But if the models are different then explicable is costly</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58</a:t>
            </a:fld>
            <a:endParaRPr lang="en-US"/>
          </a:p>
        </p:txBody>
      </p:sp>
    </p:spTree>
    <p:extLst>
      <p:ext uri="{BB962C8B-B14F-4D97-AF65-F5344CB8AC3E}">
        <p14:creationId xmlns:p14="http://schemas.microsoft.com/office/powerpoint/2010/main" val="1602334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59</a:t>
            </a:fld>
            <a:endParaRPr lang="en-US"/>
          </a:p>
        </p:txBody>
      </p:sp>
    </p:spTree>
    <p:extLst>
      <p:ext uri="{BB962C8B-B14F-4D97-AF65-F5344CB8AC3E}">
        <p14:creationId xmlns:p14="http://schemas.microsoft.com/office/powerpoint/2010/main" val="28993498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60</a:t>
            </a:fld>
            <a:endParaRPr lang="en-US"/>
          </a:p>
        </p:txBody>
      </p:sp>
    </p:spTree>
    <p:extLst>
      <p:ext uri="{BB962C8B-B14F-4D97-AF65-F5344CB8AC3E}">
        <p14:creationId xmlns:p14="http://schemas.microsoft.com/office/powerpoint/2010/main" val="3975926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Clr>
                <a:schemeClr val="accent2">
                  <a:lumMod val="75000"/>
                </a:schemeClr>
              </a:buClr>
              <a:buFont typeface="Wingdings" panose="05000000000000000000" pitchFamily="2" charset="2"/>
              <a:buChar char="Ø"/>
            </a:pPr>
            <a:r>
              <a:rPr lang="en-US" sz="1200" dirty="0">
                <a:latin typeface="Arial" panose="020B0604020202020204" pitchFamily="34" charset="0"/>
                <a:cs typeface="Arial" panose="020B0604020202020204" pitchFamily="34" charset="0"/>
              </a:rPr>
              <a:t>A</a:t>
            </a:r>
            <a:r>
              <a:rPr lang="en-US" sz="1200" b="0" i="0" dirty="0">
                <a:effectLst/>
                <a:latin typeface="Arial" panose="020B0604020202020204" pitchFamily="34" charset="0"/>
                <a:cs typeface="Arial" panose="020B0604020202020204" pitchFamily="34" charset="0"/>
              </a:rPr>
              <a:t> computational model for capturing and modulating trust in longitudinal human-robot interaction</a:t>
            </a:r>
          </a:p>
          <a:p>
            <a:pPr marL="285750" indent="-285750" algn="just">
              <a:buClr>
                <a:schemeClr val="accent2">
                  <a:lumMod val="75000"/>
                </a:schemeClr>
              </a:buClr>
              <a:buFont typeface="Wingdings" panose="05000000000000000000" pitchFamily="2" charset="2"/>
              <a:buChar char="Ø"/>
            </a:pPr>
            <a:r>
              <a:rPr lang="en-US" sz="1200" dirty="0">
                <a:latin typeface="Arial" panose="020B0604020202020204" pitchFamily="34" charset="0"/>
                <a:cs typeface="Arial" panose="020B0604020202020204" pitchFamily="34" charset="0"/>
              </a:rPr>
              <a:t>T</a:t>
            </a:r>
            <a:r>
              <a:rPr lang="en-US" sz="1200" b="0" i="0" dirty="0">
                <a:effectLst/>
                <a:latin typeface="Arial" panose="020B0604020202020204" pitchFamily="34" charset="0"/>
                <a:cs typeface="Arial" panose="020B0604020202020204" pitchFamily="34" charset="0"/>
              </a:rPr>
              <a:t>he robot integrates human’s trust and their expectations into planning to build and maintain trust over the interaction horizon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The</a:t>
            </a:r>
            <a:r>
              <a:rPr lang="en-US" b="0" i="0" dirty="0">
                <a:effectLst/>
                <a:latin typeface="Arial" panose="020B0604020202020204" pitchFamily="34" charset="0"/>
                <a:cs typeface="Arial" panose="020B0604020202020204" pitchFamily="34" charset="0"/>
              </a:rPr>
              <a:t> human with a high level of trust in the robot, might choose not to monitor the robot, or </a:t>
            </a:r>
            <a:r>
              <a:rPr lang="en-US" dirty="0">
                <a:latin typeface="Arial" panose="020B0604020202020204" pitchFamily="34" charset="0"/>
                <a:cs typeface="Arial" panose="020B0604020202020204" pitchFamily="34" charset="0"/>
              </a:rPr>
              <a:t>not </a:t>
            </a:r>
            <a:r>
              <a:rPr lang="en-US" b="0" i="0" dirty="0">
                <a:effectLst/>
                <a:latin typeface="Arial" panose="020B0604020202020204" pitchFamily="34" charset="0"/>
                <a:cs typeface="Arial" panose="020B0604020202020204" pitchFamily="34" charset="0"/>
              </a:rPr>
              <a:t>to intervene by stopping the robot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cs typeface="Arial" panose="020B0604020202020204" pitchFamily="34" charset="0"/>
              </a:rPr>
              <a:t>By establishing the required level of trust, the robot can focus on maximizing the team goal by eschewing explicit explanatory or explicable behavior</a:t>
            </a:r>
          </a:p>
          <a:p>
            <a:endParaRPr lang="en-US" dirty="0"/>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61</a:t>
            </a:fld>
            <a:endParaRPr lang="en-US"/>
          </a:p>
        </p:txBody>
      </p:sp>
    </p:spTree>
    <p:extLst>
      <p:ext uri="{BB962C8B-B14F-4D97-AF65-F5344CB8AC3E}">
        <p14:creationId xmlns:p14="http://schemas.microsoft.com/office/powerpoint/2010/main" val="20963600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Clr>
                <a:schemeClr val="accent2">
                  <a:lumMod val="75000"/>
                </a:schemeClr>
              </a:buClr>
              <a:buFont typeface="Wingdings" panose="05000000000000000000" pitchFamily="2" charset="2"/>
              <a:buChar char="Ø"/>
            </a:pPr>
            <a:r>
              <a:rPr lang="en-US" sz="1200" dirty="0">
                <a:latin typeface="Arial" panose="020B0604020202020204" pitchFamily="34" charset="0"/>
                <a:cs typeface="Arial" panose="020B0604020202020204" pitchFamily="34" charset="0"/>
              </a:rPr>
              <a:t>A</a:t>
            </a:r>
            <a:r>
              <a:rPr lang="en-US" sz="1200" b="0" i="0" dirty="0">
                <a:effectLst/>
                <a:latin typeface="Arial" panose="020B0604020202020204" pitchFamily="34" charset="0"/>
                <a:cs typeface="Arial" panose="020B0604020202020204" pitchFamily="34" charset="0"/>
              </a:rPr>
              <a:t> computational model for capturing and modulating trust in longitudinal human-robot interaction</a:t>
            </a:r>
          </a:p>
          <a:p>
            <a:pPr marL="285750" indent="-285750" algn="just">
              <a:buClr>
                <a:schemeClr val="accent2">
                  <a:lumMod val="75000"/>
                </a:schemeClr>
              </a:buClr>
              <a:buFont typeface="Wingdings" panose="05000000000000000000" pitchFamily="2" charset="2"/>
              <a:buChar char="Ø"/>
            </a:pPr>
            <a:r>
              <a:rPr lang="en-US" sz="1200" dirty="0">
                <a:latin typeface="Arial" panose="020B0604020202020204" pitchFamily="34" charset="0"/>
                <a:cs typeface="Arial" panose="020B0604020202020204" pitchFamily="34" charset="0"/>
              </a:rPr>
              <a:t>T</a:t>
            </a:r>
            <a:r>
              <a:rPr lang="en-US" sz="1200" b="0" i="0" dirty="0">
                <a:effectLst/>
                <a:latin typeface="Arial" panose="020B0604020202020204" pitchFamily="34" charset="0"/>
                <a:cs typeface="Arial" panose="020B0604020202020204" pitchFamily="34" charset="0"/>
              </a:rPr>
              <a:t>he robot integrates human’s trust and their expectations into planning to build and maintain trust over the interaction horizon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The</a:t>
            </a:r>
            <a:r>
              <a:rPr lang="en-US" b="0" i="0" dirty="0">
                <a:effectLst/>
                <a:latin typeface="Arial" panose="020B0604020202020204" pitchFamily="34" charset="0"/>
                <a:cs typeface="Arial" panose="020B0604020202020204" pitchFamily="34" charset="0"/>
              </a:rPr>
              <a:t> human with a high level of trust in the robot, might choose not to monitor the robot, or </a:t>
            </a:r>
            <a:r>
              <a:rPr lang="en-US" dirty="0">
                <a:latin typeface="Arial" panose="020B0604020202020204" pitchFamily="34" charset="0"/>
                <a:cs typeface="Arial" panose="020B0604020202020204" pitchFamily="34" charset="0"/>
              </a:rPr>
              <a:t>not </a:t>
            </a:r>
            <a:r>
              <a:rPr lang="en-US" b="0" i="0" dirty="0">
                <a:effectLst/>
                <a:latin typeface="Arial" panose="020B0604020202020204" pitchFamily="34" charset="0"/>
                <a:cs typeface="Arial" panose="020B0604020202020204" pitchFamily="34" charset="0"/>
              </a:rPr>
              <a:t>to intervene by stopping the robot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cs typeface="Arial" panose="020B0604020202020204" pitchFamily="34" charset="0"/>
              </a:rPr>
              <a:t>By establishing the required level of trust, the robot can focus on maximizing the team goal by eschewing explicit explanatory or explicable behavior</a:t>
            </a:r>
          </a:p>
          <a:p>
            <a:endParaRPr lang="en-US" dirty="0"/>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62</a:t>
            </a:fld>
            <a:endParaRPr lang="en-US"/>
          </a:p>
        </p:txBody>
      </p:sp>
    </p:spTree>
    <p:extLst>
      <p:ext uri="{BB962C8B-B14F-4D97-AF65-F5344CB8AC3E}">
        <p14:creationId xmlns:p14="http://schemas.microsoft.com/office/powerpoint/2010/main" val="3750448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a:t>
            </a:fld>
            <a:endParaRPr lang="en-US"/>
          </a:p>
        </p:txBody>
      </p:sp>
    </p:spTree>
    <p:extLst>
      <p:ext uri="{BB962C8B-B14F-4D97-AF65-F5344CB8AC3E}">
        <p14:creationId xmlns:p14="http://schemas.microsoft.com/office/powerpoint/2010/main" val="1621630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NimbusRomNo9L-Regu"/>
              </a:rPr>
              <a:t>common choice for the distance is the cost difference in the human’s model for the expected plan, and the optimal plan in the human model</a:t>
            </a:r>
            <a:endParaRPr lang="en-US" dirty="0"/>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63</a:t>
            </a:fld>
            <a:endParaRPr lang="en-US"/>
          </a:p>
        </p:txBody>
      </p:sp>
    </p:spTree>
    <p:extLst>
      <p:ext uri="{BB962C8B-B14F-4D97-AF65-F5344CB8AC3E}">
        <p14:creationId xmlns:p14="http://schemas.microsoft.com/office/powerpoint/2010/main" val="21570186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algn="l">
                  <a:lnSpc>
                    <a:spcPct val="150000"/>
                  </a:lnSpc>
                </a:pPr>
                <a:r>
                  <a:rPr lang="en-US" sz="1200" dirty="0">
                    <a:cs typeface="Arial" panose="020B0604020202020204" pitchFamily="34" charset="0"/>
                  </a:rPr>
                  <a:t>Human’s monitoring strategy (trust </a:t>
                </a:r>
                <a:r>
                  <a:rPr lang="en-US" sz="1200" dirty="0">
                    <a:cs typeface="Arial" panose="020B0604020202020204" pitchFamily="34" charset="0"/>
                    <a:sym typeface="Wingdings" pitchFamily="2" charset="2"/>
                  </a:rPr>
                  <a:t> probability of monitoring </a:t>
                </a:r>
                <a14:m>
                  <m:oMath xmlns:m="http://schemas.openxmlformats.org/officeDocument/2006/math">
                    <m:r>
                      <a:rPr lang="en-US" sz="12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𝜔</m:t>
                    </m:r>
                    <m:d>
                      <m:dPr>
                        <m:ctrlPr>
                          <a:rPr lang="en-US" sz="12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12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𝑖</m:t>
                        </m:r>
                      </m:e>
                    </m:d>
                  </m:oMath>
                </a14:m>
                <a:r>
                  <a:rPr lang="en-US" sz="1200" dirty="0">
                    <a:cs typeface="Arial" panose="020B0604020202020204" pitchFamily="34" charset="0"/>
                    <a:sym typeface="Wingdings" pitchFamily="2" charset="2"/>
                  </a:rPr>
                  <a:t>)</a:t>
                </a:r>
              </a:p>
              <a:p>
                <a:pPr algn="l"/>
                <a:r>
                  <a:rPr lang="en-US" sz="1200" dirty="0">
                    <a:cs typeface="Arial" panose="020B0604020202020204" pitchFamily="34" charset="0"/>
                    <a:sym typeface="Wingdings" pitchFamily="2" charset="2"/>
                  </a:rPr>
                  <a:t>\</a:t>
                </a:r>
                <a:r>
                  <a:rPr lang="en-US" dirty="0">
                    <a:latin typeface="Arial" panose="020B0604020202020204" pitchFamily="34" charset="0"/>
                    <a:cs typeface="Arial" panose="020B0604020202020204" pitchFamily="34" charset="0"/>
                  </a:rPr>
                  <a:t>Depends on the </a:t>
                </a:r>
                <a:endParaRPr lang="en-US" dirty="0"/>
              </a:p>
              <a:p>
                <a:pPr algn="l"/>
                <a:r>
                  <a:rPr lang="en-US" dirty="0"/>
                  <a:t>Consist of cost of executing the plan till the point of intervention and penalty of not completing the goal</a:t>
                </a:r>
              </a:p>
              <a:p>
                <a:pPr lvl="0" algn="l">
                  <a:lnSpc>
                    <a:spcPct val="150000"/>
                  </a:lnSpc>
                </a:pPr>
                <a:endParaRPr lang="en-US" sz="1200" dirty="0">
                  <a:cs typeface="Arial" panose="020B0604020202020204" pitchFamily="34" charset="0"/>
                  <a:sym typeface="Wingdings" pitchFamily="2" charset="2"/>
                </a:endParaRPr>
              </a:p>
              <a:p>
                <a:endParaRPr lang="en-US" dirty="0"/>
              </a:p>
            </p:txBody>
          </p:sp>
        </mc:Choice>
        <mc:Fallback xmlns="">
          <p:sp>
            <p:nvSpPr>
              <p:cNvPr id="3" name="Notes Placeholder 2"/>
              <p:cNvSpPr>
                <a:spLocks noGrp="1"/>
              </p:cNvSpPr>
              <p:nvPr>
                <p:ph type="body" idx="1"/>
              </p:nvPr>
            </p:nvSpPr>
            <p:spPr/>
            <p:txBody>
              <a:bodyPr/>
              <a:lstStyle/>
              <a:p>
                <a:pPr lvl="0" algn="l">
                  <a:lnSpc>
                    <a:spcPct val="150000"/>
                  </a:lnSpc>
                </a:pPr>
                <a:r>
                  <a:rPr lang="en-US" sz="1200" dirty="0">
                    <a:cs typeface="Arial" panose="020B0604020202020204" pitchFamily="34" charset="0"/>
                  </a:rPr>
                  <a:t>Human’s monitoring strategy (trust </a:t>
                </a:r>
                <a:r>
                  <a:rPr lang="en-US" sz="1200" dirty="0">
                    <a:cs typeface="Arial" panose="020B0604020202020204" pitchFamily="34" charset="0"/>
                    <a:sym typeface="Wingdings" pitchFamily="2" charset="2"/>
                  </a:rPr>
                  <a:t> probability of monitoring </a:t>
                </a:r>
                <a:r>
                  <a:rPr lang="en-US" sz="1200" b="0" i="0">
                    <a:latin typeface="Cambria Math" panose="02040503050406030204" pitchFamily="18" charset="0"/>
                    <a:ea typeface="Cambria Math" panose="02040503050406030204" pitchFamily="18" charset="0"/>
                    <a:cs typeface="Arial" panose="020B0604020202020204" pitchFamily="34" charset="0"/>
                    <a:sym typeface="Wingdings" pitchFamily="2" charset="2"/>
                  </a:rPr>
                  <a:t>𝜔(𝑖)</a:t>
                </a:r>
                <a:r>
                  <a:rPr lang="en-US" sz="1200" dirty="0">
                    <a:cs typeface="Arial" panose="020B0604020202020204" pitchFamily="34" charset="0"/>
                    <a:sym typeface="Wingdings" pitchFamily="2" charset="2"/>
                  </a:rPr>
                  <a:t>)</a:t>
                </a:r>
              </a:p>
              <a:p>
                <a:pPr algn="l"/>
                <a:r>
                  <a:rPr lang="en-US" sz="1200" dirty="0">
                    <a:cs typeface="Arial" panose="020B0604020202020204" pitchFamily="34" charset="0"/>
                    <a:sym typeface="Wingdings" pitchFamily="2" charset="2"/>
                  </a:rPr>
                  <a:t>\</a:t>
                </a:r>
                <a:r>
                  <a:rPr lang="en-US" dirty="0">
                    <a:latin typeface="Arial" panose="020B0604020202020204" pitchFamily="34" charset="0"/>
                    <a:cs typeface="Arial" panose="020B0604020202020204" pitchFamily="34" charset="0"/>
                  </a:rPr>
                  <a:t>Depends on the </a:t>
                </a:r>
                <a:endParaRPr lang="en-US" dirty="0"/>
              </a:p>
              <a:p>
                <a:pPr algn="l"/>
                <a:r>
                  <a:rPr lang="en-US" dirty="0"/>
                  <a:t>Consist of cost of executing the plan till the point of intervention and penalty of not completing the goal</a:t>
                </a:r>
              </a:p>
              <a:p>
                <a:pPr lvl="0" algn="l">
                  <a:lnSpc>
                    <a:spcPct val="150000"/>
                  </a:lnSpc>
                </a:pPr>
                <a:endParaRPr lang="en-US" sz="1200" dirty="0">
                  <a:cs typeface="Arial" panose="020B0604020202020204" pitchFamily="34" charset="0"/>
                  <a:sym typeface="Wingdings" pitchFamily="2" charset="2"/>
                </a:endParaRPr>
              </a:p>
              <a:p>
                <a:endParaRPr lang="en-US" dirty="0"/>
              </a:p>
            </p:txBody>
          </p:sp>
        </mc:Fallback>
      </mc:AlternateContent>
      <p:sp>
        <p:nvSpPr>
          <p:cNvPr id="4" name="Slide Number Placeholder 3"/>
          <p:cNvSpPr>
            <a:spLocks noGrp="1"/>
          </p:cNvSpPr>
          <p:nvPr>
            <p:ph type="sldNum" sz="quarter" idx="5"/>
          </p:nvPr>
        </p:nvSpPr>
        <p:spPr/>
        <p:txBody>
          <a:bodyPr/>
          <a:lstStyle/>
          <a:p>
            <a:fld id="{21651264-699A-3140-A91E-F3175DC8D3BA}" type="slidenum">
              <a:rPr lang="en-US" smtClean="0"/>
              <a:t>64</a:t>
            </a:fld>
            <a:endParaRPr lang="en-US"/>
          </a:p>
        </p:txBody>
      </p:sp>
    </p:spTree>
    <p:extLst>
      <p:ext uri="{BB962C8B-B14F-4D97-AF65-F5344CB8AC3E}">
        <p14:creationId xmlns:p14="http://schemas.microsoft.com/office/powerpoint/2010/main" val="21657465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effectLst/>
                <a:cs typeface="Arial" panose="020B0604020202020204" pitchFamily="34" charset="0"/>
              </a:rPr>
              <a:t>Study performed in the office domain</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65</a:t>
            </a:fld>
            <a:endParaRPr lang="en-US"/>
          </a:p>
        </p:txBody>
      </p:sp>
    </p:spTree>
    <p:extLst>
      <p:ext uri="{BB962C8B-B14F-4D97-AF65-F5344CB8AC3E}">
        <p14:creationId xmlns:p14="http://schemas.microsoft.com/office/powerpoint/2010/main" val="23099771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chemeClr val="accent4">
                    <a:lumMod val="50000"/>
                  </a:schemeClr>
                </a:solidFill>
                <a:effectLst/>
                <a:latin typeface="Arial" panose="020B0604020202020204" pitchFamily="34" charset="0"/>
              </a:rPr>
              <a:t>We validated our hypotheses by applying</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66</a:t>
            </a:fld>
            <a:endParaRPr lang="en-US"/>
          </a:p>
        </p:txBody>
      </p:sp>
    </p:spTree>
    <p:extLst>
      <p:ext uri="{BB962C8B-B14F-4D97-AF65-F5344CB8AC3E}">
        <p14:creationId xmlns:p14="http://schemas.microsoft.com/office/powerpoint/2010/main" val="7188070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67</a:t>
            </a:fld>
            <a:endParaRPr lang="en-US"/>
          </a:p>
        </p:txBody>
      </p:sp>
    </p:spTree>
    <p:extLst>
      <p:ext uri="{BB962C8B-B14F-4D97-AF65-F5344CB8AC3E}">
        <p14:creationId xmlns:p14="http://schemas.microsoft.com/office/powerpoint/2010/main" val="7816110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68</a:t>
            </a:fld>
            <a:endParaRPr lang="en-US"/>
          </a:p>
        </p:txBody>
      </p:sp>
    </p:spTree>
    <p:extLst>
      <p:ext uri="{BB962C8B-B14F-4D97-AF65-F5344CB8AC3E}">
        <p14:creationId xmlns:p14="http://schemas.microsoft.com/office/powerpoint/2010/main" val="2662425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lumMod val="85000"/>
                    <a:lumOff val="15000"/>
                  </a:schemeClr>
                </a:solidFill>
              </a:rPr>
              <a:t>Used as a basis to develop alternate approaches to </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69</a:t>
            </a:fld>
            <a:endParaRPr lang="en-US"/>
          </a:p>
        </p:txBody>
      </p:sp>
    </p:spTree>
    <p:extLst>
      <p:ext uri="{BB962C8B-B14F-4D97-AF65-F5344CB8AC3E}">
        <p14:creationId xmlns:p14="http://schemas.microsoft.com/office/powerpoint/2010/main" val="12489793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70</a:t>
            </a:fld>
            <a:endParaRPr lang="en-US"/>
          </a:p>
        </p:txBody>
      </p:sp>
    </p:spTree>
    <p:extLst>
      <p:ext uri="{BB962C8B-B14F-4D97-AF65-F5344CB8AC3E}">
        <p14:creationId xmlns:p14="http://schemas.microsoft.com/office/powerpoint/2010/main" val="26727231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76</a:t>
            </a:fld>
            <a:endParaRPr lang="en-US"/>
          </a:p>
        </p:txBody>
      </p:sp>
    </p:spTree>
    <p:extLst>
      <p:ext uri="{BB962C8B-B14F-4D97-AF65-F5344CB8AC3E}">
        <p14:creationId xmlns:p14="http://schemas.microsoft.com/office/powerpoint/2010/main" val="6018586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83</a:t>
            </a:fld>
            <a:endParaRPr lang="en-US"/>
          </a:p>
        </p:txBody>
      </p:sp>
    </p:spTree>
    <p:extLst>
      <p:ext uri="{BB962C8B-B14F-4D97-AF65-F5344CB8AC3E}">
        <p14:creationId xmlns:p14="http://schemas.microsoft.com/office/powerpoint/2010/main" val="283374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10</a:t>
            </a:fld>
            <a:endParaRPr lang="en-US"/>
          </a:p>
        </p:txBody>
      </p:sp>
    </p:spTree>
    <p:extLst>
      <p:ext uri="{BB962C8B-B14F-4D97-AF65-F5344CB8AC3E}">
        <p14:creationId xmlns:p14="http://schemas.microsoft.com/office/powerpoint/2010/main" val="32429352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rial" panose="020B0604020202020204" pitchFamily="34" charset="0"/>
              </a:rPr>
              <a:t>Blends aspects of both the centralized and distributed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rPr>
              <a:t>A</a:t>
            </a:r>
            <a:r>
              <a:rPr lang="en-US" sz="1200" b="0" i="0" dirty="0">
                <a:effectLst/>
                <a:latin typeface="Arial" panose="020B0604020202020204" pitchFamily="34" charset="0"/>
              </a:rPr>
              <a:t>gent with imperfect knowledge </a:t>
            </a:r>
            <a:r>
              <a:rPr lang="en-US" sz="1200" dirty="0">
                <a:latin typeface="Arial" panose="020B0604020202020204" pitchFamily="34" charset="0"/>
              </a:rPr>
              <a:t>Agent  </a:t>
            </a:r>
            <a:r>
              <a:rPr lang="en-US" sz="1200" b="0" i="0" dirty="0">
                <a:effectLst/>
                <a:latin typeface="Arial" panose="020B0604020202020204" pitchFamily="34" charset="0"/>
                <a:sym typeface="Wingdings" pitchFamily="2" charset="2"/>
              </a:rPr>
              <a:t></a:t>
            </a:r>
            <a:r>
              <a:rPr lang="en-US" sz="1200" b="0" i="0" dirty="0">
                <a:effectLst/>
                <a:latin typeface="Arial" panose="020B0604020202020204" pitchFamily="34" charset="0"/>
              </a:rPr>
              <a:t> their teammate’s costs/the team’s performance metric</a:t>
            </a:r>
          </a:p>
          <a:p>
            <a:endParaRPr lang="en-US" b="0" i="0" dirty="0">
              <a:effectLst/>
              <a:latin typeface="Arial" panose="020B0604020202020204" pitchFamily="34" charset="0"/>
            </a:endParaRPr>
          </a:p>
          <a:p>
            <a:r>
              <a:rPr lang="en-US" b="0" i="0" dirty="0">
                <a:effectLst/>
                <a:latin typeface="Arial" panose="020B0604020202020204" pitchFamily="34" charset="0"/>
              </a:rPr>
              <a:t>property of this allocation is that when </a:t>
            </a:r>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84</a:t>
            </a:fld>
            <a:endParaRPr lang="en-US"/>
          </a:p>
        </p:txBody>
      </p:sp>
    </p:spTree>
    <p:extLst>
      <p:ext uri="{BB962C8B-B14F-4D97-AF65-F5344CB8AC3E}">
        <p14:creationId xmlns:p14="http://schemas.microsoft.com/office/powerpoint/2010/main" val="9758690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85</a:t>
            </a:fld>
            <a:endParaRPr lang="en-US"/>
          </a:p>
        </p:txBody>
      </p:sp>
    </p:spTree>
    <p:extLst>
      <p:ext uri="{BB962C8B-B14F-4D97-AF65-F5344CB8AC3E}">
        <p14:creationId xmlns:p14="http://schemas.microsoft.com/office/powerpoint/2010/main" val="11790027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86</a:t>
            </a:fld>
            <a:endParaRPr lang="en-US"/>
          </a:p>
        </p:txBody>
      </p:sp>
    </p:spTree>
    <p:extLst>
      <p:ext uri="{BB962C8B-B14F-4D97-AF65-F5344CB8AC3E}">
        <p14:creationId xmlns:p14="http://schemas.microsoft.com/office/powerpoint/2010/main" val="32937806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88</a:t>
            </a:fld>
            <a:endParaRPr lang="en-US"/>
          </a:p>
        </p:txBody>
      </p:sp>
    </p:spTree>
    <p:extLst>
      <p:ext uri="{BB962C8B-B14F-4D97-AF65-F5344CB8AC3E}">
        <p14:creationId xmlns:p14="http://schemas.microsoft.com/office/powerpoint/2010/main" val="2192557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Can’t describe the love and respect I have for </a:t>
            </a:r>
            <a:r>
              <a:rPr lang="en-US" b="0" i="0">
                <a:solidFill>
                  <a:srgbClr val="1D1C1D"/>
                </a:solidFill>
                <a:effectLst/>
                <a:latin typeface="Slack-Lato"/>
              </a:rPr>
              <a:t>him.</a:t>
            </a:r>
            <a:r>
              <a:rPr lang="en-US" b="0" i="0" dirty="0">
                <a:solidFill>
                  <a:srgbClr val="1D1C1D"/>
                </a:solidFill>
                <a:effectLst/>
                <a:latin typeface="Slack-Lato"/>
              </a:rPr>
              <a:t> </a:t>
            </a:r>
            <a:r>
              <a:rPr lang="en-US" b="0" i="0">
                <a:solidFill>
                  <a:srgbClr val="1D1C1D"/>
                </a:solidFill>
                <a:effectLst/>
                <a:latin typeface="Slack-Lato"/>
              </a:rPr>
              <a:t>In </a:t>
            </a:r>
            <a:r>
              <a:rPr lang="en-US" b="0" i="0" dirty="0">
                <a:solidFill>
                  <a:srgbClr val="1D1C1D"/>
                </a:solidFill>
                <a:effectLst/>
                <a:latin typeface="Slack-Lato"/>
              </a:rPr>
              <a:t>all these years he unconditionally supported me and taught me directly and indirectly not only skills I would need in my academic and career path but also life lessons. He helped me push beyond my boundaries to think more critically and be a stronger person. I’m happy that I had a chance to work under his </a:t>
            </a:r>
            <a:r>
              <a:rPr lang="en-US" b="0" i="0" dirty="0" err="1">
                <a:solidFill>
                  <a:srgbClr val="1D1C1D"/>
                </a:solidFill>
                <a:effectLst/>
                <a:latin typeface="Slack-Lato"/>
              </a:rPr>
              <a:t>supervision.I</a:t>
            </a:r>
            <a:r>
              <a:rPr lang="en-US" b="0" i="0" dirty="0">
                <a:solidFill>
                  <a:srgbClr val="1D1C1D"/>
                </a:solidFill>
                <a:effectLst/>
                <a:latin typeface="Slack-Lato"/>
              </a:rPr>
              <a:t> owe him a lot and can’t compensate the help and teaching he gave me. Not only a mentor, a coworker and friend but also a brother</a:t>
            </a:r>
            <a:br>
              <a:rPr lang="en-US" dirty="0"/>
            </a:br>
            <a:r>
              <a:rPr lang="en-US" b="0" i="0" dirty="0">
                <a:solidFill>
                  <a:srgbClr val="1D1C1D"/>
                </a:solidFill>
                <a:effectLst/>
                <a:latin typeface="Slack-Lato"/>
              </a:rPr>
              <a:t>Made my PhD journey easier and </a:t>
            </a:r>
            <a:r>
              <a:rPr lang="en-US" b="0" i="0" dirty="0" err="1">
                <a:solidFill>
                  <a:srgbClr val="1D1C1D"/>
                </a:solidFill>
                <a:effectLst/>
                <a:latin typeface="Slack-Lato"/>
              </a:rPr>
              <a:t>smoother.Sailik</a:t>
            </a:r>
            <a:r>
              <a:rPr lang="en-US" b="0" i="0" dirty="0">
                <a:solidFill>
                  <a:srgbClr val="1D1C1D"/>
                </a:solidFill>
                <a:effectLst/>
                <a:latin typeface="Slack-Lato"/>
              </a:rPr>
              <a:t> who assisted me and taught me a lot of things especially in my first two </a:t>
            </a:r>
            <a:r>
              <a:rPr lang="en-US" b="0" i="0" dirty="0" err="1">
                <a:solidFill>
                  <a:srgbClr val="1D1C1D"/>
                </a:solidFill>
                <a:effectLst/>
                <a:latin typeface="Slack-Lato"/>
              </a:rPr>
              <a:t>years.My</a:t>
            </a:r>
            <a:r>
              <a:rPr lang="en-US" b="0" i="0" dirty="0">
                <a:solidFill>
                  <a:srgbClr val="1D1C1D"/>
                </a:solidFill>
                <a:effectLst/>
                <a:latin typeface="Slack-Lato"/>
              </a:rPr>
              <a:t> dear friends and lab mates with thousands of good memories and supports in these </a:t>
            </a:r>
            <a:r>
              <a:rPr lang="en-US" b="0" i="0" dirty="0" err="1">
                <a:solidFill>
                  <a:srgbClr val="1D1C1D"/>
                </a:solidFill>
                <a:effectLst/>
                <a:latin typeface="Slack-Lato"/>
              </a:rPr>
              <a:t>yearsMemory</a:t>
            </a:r>
            <a:r>
              <a:rPr lang="en-US" b="0" i="0" dirty="0">
                <a:solidFill>
                  <a:srgbClr val="1D1C1D"/>
                </a:solidFill>
                <a:effectLst/>
                <a:latin typeface="Slack-Lato"/>
              </a:rPr>
              <a:t>, collaboration, discussion and supports</a:t>
            </a:r>
            <a:br>
              <a:rPr lang="en-US" dirty="0"/>
            </a:br>
            <a:r>
              <a:rPr lang="en-US" b="0" i="0" dirty="0">
                <a:solidFill>
                  <a:srgbClr val="1D1C1D"/>
                </a:solidFill>
                <a:effectLst/>
                <a:latin typeface="Slack-Lato"/>
              </a:rPr>
              <a:t>Help each others to grow to a better person and </a:t>
            </a:r>
            <a:r>
              <a:rPr lang="en-US" b="0" i="0" dirty="0" err="1">
                <a:solidFill>
                  <a:srgbClr val="1D1C1D"/>
                </a:solidFill>
                <a:effectLst/>
                <a:latin typeface="Slack-Lato"/>
              </a:rPr>
              <a:t>researcher.Memory</a:t>
            </a:r>
            <a:r>
              <a:rPr lang="en-US" b="0" i="0" dirty="0">
                <a:solidFill>
                  <a:srgbClr val="1D1C1D"/>
                </a:solidFill>
                <a:effectLst/>
                <a:latin typeface="Slack-Lato"/>
              </a:rPr>
              <a:t> love and supports</a:t>
            </a:r>
            <a:br>
              <a:rPr lang="en-US" dirty="0"/>
            </a:br>
            <a:r>
              <a:rPr lang="en-US" b="0" i="0" dirty="0">
                <a:solidFill>
                  <a:srgbClr val="1D1C1D"/>
                </a:solidFill>
                <a:effectLst/>
                <a:latin typeface="Slack-Lato"/>
              </a:rPr>
              <a:t>Were there in all my high and </a:t>
            </a:r>
            <a:r>
              <a:rPr lang="en-US" b="0" i="0" dirty="0" err="1">
                <a:solidFill>
                  <a:srgbClr val="1D1C1D"/>
                </a:solidFill>
                <a:effectLst/>
                <a:latin typeface="Slack-Lato"/>
              </a:rPr>
              <a:t>lowsHe’s</a:t>
            </a:r>
            <a:r>
              <a:rPr lang="en-US" b="0" i="0" dirty="0">
                <a:solidFill>
                  <a:srgbClr val="1D1C1D"/>
                </a:solidFill>
                <a:effectLst/>
                <a:latin typeface="Slack-Lato"/>
              </a:rPr>
              <a:t> not only a </a:t>
            </a:r>
            <a:r>
              <a:rPr lang="en-US" b="0" i="0" dirty="0" err="1">
                <a:solidFill>
                  <a:srgbClr val="1D1C1D"/>
                </a:solidFill>
                <a:effectLst/>
                <a:latin typeface="Slack-Lato"/>
              </a:rPr>
              <a:t>labmate</a:t>
            </a:r>
            <a:r>
              <a:rPr lang="en-US" b="0" i="0" dirty="0">
                <a:solidFill>
                  <a:srgbClr val="1D1C1D"/>
                </a:solidFill>
                <a:effectLst/>
                <a:latin typeface="Slack-Lato"/>
              </a:rPr>
              <a:t> and collaborator but my great mentor and teacher and owe him a lot that I can’t describe in few words. I’m happy that now he’s a professor and going to help more students in their endeavors</a:t>
            </a:r>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90</a:t>
            </a:fld>
            <a:endParaRPr lang="en-US"/>
          </a:p>
        </p:txBody>
      </p:sp>
    </p:spTree>
    <p:extLst>
      <p:ext uri="{BB962C8B-B14F-4D97-AF65-F5344CB8AC3E}">
        <p14:creationId xmlns:p14="http://schemas.microsoft.com/office/powerpoint/2010/main" val="26396456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91</a:t>
            </a:fld>
            <a:endParaRPr lang="en-US"/>
          </a:p>
        </p:txBody>
      </p:sp>
    </p:spTree>
    <p:extLst>
      <p:ext uri="{BB962C8B-B14F-4D97-AF65-F5344CB8AC3E}">
        <p14:creationId xmlns:p14="http://schemas.microsoft.com/office/powerpoint/2010/main" val="6677794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92</a:t>
            </a:fld>
            <a:endParaRPr lang="en-US"/>
          </a:p>
        </p:txBody>
      </p:sp>
    </p:spTree>
    <p:extLst>
      <p:ext uri="{BB962C8B-B14F-4D97-AF65-F5344CB8AC3E}">
        <p14:creationId xmlns:p14="http://schemas.microsoft.com/office/powerpoint/2010/main" val="1552942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93</a:t>
            </a:fld>
            <a:endParaRPr lang="en-US"/>
          </a:p>
        </p:txBody>
      </p:sp>
    </p:spTree>
    <p:extLst>
      <p:ext uri="{BB962C8B-B14F-4D97-AF65-F5344CB8AC3E}">
        <p14:creationId xmlns:p14="http://schemas.microsoft.com/office/powerpoint/2010/main" val="27331977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Lee and See’s definition stands out as one of the most widely used and accepted, defining trust.</a:t>
            </a:r>
          </a:p>
          <a:p>
            <a:endParaRPr lang="en-US" dirty="0">
              <a:effectLst/>
              <a:latin typeface="Helvetica" pitchFamily="2" charset="0"/>
            </a:endParaRPr>
          </a:p>
          <a:p>
            <a:r>
              <a:rPr lang="en-US" dirty="0">
                <a:effectLst/>
                <a:latin typeface="Helvetica" pitchFamily="2" charset="0"/>
              </a:rPr>
              <a:t>Therefore, Lee and See consider the basis of trust as information-based, guiding expectations regarding how well the trustee can achieve the goals.</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95</a:t>
            </a:fld>
            <a:endParaRPr lang="en-US"/>
          </a:p>
        </p:txBody>
      </p:sp>
    </p:spTree>
    <p:extLst>
      <p:ext uri="{BB962C8B-B14F-4D97-AF65-F5344CB8AC3E}">
        <p14:creationId xmlns:p14="http://schemas.microsoft.com/office/powerpoint/2010/main" val="21077937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a:p>
            <a:r>
              <a:rPr lang="en-US" dirty="0">
                <a:effectLst/>
                <a:latin typeface="Helvetica" pitchFamily="2" charset="0"/>
              </a:rPr>
              <a:t>The aspect of vulnerability holds significant weight, especially in the realm of Human-AI trust. This vulnerability arises from the user’s dependence on the AI system’s capabilities and decisions, particularly when the outcomes can greatly affect the user’s well-being or goals. Another property that is imperative in understanding trust is the user’s ability to anticipate the impact of the AI model’s decisions. Anticipation is essentially an expectation about future behavior and is closely aligned with the views of researchers who perceive trust as an attitude or expectation.</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96</a:t>
            </a:fld>
            <a:endParaRPr lang="en-US"/>
          </a:p>
        </p:txBody>
      </p:sp>
    </p:spTree>
    <p:extLst>
      <p:ext uri="{BB962C8B-B14F-4D97-AF65-F5344CB8AC3E}">
        <p14:creationId xmlns:p14="http://schemas.microsoft.com/office/powerpoint/2010/main" val="3923004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Vulnerability aspect of trust is inherent in these studies in different capacities, considering that trust in robots implies potential risks to the users, </a:t>
            </a:r>
          </a:p>
          <a:p>
            <a:endParaRPr lang="en-US" dirty="0">
              <a:effectLst/>
              <a:latin typeface="Helvetica" pitchFamily="2" charset="0"/>
            </a:endParaRPr>
          </a:p>
          <a:p>
            <a:r>
              <a:rPr lang="en-US" dirty="0">
                <a:effectLst/>
                <a:latin typeface="Helvetica" pitchFamily="2" charset="0"/>
              </a:rPr>
              <a:t>Anticipation drives the development and adaptation of these models</a:t>
            </a:r>
          </a:p>
          <a:p>
            <a:endParaRPr lang="en-US" dirty="0">
              <a:effectLst/>
              <a:latin typeface="Helvetica" pitchFamily="2" charset="0"/>
            </a:endParaRPr>
          </a:p>
          <a:p>
            <a:r>
              <a:rPr lang="en-US" dirty="0">
                <a:effectLst/>
                <a:latin typeface="Helvetica" pitchFamily="2" charset="0"/>
              </a:rPr>
              <a:t>focus on the performance dimension of trust, reflecting the reliability of </a:t>
            </a:r>
            <a:r>
              <a:rPr lang="en-US" dirty="0" err="1">
                <a:effectLst/>
                <a:latin typeface="Helvetica" pitchFamily="2" charset="0"/>
              </a:rPr>
              <a:t>robotsin</a:t>
            </a:r>
            <a:r>
              <a:rPr lang="en-US" dirty="0">
                <a:effectLst/>
                <a:latin typeface="Helvetica" pitchFamily="2" charset="0"/>
              </a:rPr>
              <a:t> achieving a goal, the process and purpose dimensions have largely been overlooked</a:t>
            </a: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11</a:t>
            </a:fld>
            <a:endParaRPr lang="en-US"/>
          </a:p>
        </p:txBody>
      </p:sp>
    </p:spTree>
    <p:extLst>
      <p:ext uri="{BB962C8B-B14F-4D97-AF65-F5344CB8AC3E}">
        <p14:creationId xmlns:p14="http://schemas.microsoft.com/office/powerpoint/2010/main" val="3251660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researchers also have proposed foundational works aligned with the three information-based dimensions of trust.</a:t>
            </a: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97</a:t>
            </a:fld>
            <a:endParaRPr lang="en-US"/>
          </a:p>
        </p:txBody>
      </p:sp>
    </p:spTree>
    <p:extLst>
      <p:ext uri="{BB962C8B-B14F-4D97-AF65-F5344CB8AC3E}">
        <p14:creationId xmlns:p14="http://schemas.microsoft.com/office/powerpoint/2010/main" val="42355533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avoid the detail of these works for time</a:t>
            </a:r>
          </a:p>
          <a:p>
            <a:r>
              <a:rPr lang="en-US" dirty="0"/>
              <a:t>Bayesian inference, ml, and decision making frameworks such as </a:t>
            </a:r>
            <a:r>
              <a:rPr lang="en-US" dirty="0" err="1"/>
              <a:t>pomdp</a:t>
            </a:r>
            <a:r>
              <a:rPr lang="en-US" dirty="0"/>
              <a:t> and </a:t>
            </a:r>
            <a:r>
              <a:rPr lang="en-US" dirty="0" err="1"/>
              <a:t>mdp</a:t>
            </a:r>
            <a:r>
              <a:rPr lang="en-US" dirty="0"/>
              <a:t> </a:t>
            </a:r>
          </a:p>
        </p:txBody>
      </p:sp>
      <p:sp>
        <p:nvSpPr>
          <p:cNvPr id="4" name="Slide Number Placeholder 3"/>
          <p:cNvSpPr>
            <a:spLocks noGrp="1"/>
          </p:cNvSpPr>
          <p:nvPr>
            <p:ph type="sldNum" sz="quarter" idx="5"/>
          </p:nvPr>
        </p:nvSpPr>
        <p:spPr/>
        <p:txBody>
          <a:bodyPr/>
          <a:lstStyle/>
          <a:p>
            <a:fld id="{D72C9914-F291-1A40-AAF0-2D01C2C5B348}" type="slidenum">
              <a:rPr lang="en-US" smtClean="0"/>
              <a:t>98</a:t>
            </a:fld>
            <a:endParaRPr lang="en-US"/>
          </a:p>
        </p:txBody>
      </p:sp>
    </p:spTree>
    <p:extLst>
      <p:ext uri="{BB962C8B-B14F-4D97-AF65-F5344CB8AC3E}">
        <p14:creationId xmlns:p14="http://schemas.microsoft.com/office/powerpoint/2010/main" val="6606998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99</a:t>
            </a:fld>
            <a:endParaRPr lang="en-US"/>
          </a:p>
        </p:txBody>
      </p:sp>
    </p:spTree>
    <p:extLst>
      <p:ext uri="{BB962C8B-B14F-4D97-AF65-F5344CB8AC3E}">
        <p14:creationId xmlns:p14="http://schemas.microsoft.com/office/powerpoint/2010/main" val="41151130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robot model M^R</a:t>
            </a:r>
          </a:p>
        </p:txBody>
      </p:sp>
      <p:sp>
        <p:nvSpPr>
          <p:cNvPr id="4" name="Slide Number Placeholder 3"/>
          <p:cNvSpPr>
            <a:spLocks noGrp="1"/>
          </p:cNvSpPr>
          <p:nvPr>
            <p:ph type="sldNum" sz="quarter" idx="5"/>
          </p:nvPr>
        </p:nvSpPr>
        <p:spPr/>
        <p:txBody>
          <a:bodyPr/>
          <a:lstStyle/>
          <a:p>
            <a:fld id="{21651264-699A-3140-A91E-F3175DC8D3BA}" type="slidenum">
              <a:rPr lang="en-US" smtClean="0"/>
              <a:t>100</a:t>
            </a:fld>
            <a:endParaRPr lang="en-US"/>
          </a:p>
        </p:txBody>
      </p:sp>
    </p:spTree>
    <p:extLst>
      <p:ext uri="{BB962C8B-B14F-4D97-AF65-F5344CB8AC3E}">
        <p14:creationId xmlns:p14="http://schemas.microsoft.com/office/powerpoint/2010/main" val="41719709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101</a:t>
            </a:fld>
            <a:endParaRPr lang="en-US"/>
          </a:p>
        </p:txBody>
      </p:sp>
    </p:spTree>
    <p:extLst>
      <p:ext uri="{BB962C8B-B14F-4D97-AF65-F5344CB8AC3E}">
        <p14:creationId xmlns:p14="http://schemas.microsoft.com/office/powerpoint/2010/main" val="10478517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102</a:t>
            </a:fld>
            <a:endParaRPr lang="en-US"/>
          </a:p>
        </p:txBody>
      </p:sp>
    </p:spTree>
    <p:extLst>
      <p:ext uri="{BB962C8B-B14F-4D97-AF65-F5344CB8AC3E}">
        <p14:creationId xmlns:p14="http://schemas.microsoft.com/office/powerpoint/2010/main" val="5076946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103</a:t>
            </a:fld>
            <a:endParaRPr lang="en-US"/>
          </a:p>
        </p:txBody>
      </p:sp>
    </p:spTree>
    <p:extLst>
      <p:ext uri="{BB962C8B-B14F-4D97-AF65-F5344CB8AC3E}">
        <p14:creationId xmlns:p14="http://schemas.microsoft.com/office/powerpoint/2010/main" val="763188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consideration over costs. For example cost of planning is higher than executing and monitoring it would be similar</a:t>
            </a:r>
          </a:p>
        </p:txBody>
      </p:sp>
      <p:sp>
        <p:nvSpPr>
          <p:cNvPr id="4" name="Slide Number Placeholder 3"/>
          <p:cNvSpPr>
            <a:spLocks noGrp="1"/>
          </p:cNvSpPr>
          <p:nvPr>
            <p:ph type="sldNum" sz="quarter" idx="5"/>
          </p:nvPr>
        </p:nvSpPr>
        <p:spPr/>
        <p:txBody>
          <a:bodyPr/>
          <a:lstStyle/>
          <a:p>
            <a:fld id="{21651264-699A-3140-A91E-F3175DC8D3BA}" type="slidenum">
              <a:rPr lang="en-US" smtClean="0"/>
              <a:t>104</a:t>
            </a:fld>
            <a:endParaRPr lang="en-US"/>
          </a:p>
        </p:txBody>
      </p:sp>
    </p:spTree>
    <p:extLst>
      <p:ext uri="{BB962C8B-B14F-4D97-AF65-F5344CB8AC3E}">
        <p14:creationId xmlns:p14="http://schemas.microsoft.com/office/powerpoint/2010/main" val="18408103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expected utility of robot for the safe plan under human observation strategy should always be more that the expected utility of robot for the probably risky plan</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105</a:t>
            </a:fld>
            <a:endParaRPr lang="en-US"/>
          </a:p>
        </p:txBody>
      </p:sp>
    </p:spTree>
    <p:extLst>
      <p:ext uri="{BB962C8B-B14F-4D97-AF65-F5344CB8AC3E}">
        <p14:creationId xmlns:p14="http://schemas.microsoft.com/office/powerpoint/2010/main" val="2951202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106</a:t>
            </a:fld>
            <a:endParaRPr lang="en-US"/>
          </a:p>
        </p:txBody>
      </p:sp>
    </p:spTree>
    <p:extLst>
      <p:ext uri="{BB962C8B-B14F-4D97-AF65-F5344CB8AC3E}">
        <p14:creationId xmlns:p14="http://schemas.microsoft.com/office/powerpoint/2010/main" val="2959532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practical application of our mental model-based framework</a:t>
            </a: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12</a:t>
            </a:fld>
            <a:endParaRPr lang="en-US"/>
          </a:p>
        </p:txBody>
      </p:sp>
    </p:spTree>
    <p:extLst>
      <p:ext uri="{BB962C8B-B14F-4D97-AF65-F5344CB8AC3E}">
        <p14:creationId xmlns:p14="http://schemas.microsoft.com/office/powerpoint/2010/main" val="19679560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107</a:t>
            </a:fld>
            <a:endParaRPr lang="en-US"/>
          </a:p>
        </p:txBody>
      </p:sp>
    </p:spTree>
    <p:extLst>
      <p:ext uri="{BB962C8B-B14F-4D97-AF65-F5344CB8AC3E}">
        <p14:creationId xmlns:p14="http://schemas.microsoft.com/office/powerpoint/2010/main" val="341856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to make the monitoring action be associated with a cost, we consider a second task where participants can choose to grade exam papers (and get paid) instead of monitoring the robot</a:t>
            </a:r>
          </a:p>
          <a:p>
            <a:r>
              <a:rPr lang="en-US" b="0" i="0" dirty="0">
                <a:solidFill>
                  <a:srgbClr val="343541"/>
                </a:solidFill>
                <a:effectLst/>
                <a:latin typeface="Söhne"/>
              </a:rPr>
              <a:t>After each trial, the overall utility based on the participant’s monitoring strategy and the robot’s strategy is reported to them</a:t>
            </a:r>
          </a:p>
          <a:p>
            <a:r>
              <a:rPr lang="en-US" b="0" i="0" dirty="0">
                <a:solidFill>
                  <a:srgbClr val="343541"/>
                </a:solidFill>
                <a:effectLst/>
                <a:latin typeface="Söhne"/>
              </a:rPr>
              <a:t>We inform them that the robot may have incentive to consider a less costly (but probably risky) plan depending on the fraction of time allocated for monitoring.</a:t>
            </a:r>
          </a:p>
          <a:p>
            <a:r>
              <a:rPr lang="en-US" b="0" i="0" dirty="0">
                <a:effectLst/>
                <a:latin typeface="Arial" panose="020B0604020202020204" pitchFamily="34" charset="0"/>
              </a:rPr>
              <a:t>we consider a second task of labeling images that earns extra points (and an additional payment)</a:t>
            </a:r>
          </a:p>
          <a:p>
            <a:r>
              <a:rPr lang="en-US" b="0" i="0" dirty="0">
                <a:effectLst/>
                <a:latin typeface="Arial" panose="020B0604020202020204" pitchFamily="34" charset="0"/>
              </a:rPr>
              <a:t>informed participants that the robot adjusts its behavior based on their monitoring time. So, if they monitor the robot long enough, the robot will do safe behavior; otherwise, it can execute risky behavior in the current and the next round</a:t>
            </a:r>
          </a:p>
          <a:p>
            <a:r>
              <a:rPr lang="en-US" b="0" i="0" dirty="0">
                <a:effectLst/>
                <a:latin typeface="Arial" panose="020B0604020202020204" pitchFamily="34" charset="0"/>
              </a:rPr>
              <a:t>Treatment Case: we suggest the optimal strategy to, and (2) Control Case we don’t provide the optimal strategy (similar to the previous setting).</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108</a:t>
            </a:fld>
            <a:endParaRPr lang="en-US"/>
          </a:p>
        </p:txBody>
      </p:sp>
    </p:spTree>
    <p:extLst>
      <p:ext uri="{BB962C8B-B14F-4D97-AF65-F5344CB8AC3E}">
        <p14:creationId xmlns:p14="http://schemas.microsoft.com/office/powerpoint/2010/main" val="4254851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size of each bubble is proportional to the number of participants who selected a particular strategy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we observe that in the final trial, the difference in the distribution of the human-selected strategy and the optimal strategy is statistically significant (with a p-value of 0.0052)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the paper for second plot</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109</a:t>
            </a:fld>
            <a:endParaRPr lang="en-US"/>
          </a:p>
        </p:txBody>
      </p:sp>
    </p:spTree>
    <p:extLst>
      <p:ext uri="{BB962C8B-B14F-4D97-AF65-F5344CB8AC3E}">
        <p14:creationId xmlns:p14="http://schemas.microsoft.com/office/powerpoint/2010/main" val="35735185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222222"/>
                </a:solidFill>
                <a:effectLst/>
              </a:rPr>
              <a:t>is contained </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110</a:t>
            </a:fld>
            <a:endParaRPr lang="en-US"/>
          </a:p>
        </p:txBody>
      </p:sp>
    </p:spTree>
    <p:extLst>
      <p:ext uri="{BB962C8B-B14F-4D97-AF65-F5344CB8AC3E}">
        <p14:creationId xmlns:p14="http://schemas.microsoft.com/office/powerpoint/2010/main" val="21961643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We tested whether there exists any relationship between human’s trust and monitoring and measure the strength of association between them</a:t>
            </a:r>
            <a:endParaRPr lang="en-US" sz="16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Box plot shows that with higher trust, more people chose not to monitor the robot.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rPr>
              <a:t>N</a:t>
            </a:r>
            <a:r>
              <a:rPr lang="en-US" sz="1600" b="0" i="0" u="none" strike="noStrike" dirty="0">
                <a:solidFill>
                  <a:srgbClr val="000000"/>
                </a:solidFill>
                <a:effectLst/>
                <a:latin typeface="Arial" panose="020B0604020202020204" pitchFamily="34" charset="0"/>
              </a:rPr>
              <a:t>egative correlation that </a:t>
            </a:r>
            <a:r>
              <a:rPr lang="en-US" sz="2400" dirty="0">
                <a:solidFill>
                  <a:srgbClr val="000000"/>
                </a:solidFill>
                <a:latin typeface="Arial" panose="020B0604020202020204" pitchFamily="34" charset="0"/>
              </a:rPr>
              <a:t>is </a:t>
            </a:r>
            <a:r>
              <a:rPr lang="en-US" sz="1600" b="0" i="0" u="none" strike="noStrike" dirty="0">
                <a:solidFill>
                  <a:srgbClr val="000000"/>
                </a:solidFill>
                <a:effectLst/>
                <a:latin typeface="Arial" panose="020B0604020202020204" pitchFamily="34" charset="0"/>
              </a:rPr>
              <a:t>statistically significant </a:t>
            </a:r>
            <a:endParaRPr lang="en-US" sz="1600" b="0" dirty="0">
              <a:effectLst/>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111</a:t>
            </a:fld>
            <a:endParaRPr lang="en-US"/>
          </a:p>
        </p:txBody>
      </p:sp>
    </p:spTree>
    <p:extLst>
      <p:ext uri="{BB962C8B-B14F-4D97-AF65-F5344CB8AC3E}">
        <p14:creationId xmlns:p14="http://schemas.microsoft.com/office/powerpoint/2010/main" val="11763729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also fit a discretized and continuous binomial regression models for the trust🡪monitor data (these fitted models can be used in other human-AI tasks for predicting monitoring probability) </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112</a:t>
            </a:fld>
            <a:endParaRPr lang="en-US"/>
          </a:p>
        </p:txBody>
      </p:sp>
    </p:spTree>
    <p:extLst>
      <p:ext uri="{BB962C8B-B14F-4D97-AF65-F5344CB8AC3E}">
        <p14:creationId xmlns:p14="http://schemas.microsoft.com/office/powerpoint/2010/main" val="25316790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chemeClr val="accent4">
                    <a:lumMod val="50000"/>
                  </a:schemeClr>
                </a:solidFill>
                <a:effectLst/>
                <a:latin typeface="Arial" panose="020B0604020202020204" pitchFamily="34" charset="0"/>
              </a:rPr>
              <a:t>We validated our hypotheses by applying</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114</a:t>
            </a:fld>
            <a:endParaRPr lang="en-US"/>
          </a:p>
        </p:txBody>
      </p:sp>
    </p:spTree>
    <p:extLst>
      <p:ext uri="{BB962C8B-B14F-4D97-AF65-F5344CB8AC3E}">
        <p14:creationId xmlns:p14="http://schemas.microsoft.com/office/powerpoint/2010/main" val="38077902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119</a:t>
            </a:fld>
            <a:endParaRPr lang="en-US"/>
          </a:p>
        </p:txBody>
      </p:sp>
    </p:spTree>
    <p:extLst>
      <p:ext uri="{BB962C8B-B14F-4D97-AF65-F5344CB8AC3E}">
        <p14:creationId xmlns:p14="http://schemas.microsoft.com/office/powerpoint/2010/main" val="35475638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42900" indent="-342900">
                  <a:buAutoNum type="alphaLcPeriod"/>
                </a:pPr>
                <a:r>
                  <a:rPr lang="en-US" dirty="0">
                    <a:latin typeface="+mj-lt"/>
                  </a:rPr>
                  <a:t>T</a:t>
                </a:r>
                <a:r>
                  <a:rPr lang="en-US" b="0" i="0" dirty="0">
                    <a:effectLst/>
                    <a:latin typeface="+mj-lt"/>
                  </a:rPr>
                  <a:t>he decision satisfies the contract and receives some positive utility </a:t>
                </a:r>
                <a14:m>
                  <m:oMath xmlns:m="http://schemas.openxmlformats.org/officeDocument/2006/math">
                    <m:r>
                      <a:rPr lang="en-US" b="0" i="1" dirty="0" smtClean="0">
                        <a:effectLst/>
                        <a:latin typeface="Cambria Math" panose="02040503050406030204" pitchFamily="18" charset="0"/>
                      </a:rPr>
                      <m:t>(</m:t>
                    </m:r>
                    <m:sSub>
                      <m:sSubPr>
                        <m:ctrlPr>
                          <a:rPr lang="en-US" b="0" i="1" dirty="0" smtClean="0">
                            <a:effectLst/>
                            <a:latin typeface="Cambria Math" panose="02040503050406030204" pitchFamily="18" charset="0"/>
                          </a:rPr>
                        </m:ctrlPr>
                      </m:sSubPr>
                      <m:e>
                        <m:r>
                          <a:rPr lang="en-US" b="0" i="1" dirty="0" smtClean="0">
                            <a:effectLst/>
                            <a:latin typeface="Cambria Math" panose="02040503050406030204" pitchFamily="18" charset="0"/>
                          </a:rPr>
                          <m:t>𝑈</m:t>
                        </m:r>
                      </m:e>
                      <m:sub>
                        <m:r>
                          <a:rPr lang="en-US" i="1" dirty="0">
                            <a:latin typeface="Cambria Math" panose="02040503050406030204" pitchFamily="18" charset="0"/>
                          </a:rPr>
                          <m:t>+</m:t>
                        </m:r>
                        <m:r>
                          <m:rPr>
                            <m:nor/>
                          </m:rPr>
                          <a:rPr lang="en-US" dirty="0">
                            <a:latin typeface="+mj-lt"/>
                          </a:rPr>
                          <m:t>𝒞</m:t>
                        </m:r>
                      </m:sub>
                    </m:sSub>
                    <m:r>
                      <a:rPr lang="en-US" b="0" i="1" dirty="0">
                        <a:effectLst/>
                        <a:latin typeface="Cambria Math" panose="02040503050406030204" pitchFamily="18" charset="0"/>
                      </a:rPr>
                      <m:t>) </m:t>
                    </m:r>
                  </m:oMath>
                </a14:m>
                <a:endParaRPr lang="en-US" b="0" i="0" dirty="0">
                  <a:effectLst/>
                  <a:latin typeface="+mj-lt"/>
                </a:endParaRPr>
              </a:p>
              <a:p>
                <a:pPr marL="342900" indent="-342900">
                  <a:buAutoNum type="alphaLcPeriod"/>
                </a:pPr>
                <a:r>
                  <a:rPr lang="en-US" b="0" i="0" dirty="0">
                    <a:effectLst/>
                    <a:latin typeface="+mj-lt"/>
                  </a:rPr>
                  <a:t>It fails and it gets a negative utility as a penalty </a:t>
                </a:r>
                <a14:m>
                  <m:oMath xmlns:m="http://schemas.openxmlformats.org/officeDocument/2006/math">
                    <m:r>
                      <a:rPr lang="en-US" b="0" i="0"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𝑈</m:t>
                        </m:r>
                      </m:e>
                      <m:sub>
                        <m:r>
                          <a:rPr lang="en-US" b="0" i="1" dirty="0" smtClean="0">
                            <a:latin typeface="Cambria Math" panose="02040503050406030204" pitchFamily="18" charset="0"/>
                          </a:rPr>
                          <m:t>−</m:t>
                        </m:r>
                        <m:r>
                          <m:rPr>
                            <m:nor/>
                          </m:rPr>
                          <a:rPr lang="en-US" dirty="0">
                            <a:latin typeface="+mj-lt"/>
                          </a:rPr>
                          <m:t>𝒞</m:t>
                        </m:r>
                      </m:sub>
                    </m:sSub>
                    <m:r>
                      <a:rPr lang="en-US" i="1" dirty="0">
                        <a:latin typeface="Cambria Math" panose="02040503050406030204" pitchFamily="18" charset="0"/>
                      </a:rPr>
                      <m:t>) </m:t>
                    </m:r>
                  </m:oMath>
                </a14:m>
                <a:endParaRPr lang="en-US" dirty="0">
                  <a:latin typeface="+mj-lt"/>
                </a:endParaRPr>
              </a:p>
              <a:p>
                <a:endParaRPr lang="en-US" dirty="0"/>
              </a:p>
            </p:txBody>
          </p:sp>
        </mc:Choice>
        <mc:Fallback xmlns="">
          <p:sp>
            <p:nvSpPr>
              <p:cNvPr id="3" name="Notes Placeholder 2"/>
              <p:cNvSpPr>
                <a:spLocks noGrp="1"/>
              </p:cNvSpPr>
              <p:nvPr>
                <p:ph type="body" idx="1"/>
              </p:nvPr>
            </p:nvSpPr>
            <p:spPr/>
            <p:txBody>
              <a:bodyPr/>
              <a:lstStyle/>
              <a:p>
                <a:pPr marL="342900" indent="-342900">
                  <a:buAutoNum type="alphaLcPeriod"/>
                </a:pPr>
                <a:r>
                  <a:rPr lang="en-US" dirty="0">
                    <a:latin typeface="+mj-lt"/>
                  </a:rPr>
                  <a:t>T</a:t>
                </a:r>
                <a:r>
                  <a:rPr lang="en-US" b="0" i="0" dirty="0">
                    <a:effectLst/>
                    <a:latin typeface="+mj-lt"/>
                  </a:rPr>
                  <a:t>he decision satisfies the contract and receives some positive utility </a:t>
                </a:r>
                <a:r>
                  <a:rPr lang="en-US" b="0" i="0" dirty="0">
                    <a:effectLst/>
                    <a:latin typeface="Cambria Math" panose="02040503050406030204" pitchFamily="18" charset="0"/>
                  </a:rPr>
                  <a:t>(𝑈_(</a:t>
                </a:r>
                <a:r>
                  <a:rPr lang="en-US" i="0" dirty="0">
                    <a:latin typeface="Cambria Math" panose="02040503050406030204" pitchFamily="18" charset="0"/>
                  </a:rPr>
                  <a:t>+</a:t>
                </a:r>
                <a:r>
                  <a:rPr lang="en-US" i="0" dirty="0">
                    <a:latin typeface="+mj-lt"/>
                  </a:rPr>
                  <a:t>"𝒞</a:t>
                </a:r>
                <a:r>
                  <a:rPr lang="en-US" i="0" dirty="0">
                    <a:latin typeface="Cambria Math" panose="02040503050406030204" pitchFamily="18" charset="0"/>
                  </a:rPr>
                  <a:t>" </a:t>
                </a:r>
                <a:r>
                  <a:rPr lang="en-US" b="0" i="0" dirty="0">
                    <a:effectLst/>
                    <a:latin typeface="Cambria Math" panose="02040503050406030204" pitchFamily="18" charset="0"/>
                  </a:rPr>
                  <a:t>)) </a:t>
                </a:r>
                <a:endParaRPr lang="en-US" b="0" i="0" dirty="0">
                  <a:effectLst/>
                  <a:latin typeface="+mj-lt"/>
                </a:endParaRPr>
              </a:p>
              <a:p>
                <a:pPr marL="342900" indent="-342900">
                  <a:buAutoNum type="alphaLcPeriod"/>
                </a:pPr>
                <a:r>
                  <a:rPr lang="en-US" b="0" i="0" dirty="0">
                    <a:effectLst/>
                    <a:latin typeface="+mj-lt"/>
                  </a:rPr>
                  <a:t>It fails and it gets a negative utility as a penalty </a:t>
                </a:r>
                <a:r>
                  <a:rPr lang="en-US" b="0" i="0" dirty="0">
                    <a:latin typeface="Cambria Math" panose="02040503050406030204" pitchFamily="18" charset="0"/>
                  </a:rPr>
                  <a:t>(</a:t>
                </a:r>
                <a:r>
                  <a:rPr lang="en-US" i="0" dirty="0">
                    <a:latin typeface="Cambria Math" panose="02040503050406030204" pitchFamily="18" charset="0"/>
                  </a:rPr>
                  <a:t>𝑈_(</a:t>
                </a:r>
                <a:r>
                  <a:rPr lang="en-US" b="0" i="0" dirty="0">
                    <a:latin typeface="Cambria Math" panose="02040503050406030204" pitchFamily="18" charset="0"/>
                  </a:rPr>
                  <a:t>−</a:t>
                </a:r>
                <a:r>
                  <a:rPr lang="en-US" b="0" i="0" dirty="0">
                    <a:latin typeface="+mj-lt"/>
                  </a:rPr>
                  <a:t>"</a:t>
                </a:r>
                <a:r>
                  <a:rPr lang="en-US" i="0" dirty="0">
                    <a:latin typeface="+mj-lt"/>
                  </a:rPr>
                  <a:t>𝒞</a:t>
                </a:r>
                <a:r>
                  <a:rPr lang="en-US" i="0" dirty="0">
                    <a:latin typeface="Cambria Math" panose="02040503050406030204" pitchFamily="18" charset="0"/>
                  </a:rPr>
                  <a:t>" )) </a:t>
                </a:r>
                <a:endParaRPr lang="en-US" dirty="0">
                  <a:latin typeface="+mj-lt"/>
                </a:endParaRPr>
              </a:p>
              <a:p>
                <a:endParaRPr lang="en-US" dirty="0"/>
              </a:p>
            </p:txBody>
          </p:sp>
        </mc:Fallback>
      </mc:AlternateContent>
      <p:sp>
        <p:nvSpPr>
          <p:cNvPr id="4" name="Slide Number Placeholder 3"/>
          <p:cNvSpPr>
            <a:spLocks noGrp="1"/>
          </p:cNvSpPr>
          <p:nvPr>
            <p:ph type="sldNum" sz="quarter" idx="5"/>
          </p:nvPr>
        </p:nvSpPr>
        <p:spPr/>
        <p:txBody>
          <a:bodyPr/>
          <a:lstStyle/>
          <a:p>
            <a:fld id="{21651264-699A-3140-A91E-F3175DC8D3BA}" type="slidenum">
              <a:rPr lang="en-US" smtClean="0"/>
              <a:t>120</a:t>
            </a:fld>
            <a:endParaRPr lang="en-US"/>
          </a:p>
        </p:txBody>
      </p:sp>
    </p:spTree>
    <p:extLst>
      <p:ext uri="{BB962C8B-B14F-4D97-AF65-F5344CB8AC3E}">
        <p14:creationId xmlns:p14="http://schemas.microsoft.com/office/powerpoint/2010/main" val="59108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5EA7BAD-4688-9F8C-25D0-347C0D4E8FF8}"/>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5400" b="1">
                <a:latin typeface="Eurostile" panose="020B0504020202050204" pitchFamily="34" charset="77"/>
              </a:defRPr>
            </a:lvl1pPr>
          </a:lstStyle>
          <a:p>
            <a:r>
              <a:rPr lang="en-US" dirty="0"/>
              <a:t>Click to edit Master title style</a:t>
            </a:r>
          </a:p>
        </p:txBody>
      </p:sp>
      <p:sp>
        <p:nvSpPr>
          <p:cNvPr id="14" name="Subtitle 2">
            <a:extLst>
              <a:ext uri="{FF2B5EF4-FFF2-40B4-BE49-F238E27FC236}">
                <a16:creationId xmlns:a16="http://schemas.microsoft.com/office/drawing/2014/main" id="{862B8236-60BB-7CBE-7586-B8E0E6492A8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Date Placeholder 3">
            <a:extLst>
              <a:ext uri="{FF2B5EF4-FFF2-40B4-BE49-F238E27FC236}">
                <a16:creationId xmlns:a16="http://schemas.microsoft.com/office/drawing/2014/main" id="{141473FB-434C-66C8-5904-7ACDCF08E343}"/>
              </a:ext>
            </a:extLst>
          </p:cNvPr>
          <p:cNvSpPr>
            <a:spLocks noGrp="1"/>
          </p:cNvSpPr>
          <p:nvPr>
            <p:ph type="dt" sz="half" idx="10"/>
          </p:nvPr>
        </p:nvSpPr>
        <p:spPr>
          <a:xfrm>
            <a:off x="838200" y="6356350"/>
            <a:ext cx="2743200" cy="365125"/>
          </a:xfrm>
          <a:prstGeom prst="rect">
            <a:avLst/>
          </a:prstGeom>
        </p:spPr>
        <p:txBody>
          <a:bodyPr/>
          <a:lstStyle/>
          <a:p>
            <a:fld id="{6698BEC8-AA1D-4D42-9A12-CCAC34C4CD6E}" type="datetimeFigureOut">
              <a:rPr lang="en-US" smtClean="0"/>
              <a:t>10/30/23</a:t>
            </a:fld>
            <a:endParaRPr lang="en-US"/>
          </a:p>
        </p:txBody>
      </p:sp>
      <p:sp>
        <p:nvSpPr>
          <p:cNvPr id="16" name="Footer Placeholder 4">
            <a:extLst>
              <a:ext uri="{FF2B5EF4-FFF2-40B4-BE49-F238E27FC236}">
                <a16:creationId xmlns:a16="http://schemas.microsoft.com/office/drawing/2014/main" id="{B8AA0A95-5713-AFC1-F28B-B7D485C45C5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Slide Number Placeholder 5">
            <a:extLst>
              <a:ext uri="{FF2B5EF4-FFF2-40B4-BE49-F238E27FC236}">
                <a16:creationId xmlns:a16="http://schemas.microsoft.com/office/drawing/2014/main" id="{1C25E740-0BE8-62C4-2C24-D1D667BF4ABB}"/>
              </a:ext>
            </a:extLst>
          </p:cNvPr>
          <p:cNvSpPr>
            <a:spLocks noGrp="1"/>
          </p:cNvSpPr>
          <p:nvPr>
            <p:ph type="sldNum" sz="quarter" idx="12"/>
          </p:nvPr>
        </p:nvSpPr>
        <p:spPr>
          <a:xfrm>
            <a:off x="8610600" y="6356350"/>
            <a:ext cx="2743200" cy="365125"/>
          </a:xfrm>
          <a:prstGeom prst="rect">
            <a:avLst/>
          </a:prstGeom>
        </p:spPr>
        <p:txBody>
          <a:bodyPr/>
          <a:lstStyle/>
          <a:p>
            <a:fld id="{AABD5C88-3C4F-8A4C-BC63-5DD8B2C06B61}" type="slidenum">
              <a:rPr lang="en-US" smtClean="0"/>
              <a:t>‹#›</a:t>
            </a:fld>
            <a:endParaRPr lang="en-US"/>
          </a:p>
        </p:txBody>
      </p:sp>
      <p:cxnSp>
        <p:nvCxnSpPr>
          <p:cNvPr id="18" name="Straight Connector 17">
            <a:extLst>
              <a:ext uri="{FF2B5EF4-FFF2-40B4-BE49-F238E27FC236}">
                <a16:creationId xmlns:a16="http://schemas.microsoft.com/office/drawing/2014/main" id="{C08D93B7-4944-E44F-6FC6-38560A799BD8}"/>
              </a:ext>
            </a:extLst>
          </p:cNvPr>
          <p:cNvCxnSpPr>
            <a:cxnSpLocks/>
          </p:cNvCxnSpPr>
          <p:nvPr userDrawn="1"/>
        </p:nvCxnSpPr>
        <p:spPr>
          <a:xfrm>
            <a:off x="1524000" y="3509963"/>
            <a:ext cx="91440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AB03EFA-EC5A-B3A7-2A8C-572FB090DC7E}"/>
              </a:ext>
            </a:extLst>
          </p:cNvPr>
          <p:cNvSpPr/>
          <p:nvPr userDrawn="1"/>
        </p:nvSpPr>
        <p:spPr>
          <a:xfrm>
            <a:off x="6029093" y="3442495"/>
            <a:ext cx="133814" cy="134937"/>
          </a:xfrm>
          <a:prstGeom prst="ellipse">
            <a:avLst/>
          </a:prstGeom>
          <a:solidFill>
            <a:srgbClr val="C372BB"/>
          </a:solidFill>
          <a:ln>
            <a:solidFill>
              <a:srgbClr val="C372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9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41139-850F-7322-369E-95835B8554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4A8A0C-866C-2832-7B68-F0456C1714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6FF06-8EAA-34F2-4E3C-15C7CD323694}"/>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5" name="Footer Placeholder 4">
            <a:extLst>
              <a:ext uri="{FF2B5EF4-FFF2-40B4-BE49-F238E27FC236}">
                <a16:creationId xmlns:a16="http://schemas.microsoft.com/office/drawing/2014/main" id="{8BA9D14C-35C0-AAEF-3D5B-94E9A3F39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48E46-26FB-30B5-9AC9-5BFA1B616A6F}"/>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25207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672061-505A-1860-FE9D-6EE81F8087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EE04-E48D-4F8A-B68A-8143A4DB5D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5917B9-2B86-898E-9776-9FCDC708754F}"/>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5" name="Footer Placeholder 4">
            <a:extLst>
              <a:ext uri="{FF2B5EF4-FFF2-40B4-BE49-F238E27FC236}">
                <a16:creationId xmlns:a16="http://schemas.microsoft.com/office/drawing/2014/main" id="{124B790D-097C-984C-3929-AF5C65773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149459-A5F2-FFC9-F30E-63A6E54D45F4}"/>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05776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EE77422-8406-9E5F-6017-D923C0CD7238}"/>
              </a:ext>
            </a:extLst>
          </p:cNvPr>
          <p:cNvSpPr>
            <a:spLocks noGrp="1"/>
          </p:cNvSpPr>
          <p:nvPr>
            <p:ph type="title"/>
          </p:nvPr>
        </p:nvSpPr>
        <p:spPr>
          <a:xfrm>
            <a:off x="525966" y="365127"/>
            <a:ext cx="10515600" cy="809398"/>
          </a:xfrm>
          <a:prstGeom prst="rect">
            <a:avLst/>
          </a:prstGeom>
        </p:spPr>
        <p:txBody>
          <a:bodyPr>
            <a:normAutofit/>
          </a:bodyPr>
          <a:lstStyle>
            <a:lvl1pPr>
              <a:defRPr sz="3600" b="1">
                <a:latin typeface="Eurostile" panose="020B0504020202050204" pitchFamily="34" charset="77"/>
              </a:defRPr>
            </a:lvl1pPr>
          </a:lstStyle>
          <a:p>
            <a:r>
              <a:rPr lang="en-US" dirty="0"/>
              <a:t>Click to edit Master title style</a:t>
            </a:r>
          </a:p>
        </p:txBody>
      </p:sp>
      <p:sp>
        <p:nvSpPr>
          <p:cNvPr id="9" name="Content Placeholder 2">
            <a:extLst>
              <a:ext uri="{FF2B5EF4-FFF2-40B4-BE49-F238E27FC236}">
                <a16:creationId xmlns:a16="http://schemas.microsoft.com/office/drawing/2014/main" id="{3AA43A0A-83DE-BEA4-73BB-4BA445240BF5}"/>
              </a:ext>
            </a:extLst>
          </p:cNvPr>
          <p:cNvSpPr>
            <a:spLocks noGrp="1"/>
          </p:cNvSpPr>
          <p:nvPr>
            <p:ph idx="1"/>
          </p:nvPr>
        </p:nvSpPr>
        <p:spPr>
          <a:xfrm>
            <a:off x="525966" y="1309462"/>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87A22942-BC4C-F7BA-62C4-28C169D9E164}"/>
              </a:ext>
            </a:extLst>
          </p:cNvPr>
          <p:cNvSpPr>
            <a:spLocks noGrp="1"/>
          </p:cNvSpPr>
          <p:nvPr>
            <p:ph type="dt" sz="half" idx="10"/>
          </p:nvPr>
        </p:nvSpPr>
        <p:spPr>
          <a:xfrm>
            <a:off x="838200" y="6356350"/>
            <a:ext cx="2743200" cy="365125"/>
          </a:xfrm>
          <a:prstGeom prst="rect">
            <a:avLst/>
          </a:prstGeom>
        </p:spPr>
        <p:txBody>
          <a:bodyPr/>
          <a:lstStyle/>
          <a:p>
            <a:fld id="{6698BEC8-AA1D-4D42-9A12-CCAC34C4CD6E}" type="datetimeFigureOut">
              <a:rPr lang="en-US" smtClean="0"/>
              <a:t>10/30/23</a:t>
            </a:fld>
            <a:endParaRPr lang="en-US"/>
          </a:p>
        </p:txBody>
      </p:sp>
      <p:sp>
        <p:nvSpPr>
          <p:cNvPr id="11" name="Footer Placeholder 4">
            <a:extLst>
              <a:ext uri="{FF2B5EF4-FFF2-40B4-BE49-F238E27FC236}">
                <a16:creationId xmlns:a16="http://schemas.microsoft.com/office/drawing/2014/main" id="{4C7D2174-7A12-5DFF-F63D-099F8E3DDF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2" name="Slide Number Placeholder 5">
            <a:extLst>
              <a:ext uri="{FF2B5EF4-FFF2-40B4-BE49-F238E27FC236}">
                <a16:creationId xmlns:a16="http://schemas.microsoft.com/office/drawing/2014/main" id="{66B52932-5209-7FF3-1BAF-6944E980066B}"/>
              </a:ext>
            </a:extLst>
          </p:cNvPr>
          <p:cNvSpPr>
            <a:spLocks noGrp="1"/>
          </p:cNvSpPr>
          <p:nvPr>
            <p:ph type="sldNum" sz="quarter" idx="12"/>
          </p:nvPr>
        </p:nvSpPr>
        <p:spPr>
          <a:xfrm>
            <a:off x="8610600" y="6356350"/>
            <a:ext cx="2743200" cy="365125"/>
          </a:xfrm>
          <a:prstGeom prst="rect">
            <a:avLst/>
          </a:prstGeom>
        </p:spPr>
        <p:txBody>
          <a:bodyPr/>
          <a:lstStyle/>
          <a:p>
            <a:fld id="{AABD5C88-3C4F-8A4C-BC63-5DD8B2C06B61}" type="slidenum">
              <a:rPr lang="en-US" smtClean="0"/>
              <a:t>‹#›</a:t>
            </a:fld>
            <a:endParaRPr lang="en-US" dirty="0"/>
          </a:p>
        </p:txBody>
      </p:sp>
      <p:cxnSp>
        <p:nvCxnSpPr>
          <p:cNvPr id="13" name="Straight Connector 12">
            <a:extLst>
              <a:ext uri="{FF2B5EF4-FFF2-40B4-BE49-F238E27FC236}">
                <a16:creationId xmlns:a16="http://schemas.microsoft.com/office/drawing/2014/main" id="{74DF98DB-635A-DE12-0D63-A28272045669}"/>
              </a:ext>
            </a:extLst>
          </p:cNvPr>
          <p:cNvCxnSpPr/>
          <p:nvPr userDrawn="1"/>
        </p:nvCxnSpPr>
        <p:spPr>
          <a:xfrm>
            <a:off x="525966" y="1174525"/>
            <a:ext cx="474856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08CA08D-805F-5E47-2BA6-2896355A9B11}"/>
              </a:ext>
            </a:extLst>
          </p:cNvPr>
          <p:cNvSpPr/>
          <p:nvPr userDrawn="1"/>
        </p:nvSpPr>
        <p:spPr>
          <a:xfrm>
            <a:off x="947855" y="1107619"/>
            <a:ext cx="133814" cy="134937"/>
          </a:xfrm>
          <a:prstGeom prst="ellipse">
            <a:avLst/>
          </a:prstGeom>
          <a:solidFill>
            <a:srgbClr val="C372BB"/>
          </a:solidFill>
          <a:ln>
            <a:solidFill>
              <a:srgbClr val="C372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97D686A9-F487-8C33-00EA-AEE01D01F065}"/>
              </a:ext>
            </a:extLst>
          </p:cNvPr>
          <p:cNvSpPr txBox="1">
            <a:spLocks/>
          </p:cNvSpPr>
          <p:nvPr userDrawn="1"/>
        </p:nvSpPr>
        <p:spPr>
          <a:xfrm>
            <a:off x="11471148" y="6475564"/>
            <a:ext cx="679704" cy="3938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A1E60F-90A6-DD4F-A828-68A6645C8C56}" type="slidenum">
              <a:rPr lang="en-US" smtClean="0"/>
              <a:pPr/>
              <a:t>‹#›</a:t>
            </a:fld>
            <a:endParaRPr lang="en-US"/>
          </a:p>
        </p:txBody>
      </p:sp>
    </p:spTree>
    <p:extLst>
      <p:ext uri="{BB962C8B-B14F-4D97-AF65-F5344CB8AC3E}">
        <p14:creationId xmlns:p14="http://schemas.microsoft.com/office/powerpoint/2010/main" val="1130229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11C2-77B5-E889-9E5C-6CDAA3C365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A14621-F57E-8D28-A8F8-15B30BDEFA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909C1-2C87-E282-87F4-64BAF71E6D6E}"/>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5" name="Footer Placeholder 4">
            <a:extLst>
              <a:ext uri="{FF2B5EF4-FFF2-40B4-BE49-F238E27FC236}">
                <a16:creationId xmlns:a16="http://schemas.microsoft.com/office/drawing/2014/main" id="{B0476DC7-325E-28FD-B25B-823A74C79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394C3-9468-5D2F-4B4F-781F332B1DE1}"/>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278062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5A85A-6178-BA7E-C82C-55032C77B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849FA6-7EDA-0DD7-AF89-7B10223426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AE6BE3-F4DB-7A1F-1235-54F52E5832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0556F2-A022-4BE7-A296-3202E71FE16E}"/>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6" name="Footer Placeholder 5">
            <a:extLst>
              <a:ext uri="{FF2B5EF4-FFF2-40B4-BE49-F238E27FC236}">
                <a16:creationId xmlns:a16="http://schemas.microsoft.com/office/drawing/2014/main" id="{3FD5DE3D-B5C6-8204-9ECC-0BE8F6C7C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B0973-5840-FAC1-7B8C-B58E63A4BC58}"/>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1362822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C8CD-31F9-9E66-8070-CD5677C978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28C02-5836-6B4F-FD57-4F44D66DF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D2F9B4-2712-08C9-65B6-AE4EAF2EBD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76FC35-6409-F142-3919-DD0ACC1C1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2DED81-57F4-A244-5534-66936887D1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4C04B9-6F83-ED1F-852D-BB4ED8702589}"/>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8" name="Footer Placeholder 7">
            <a:extLst>
              <a:ext uri="{FF2B5EF4-FFF2-40B4-BE49-F238E27FC236}">
                <a16:creationId xmlns:a16="http://schemas.microsoft.com/office/drawing/2014/main" id="{474A5047-C766-9A85-4F68-B55FC7170B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BCBC2C-C228-9E0E-1DCE-C9B05A50E45B}"/>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19805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F6E3-5D91-CB29-EE91-402032C367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7FEDFB-2575-4F08-215A-115D84811179}"/>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4" name="Footer Placeholder 3">
            <a:extLst>
              <a:ext uri="{FF2B5EF4-FFF2-40B4-BE49-F238E27FC236}">
                <a16:creationId xmlns:a16="http://schemas.microsoft.com/office/drawing/2014/main" id="{527A929F-D545-5447-396E-3CA9B20B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692149-BC28-0971-3A3D-1AA3EB98E761}"/>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327543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D33A69-009C-43C9-128C-D86F77A8887A}"/>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3" name="Footer Placeholder 2">
            <a:extLst>
              <a:ext uri="{FF2B5EF4-FFF2-40B4-BE49-F238E27FC236}">
                <a16:creationId xmlns:a16="http://schemas.microsoft.com/office/drawing/2014/main" id="{734B1AC2-7A20-84B6-CC01-9062C38AD9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10252E-324F-ECAD-A37F-AE4504551BE6}"/>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165178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98CE7-CC84-6275-F81E-BFA423AB4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01A2DB-389D-73F8-EE2E-B92CEB5DFA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EB8F6F-0D1F-AAE3-D9FA-371E42EE4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4C62CF-03BD-43FD-33C2-D210CD71B5E0}"/>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6" name="Footer Placeholder 5">
            <a:extLst>
              <a:ext uri="{FF2B5EF4-FFF2-40B4-BE49-F238E27FC236}">
                <a16:creationId xmlns:a16="http://schemas.microsoft.com/office/drawing/2014/main" id="{3BA7BE65-E9D5-AD05-5004-C4E5BD3A3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F802A9-9D84-733A-B327-F518CFB372DA}"/>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406057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DC9F-2BF2-B323-9E6B-41D3BCDDA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E16757-C121-F3E6-6809-9FC278AF80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5078F3-3B74-E073-A09C-9B6584DD3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F7BED-CFC6-1774-6DEA-35B9AAA29463}"/>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6" name="Footer Placeholder 5">
            <a:extLst>
              <a:ext uri="{FF2B5EF4-FFF2-40B4-BE49-F238E27FC236}">
                <a16:creationId xmlns:a16="http://schemas.microsoft.com/office/drawing/2014/main" id="{557C529B-D30D-9081-D93A-FD4A0C56B0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C4D87-09D1-3DF2-637E-D5DA9D3FE9E9}"/>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197974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E1621D-FE58-333E-D834-4EBEE94172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327111-435D-A4FD-5968-E847EB73D7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8DE98-233F-8138-1325-0234CB39AD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8E629-0994-AC49-B724-FC14FB885FDD}" type="datetimeFigureOut">
              <a:rPr lang="en-US" smtClean="0"/>
              <a:t>10/30/23</a:t>
            </a:fld>
            <a:endParaRPr lang="en-US"/>
          </a:p>
        </p:txBody>
      </p:sp>
      <p:sp>
        <p:nvSpPr>
          <p:cNvPr id="5" name="Footer Placeholder 4">
            <a:extLst>
              <a:ext uri="{FF2B5EF4-FFF2-40B4-BE49-F238E27FC236}">
                <a16:creationId xmlns:a16="http://schemas.microsoft.com/office/drawing/2014/main" id="{A8E4A4F6-8B1D-1C40-E321-8B4194E729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8E9D9A-8C07-2597-0F72-C406D47A1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AD1D-0D3C-5144-90B2-8FFFD9DD5CDA}" type="slidenum">
              <a:rPr lang="en-US" smtClean="0"/>
              <a:t>‹#›</a:t>
            </a:fld>
            <a:endParaRPr lang="en-US"/>
          </a:p>
        </p:txBody>
      </p:sp>
    </p:spTree>
    <p:extLst>
      <p:ext uri="{BB962C8B-B14F-4D97-AF65-F5344CB8AC3E}">
        <p14:creationId xmlns:p14="http://schemas.microsoft.com/office/powerpoint/2010/main" val="2548458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39.sv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9.svg"/></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29.jpeg"/><Relationship Id="rId7" Type="http://schemas.openxmlformats.org/officeDocument/2006/relationships/image" Target="../media/image460.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440.png"/><Relationship Id="rId10" Type="http://schemas.openxmlformats.org/officeDocument/2006/relationships/image" Target="../media/image490.png"/><Relationship Id="rId4" Type="http://schemas.openxmlformats.org/officeDocument/2006/relationships/image" Target="../media/image30.jpeg"/><Relationship Id="rId9" Type="http://schemas.openxmlformats.org/officeDocument/2006/relationships/image" Target="../media/image480.png"/></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650.png"/><Relationship Id="rId4" Type="http://schemas.openxmlformats.org/officeDocument/2006/relationships/image" Target="../media/image6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1.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7.jp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0.pn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0.png"/><Relationship Id="rId4" Type="http://schemas.openxmlformats.org/officeDocument/2006/relationships/image" Target="../media/image1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0.png"/><Relationship Id="rId4" Type="http://schemas.openxmlformats.org/officeDocument/2006/relationships/image" Target="../media/image1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0.png"/><Relationship Id="rId4"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3.png"/><Relationship Id="rId7"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41.xml.rels><?xml version="1.0" encoding="UTF-8" standalone="yes"?>
<Relationships xmlns="http://schemas.openxmlformats.org/package/2006/relationships"><Relationship Id="rId8" Type="http://schemas.openxmlformats.org/officeDocument/2006/relationships/image" Target="../media/image180.png"/><Relationship Id="rId7" Type="http://schemas.openxmlformats.org/officeDocument/2006/relationships/image" Target="../media/image17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60.png"/><Relationship Id="rId4" Type="http://schemas.openxmlformats.org/officeDocument/2006/relationships/image" Target="../media/image150.png"/><Relationship Id="rId9"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jpeg"/><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550.png"/><Relationship Id="rId12"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40.png"/><Relationship Id="rId11" Type="http://schemas.openxmlformats.org/officeDocument/2006/relationships/image" Target="../media/image46.png"/><Relationship Id="rId5" Type="http://schemas.openxmlformats.org/officeDocument/2006/relationships/image" Target="../media/image45.jpg"/><Relationship Id="rId10" Type="http://schemas.openxmlformats.org/officeDocument/2006/relationships/image" Target="../media/image58.png"/><Relationship Id="rId4" Type="http://schemas.openxmlformats.org/officeDocument/2006/relationships/image" Target="../media/image44.svg"/><Relationship Id="rId9"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07/relationships/media" Target="../media/media2.mp4"/><Relationship Id="rId7" Type="http://schemas.openxmlformats.org/officeDocument/2006/relationships/image" Target="../media/image6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9.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75.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media" Target="../media/media4.mp4"/><Relationship Id="rId7" Type="http://schemas.openxmlformats.org/officeDocument/2006/relationships/image" Target="../media/image6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0.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76.xml.rels><?xml version="1.0" encoding="UTF-8" standalone="yes"?>
<Relationships xmlns="http://schemas.openxmlformats.org/package/2006/relationships"><Relationship Id="rId8" Type="http://schemas.openxmlformats.org/officeDocument/2006/relationships/image" Target="../media/image69.png"/><Relationship Id="rId3" Type="http://schemas.microsoft.com/office/2007/relationships/media" Target="../media/media6.mp4"/><Relationship Id="rId7" Type="http://schemas.openxmlformats.org/officeDocument/2006/relationships/image" Target="../media/image6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68.xml"/><Relationship Id="rId5" Type="http://schemas.openxmlformats.org/officeDocument/2006/relationships/slideLayout" Target="../slideLayouts/slideLayout2.xml"/><Relationship Id="rId4" Type="http://schemas.openxmlformats.org/officeDocument/2006/relationships/video" Target="../media/media6.mp4"/><Relationship Id="rId9" Type="http://schemas.openxmlformats.org/officeDocument/2006/relationships/image" Target="../media/image75.png"/></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79.emf"/></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0.jpg"/><Relationship Id="rId7" Type="http://schemas.openxmlformats.org/officeDocument/2006/relationships/image" Target="../media/image94.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jpg"/><Relationship Id="rId10" Type="http://schemas.openxmlformats.org/officeDocument/2006/relationships/image" Target="../media/image97.JPG"/><Relationship Id="rId4" Type="http://schemas.openxmlformats.org/officeDocument/2006/relationships/image" Target="../media/image91.jpeg"/><Relationship Id="rId9" Type="http://schemas.openxmlformats.org/officeDocument/2006/relationships/image" Target="../media/image96.JPG"/></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6CE1-845A-0A49-3B2F-8514FB6E3E4F}"/>
              </a:ext>
            </a:extLst>
          </p:cNvPr>
          <p:cNvSpPr>
            <a:spLocks noGrp="1"/>
          </p:cNvSpPr>
          <p:nvPr>
            <p:ph type="ctrTitle"/>
          </p:nvPr>
        </p:nvSpPr>
        <p:spPr/>
        <p:txBody>
          <a:bodyPr/>
          <a:lstStyle/>
          <a:p>
            <a:r>
              <a:rPr lang="en-US" dirty="0"/>
              <a:t>Computational Accounts of Trust in Human-AI Interaction</a:t>
            </a:r>
          </a:p>
        </p:txBody>
      </p:sp>
      <p:sp>
        <p:nvSpPr>
          <p:cNvPr id="3" name="Subtitle 2">
            <a:extLst>
              <a:ext uri="{FF2B5EF4-FFF2-40B4-BE49-F238E27FC236}">
                <a16:creationId xmlns:a16="http://schemas.microsoft.com/office/drawing/2014/main" id="{DA582F99-DF7D-E4BC-7B87-181122831070}"/>
              </a:ext>
            </a:extLst>
          </p:cNvPr>
          <p:cNvSpPr>
            <a:spLocks noGrp="1"/>
          </p:cNvSpPr>
          <p:nvPr>
            <p:ph type="subTitle" idx="1"/>
          </p:nvPr>
        </p:nvSpPr>
        <p:spPr>
          <a:xfrm>
            <a:off x="393030" y="3708233"/>
            <a:ext cx="11325727" cy="2387599"/>
          </a:xfrm>
        </p:spPr>
        <p:txBody>
          <a:bodyPr>
            <a:normAutofit/>
          </a:bodyPr>
          <a:lstStyle/>
          <a:p>
            <a:r>
              <a:rPr lang="en-US" b="1" dirty="0"/>
              <a:t>Ph.D. Defense</a:t>
            </a:r>
          </a:p>
          <a:p>
            <a:r>
              <a:rPr lang="en-US" sz="2800" dirty="0"/>
              <a:t>Zahra Zahedi</a:t>
            </a:r>
          </a:p>
          <a:p>
            <a:endParaRPr lang="en-US" dirty="0"/>
          </a:p>
          <a:p>
            <a:r>
              <a:rPr lang="en-US" dirty="0"/>
              <a:t>Dr. Subbarao </a:t>
            </a:r>
            <a:r>
              <a:rPr lang="en-US" dirty="0" err="1"/>
              <a:t>Kambhampati</a:t>
            </a:r>
            <a:r>
              <a:rPr lang="en-US" dirty="0"/>
              <a:t>, Dr. Erin </a:t>
            </a:r>
            <a:r>
              <a:rPr lang="en-US" dirty="0" err="1"/>
              <a:t>Chiou</a:t>
            </a:r>
            <a:r>
              <a:rPr lang="en-US" dirty="0"/>
              <a:t>, Dr. Yu Zhang, Dr. Siddharth Srivastava</a:t>
            </a:r>
          </a:p>
          <a:p>
            <a:endParaRPr lang="en-US" dirty="0"/>
          </a:p>
        </p:txBody>
      </p:sp>
      <p:sp>
        <p:nvSpPr>
          <p:cNvPr id="5" name="TextBox 4">
            <a:extLst>
              <a:ext uri="{FF2B5EF4-FFF2-40B4-BE49-F238E27FC236}">
                <a16:creationId xmlns:a16="http://schemas.microsoft.com/office/drawing/2014/main" id="{B2E61B53-FED9-982B-6D2F-60E716E45039}"/>
              </a:ext>
            </a:extLst>
          </p:cNvPr>
          <p:cNvSpPr txBox="1"/>
          <p:nvPr/>
        </p:nvSpPr>
        <p:spPr>
          <a:xfrm>
            <a:off x="2328110" y="5702178"/>
            <a:ext cx="956511" cy="461665"/>
          </a:xfrm>
          <a:prstGeom prst="rect">
            <a:avLst/>
          </a:prstGeom>
          <a:noFill/>
        </p:spPr>
        <p:txBody>
          <a:bodyPr wrap="square">
            <a:spAutoFit/>
          </a:bodyPr>
          <a:lstStyle/>
          <a:p>
            <a:r>
              <a:rPr lang="en-US" sz="2400" dirty="0"/>
              <a:t>Chair</a:t>
            </a:r>
          </a:p>
        </p:txBody>
      </p:sp>
      <p:grpSp>
        <p:nvGrpSpPr>
          <p:cNvPr id="4" name="Group 3">
            <a:extLst>
              <a:ext uri="{FF2B5EF4-FFF2-40B4-BE49-F238E27FC236}">
                <a16:creationId xmlns:a16="http://schemas.microsoft.com/office/drawing/2014/main" id="{9EB28B06-5DEF-8C55-2BB4-6D844F9C8722}"/>
              </a:ext>
            </a:extLst>
          </p:cNvPr>
          <p:cNvGrpSpPr/>
          <p:nvPr/>
        </p:nvGrpSpPr>
        <p:grpSpPr>
          <a:xfrm>
            <a:off x="10880675" y="79176"/>
            <a:ext cx="1208504" cy="1139092"/>
            <a:chOff x="11021927" y="-49694"/>
            <a:chExt cx="1294944" cy="1204595"/>
          </a:xfrm>
        </p:grpSpPr>
        <p:pic>
          <p:nvPicPr>
            <p:cNvPr id="6" name="Picture 5">
              <a:extLst>
                <a:ext uri="{FF2B5EF4-FFF2-40B4-BE49-F238E27FC236}">
                  <a16:creationId xmlns:a16="http://schemas.microsoft.com/office/drawing/2014/main" id="{31845522-5737-D1CF-54BD-536CAA86EE8C}"/>
                </a:ext>
              </a:extLst>
            </p:cNvPr>
            <p:cNvPicPr>
              <a:picLocks noChangeAspect="1"/>
            </p:cNvPicPr>
            <p:nvPr/>
          </p:nvPicPr>
          <p:blipFill>
            <a:blip r:embed="rId3">
              <a:clrChange>
                <a:clrFrom>
                  <a:srgbClr val="FFFFFA"/>
                </a:clrFrom>
                <a:clrTo>
                  <a:srgbClr val="FFFFFA">
                    <a:alpha val="0"/>
                  </a:srgbClr>
                </a:clrTo>
              </a:clrChange>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1021927" y="-49694"/>
              <a:ext cx="1131642" cy="996856"/>
            </a:xfrm>
            <a:prstGeom prst="rect">
              <a:avLst/>
            </a:prstGeom>
          </p:spPr>
        </p:pic>
        <p:sp>
          <p:nvSpPr>
            <p:cNvPr id="7" name="TextBox 6">
              <a:extLst>
                <a:ext uri="{FF2B5EF4-FFF2-40B4-BE49-F238E27FC236}">
                  <a16:creationId xmlns:a16="http://schemas.microsoft.com/office/drawing/2014/main" id="{D51D0207-3105-CD7E-87DF-3283F8A53D8E}"/>
                </a:ext>
              </a:extLst>
            </p:cNvPr>
            <p:cNvSpPr txBox="1"/>
            <p:nvPr/>
          </p:nvSpPr>
          <p:spPr>
            <a:xfrm>
              <a:off x="11021927" y="888274"/>
              <a:ext cx="1294944" cy="266627"/>
            </a:xfrm>
            <a:prstGeom prst="rect">
              <a:avLst/>
            </a:prstGeom>
            <a:noFill/>
          </p:spPr>
          <p:txBody>
            <a:bodyPr wrap="square">
              <a:spAutoFit/>
            </a:bodyPr>
            <a:lstStyle/>
            <a:p>
              <a:r>
                <a:rPr lang="en-US" sz="1050" b="1" dirty="0" err="1">
                  <a:solidFill>
                    <a:srgbClr val="A51E49"/>
                  </a:solidFill>
                  <a:latin typeface="Helvetica" pitchFamily="2" charset="0"/>
                </a:rPr>
                <a:t>Yochan</a:t>
              </a:r>
              <a:r>
                <a:rPr lang="en-US" sz="1050" b="1" dirty="0">
                  <a:solidFill>
                    <a:srgbClr val="A51E49"/>
                  </a:solidFill>
                  <a:latin typeface="Helvetica" pitchFamily="2" charset="0"/>
                </a:rPr>
                <a:t> Lab</a:t>
              </a:r>
            </a:p>
          </p:txBody>
        </p:sp>
      </p:grpSp>
      <p:pic>
        <p:nvPicPr>
          <p:cNvPr id="8" name="Picture 7" descr="Text&#10;&#10;Description automatically generated">
            <a:extLst>
              <a:ext uri="{FF2B5EF4-FFF2-40B4-BE49-F238E27FC236}">
                <a16:creationId xmlns:a16="http://schemas.microsoft.com/office/drawing/2014/main" id="{87C1ABCA-F401-102A-D965-9AB07B819FF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0358" y="178055"/>
            <a:ext cx="2662327" cy="732140"/>
          </a:xfrm>
          <a:prstGeom prst="rect">
            <a:avLst/>
          </a:prstGeom>
        </p:spPr>
      </p:pic>
    </p:spTree>
    <p:extLst>
      <p:ext uri="{BB962C8B-B14F-4D97-AF65-F5344CB8AC3E}">
        <p14:creationId xmlns:p14="http://schemas.microsoft.com/office/powerpoint/2010/main" val="2230278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Different Directions of Trust Studies</a:t>
            </a:r>
            <a:endParaRPr lang="en-US" sz="3600" b="1" dirty="0">
              <a:latin typeface="Eurostile" panose="020B0504020202050204" pitchFamily="34" charset="77"/>
            </a:endParaRPr>
          </a:p>
        </p:txBody>
      </p:sp>
      <p:sp>
        <p:nvSpPr>
          <p:cNvPr id="3" name="TextBox 2">
            <a:extLst>
              <a:ext uri="{FF2B5EF4-FFF2-40B4-BE49-F238E27FC236}">
                <a16:creationId xmlns:a16="http://schemas.microsoft.com/office/drawing/2014/main" id="{3FF11567-9D44-ECE0-F1DC-987F2E82C8F4}"/>
              </a:ext>
            </a:extLst>
          </p:cNvPr>
          <p:cNvSpPr txBox="1"/>
          <p:nvPr/>
        </p:nvSpPr>
        <p:spPr>
          <a:xfrm>
            <a:off x="1742914" y="2469635"/>
            <a:ext cx="2535836" cy="892552"/>
          </a:xfrm>
          <a:prstGeom prst="rect">
            <a:avLst/>
          </a:prstGeom>
          <a:noFill/>
        </p:spPr>
        <p:txBody>
          <a:bodyPr wrap="square" rtlCol="0">
            <a:spAutoFit/>
          </a:bodyPr>
          <a:lstStyle/>
          <a:p>
            <a:r>
              <a:rPr lang="en-US" sz="2600" u="sng" dirty="0"/>
              <a:t>Information and characteristics</a:t>
            </a:r>
          </a:p>
        </p:txBody>
      </p:sp>
      <p:sp>
        <p:nvSpPr>
          <p:cNvPr id="4" name="TextBox 3">
            <a:extLst>
              <a:ext uri="{FF2B5EF4-FFF2-40B4-BE49-F238E27FC236}">
                <a16:creationId xmlns:a16="http://schemas.microsoft.com/office/drawing/2014/main" id="{0620ECEE-C351-C745-1F81-2665D963CA33}"/>
              </a:ext>
            </a:extLst>
          </p:cNvPr>
          <p:cNvSpPr txBox="1"/>
          <p:nvPr/>
        </p:nvSpPr>
        <p:spPr>
          <a:xfrm>
            <a:off x="0" y="2469635"/>
            <a:ext cx="2225600" cy="492443"/>
          </a:xfrm>
          <a:prstGeom prst="rect">
            <a:avLst/>
          </a:prstGeom>
          <a:noFill/>
        </p:spPr>
        <p:txBody>
          <a:bodyPr wrap="square" rtlCol="0">
            <a:spAutoFit/>
          </a:bodyPr>
          <a:lstStyle/>
          <a:p>
            <a:r>
              <a:rPr lang="en-US" sz="2600" u="sng" dirty="0"/>
              <a:t>Definitions</a:t>
            </a:r>
          </a:p>
        </p:txBody>
      </p:sp>
      <p:sp>
        <p:nvSpPr>
          <p:cNvPr id="5" name="TextBox 4">
            <a:extLst>
              <a:ext uri="{FF2B5EF4-FFF2-40B4-BE49-F238E27FC236}">
                <a16:creationId xmlns:a16="http://schemas.microsoft.com/office/drawing/2014/main" id="{1C54CEB9-D803-9839-9AEC-9767A6BD9A89}"/>
              </a:ext>
            </a:extLst>
          </p:cNvPr>
          <p:cNvSpPr txBox="1"/>
          <p:nvPr/>
        </p:nvSpPr>
        <p:spPr>
          <a:xfrm>
            <a:off x="4166387" y="2483136"/>
            <a:ext cx="1970197" cy="492443"/>
          </a:xfrm>
          <a:prstGeom prst="rect">
            <a:avLst/>
          </a:prstGeom>
          <a:noFill/>
        </p:spPr>
        <p:txBody>
          <a:bodyPr wrap="square" rtlCol="0">
            <a:spAutoFit/>
          </a:bodyPr>
          <a:lstStyle/>
          <a:p>
            <a:r>
              <a:rPr lang="en-US" sz="2600" u="sng" dirty="0"/>
              <a:t>Quantifying</a:t>
            </a:r>
          </a:p>
        </p:txBody>
      </p:sp>
      <p:sp>
        <p:nvSpPr>
          <p:cNvPr id="9" name="TextBox 8">
            <a:extLst>
              <a:ext uri="{FF2B5EF4-FFF2-40B4-BE49-F238E27FC236}">
                <a16:creationId xmlns:a16="http://schemas.microsoft.com/office/drawing/2014/main" id="{985C1A8D-100A-7F17-3B7E-80E681BCDD53}"/>
              </a:ext>
            </a:extLst>
          </p:cNvPr>
          <p:cNvSpPr txBox="1"/>
          <p:nvPr/>
        </p:nvSpPr>
        <p:spPr>
          <a:xfrm>
            <a:off x="8717151" y="2523395"/>
            <a:ext cx="1731935" cy="492443"/>
          </a:xfrm>
          <a:prstGeom prst="rect">
            <a:avLst/>
          </a:prstGeom>
          <a:noFill/>
        </p:spPr>
        <p:txBody>
          <a:bodyPr wrap="square" rtlCol="0">
            <a:spAutoFit/>
          </a:bodyPr>
          <a:lstStyle/>
          <a:p>
            <a:r>
              <a:rPr lang="en-US" sz="2600" u="sng" dirty="0"/>
              <a:t>Utilization</a:t>
            </a:r>
          </a:p>
        </p:txBody>
      </p:sp>
      <p:sp>
        <p:nvSpPr>
          <p:cNvPr id="10" name="TextBox 9">
            <a:extLst>
              <a:ext uri="{FF2B5EF4-FFF2-40B4-BE49-F238E27FC236}">
                <a16:creationId xmlns:a16="http://schemas.microsoft.com/office/drawing/2014/main" id="{839118EB-D2B9-A399-0C3B-97894C97F17F}"/>
              </a:ext>
            </a:extLst>
          </p:cNvPr>
          <p:cNvSpPr txBox="1"/>
          <p:nvPr/>
        </p:nvSpPr>
        <p:spPr>
          <a:xfrm>
            <a:off x="6941761" y="2523395"/>
            <a:ext cx="1518695" cy="492443"/>
          </a:xfrm>
          <a:prstGeom prst="rect">
            <a:avLst/>
          </a:prstGeom>
          <a:noFill/>
        </p:spPr>
        <p:txBody>
          <a:bodyPr wrap="square" rtlCol="0">
            <a:spAutoFit/>
          </a:bodyPr>
          <a:lstStyle/>
          <a:p>
            <a:r>
              <a:rPr lang="en-US" sz="2600" u="sng" dirty="0"/>
              <a:t>Inference</a:t>
            </a:r>
          </a:p>
        </p:txBody>
      </p:sp>
      <p:sp>
        <p:nvSpPr>
          <p:cNvPr id="11" name="TextBox 10">
            <a:extLst>
              <a:ext uri="{FF2B5EF4-FFF2-40B4-BE49-F238E27FC236}">
                <a16:creationId xmlns:a16="http://schemas.microsoft.com/office/drawing/2014/main" id="{5135DACE-7C8F-BD20-DAC3-C607F9550DD5}"/>
              </a:ext>
            </a:extLst>
          </p:cNvPr>
          <p:cNvSpPr txBox="1"/>
          <p:nvPr/>
        </p:nvSpPr>
        <p:spPr>
          <a:xfrm>
            <a:off x="10441149" y="2523395"/>
            <a:ext cx="1894328" cy="492443"/>
          </a:xfrm>
          <a:prstGeom prst="rect">
            <a:avLst/>
          </a:prstGeom>
          <a:noFill/>
        </p:spPr>
        <p:txBody>
          <a:bodyPr wrap="square" rtlCol="0">
            <a:spAutoFit/>
          </a:bodyPr>
          <a:lstStyle/>
          <a:p>
            <a:r>
              <a:rPr lang="en-US" sz="2600" u="sng" dirty="0"/>
              <a:t>Calibration</a:t>
            </a:r>
          </a:p>
        </p:txBody>
      </p:sp>
      <p:sp>
        <p:nvSpPr>
          <p:cNvPr id="14" name="TextBox 13">
            <a:extLst>
              <a:ext uri="{FF2B5EF4-FFF2-40B4-BE49-F238E27FC236}">
                <a16:creationId xmlns:a16="http://schemas.microsoft.com/office/drawing/2014/main" id="{5A9301D8-D40F-7B41-6B83-36381762D74C}"/>
              </a:ext>
            </a:extLst>
          </p:cNvPr>
          <p:cNvSpPr txBox="1"/>
          <p:nvPr/>
        </p:nvSpPr>
        <p:spPr>
          <a:xfrm>
            <a:off x="6773502" y="3306608"/>
            <a:ext cx="1731935"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Desai (2012); </a:t>
            </a:r>
            <a:r>
              <a:rPr lang="en-US" sz="1400" dirty="0" err="1">
                <a:solidFill>
                  <a:schemeClr val="tx1">
                    <a:lumMod val="50000"/>
                    <a:lumOff val="50000"/>
                  </a:schemeClr>
                </a:solidFill>
                <a:effectLst/>
                <a:latin typeface="Helvetica" pitchFamily="2" charset="0"/>
              </a:rPr>
              <a:t>Kok</a:t>
            </a:r>
            <a:r>
              <a:rPr lang="en-US" sz="1400" dirty="0">
                <a:solidFill>
                  <a:schemeClr val="tx1">
                    <a:lumMod val="50000"/>
                    <a:lumOff val="50000"/>
                  </a:schemeClr>
                </a:solidFill>
                <a:effectLst/>
                <a:latin typeface="Helvetica" pitchFamily="2" charset="0"/>
              </a:rPr>
              <a:t> and Soh (2020); Xu and Dudek (2015); Guo et al. (2020); Soh et al.</a:t>
            </a:r>
          </a:p>
          <a:p>
            <a:r>
              <a:rPr lang="en-US" sz="1400" dirty="0">
                <a:solidFill>
                  <a:schemeClr val="tx1">
                    <a:lumMod val="50000"/>
                    <a:lumOff val="50000"/>
                  </a:schemeClr>
                </a:solidFill>
                <a:effectLst/>
                <a:latin typeface="Helvetica" pitchFamily="2" charset="0"/>
              </a:rPr>
              <a:t>(2020); Desai et al. (2013, 2012)</a:t>
            </a:r>
          </a:p>
        </p:txBody>
      </p:sp>
      <p:sp>
        <p:nvSpPr>
          <p:cNvPr id="15" name="TextBox 14">
            <a:extLst>
              <a:ext uri="{FF2B5EF4-FFF2-40B4-BE49-F238E27FC236}">
                <a16:creationId xmlns:a16="http://schemas.microsoft.com/office/drawing/2014/main" id="{B114C267-53FE-3C71-4C68-8CC2B98D5E98}"/>
              </a:ext>
            </a:extLst>
          </p:cNvPr>
          <p:cNvSpPr txBox="1"/>
          <p:nvPr/>
        </p:nvSpPr>
        <p:spPr>
          <a:xfrm>
            <a:off x="8593780" y="3311067"/>
            <a:ext cx="1731935" cy="1815882"/>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Floyd et al. (2015); Xu and Dudek (2012, 2016); Wang et al. (2015); Chen et al. (2018, 2020); </a:t>
            </a:r>
            <a:r>
              <a:rPr lang="en-US" sz="1400" dirty="0" err="1">
                <a:solidFill>
                  <a:schemeClr val="tx1">
                    <a:lumMod val="50000"/>
                    <a:lumOff val="50000"/>
                  </a:schemeClr>
                </a:solidFill>
                <a:effectLst/>
                <a:latin typeface="Helvetica" pitchFamily="2" charset="0"/>
              </a:rPr>
              <a:t>Nikolaidis</a:t>
            </a:r>
            <a:r>
              <a:rPr lang="en-US" sz="1400" dirty="0">
                <a:solidFill>
                  <a:schemeClr val="tx1">
                    <a:lumMod val="50000"/>
                    <a:lumOff val="50000"/>
                  </a:schemeClr>
                </a:solidFill>
                <a:effectLst/>
                <a:latin typeface="Helvetica" pitchFamily="2" charset="0"/>
              </a:rPr>
              <a:t> et al. (2017); </a:t>
            </a:r>
          </a:p>
          <a:p>
            <a:r>
              <a:rPr lang="en-US" sz="1400" dirty="0">
                <a:solidFill>
                  <a:schemeClr val="tx1">
                    <a:lumMod val="50000"/>
                    <a:lumOff val="50000"/>
                  </a:schemeClr>
                </a:solidFill>
                <a:effectLst/>
                <a:latin typeface="Helvetica" pitchFamily="2" charset="0"/>
              </a:rPr>
              <a:t>Liu et al. (2019</a:t>
            </a:r>
            <a:r>
              <a:rPr lang="en-US" sz="1400" dirty="0">
                <a:solidFill>
                  <a:schemeClr val="tx1">
                    <a:lumMod val="50000"/>
                    <a:lumOff val="50000"/>
                  </a:schemeClr>
                </a:solidFill>
                <a:latin typeface="Helvetica" pitchFamily="2" charset="0"/>
              </a:rPr>
              <a:t>)</a:t>
            </a:r>
            <a:endParaRPr lang="en-US" sz="1400" dirty="0">
              <a:solidFill>
                <a:schemeClr val="tx1">
                  <a:lumMod val="50000"/>
                  <a:lumOff val="50000"/>
                </a:schemeClr>
              </a:solidFill>
              <a:effectLst/>
              <a:latin typeface="Helvetica" pitchFamily="2" charset="0"/>
            </a:endParaRPr>
          </a:p>
        </p:txBody>
      </p:sp>
      <p:sp>
        <p:nvSpPr>
          <p:cNvPr id="16" name="TextBox 15">
            <a:extLst>
              <a:ext uri="{FF2B5EF4-FFF2-40B4-BE49-F238E27FC236}">
                <a16:creationId xmlns:a16="http://schemas.microsoft.com/office/drawing/2014/main" id="{59E1085A-A060-4EC2-FE05-48F248A3F611}"/>
              </a:ext>
            </a:extLst>
          </p:cNvPr>
          <p:cNvSpPr txBox="1"/>
          <p:nvPr/>
        </p:nvSpPr>
        <p:spPr>
          <a:xfrm>
            <a:off x="10502400" y="3306608"/>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Billings et al. (2012); Baker et al. (2018); </a:t>
            </a:r>
            <a:r>
              <a:rPr lang="en-US" sz="1400" dirty="0" err="1">
                <a:solidFill>
                  <a:schemeClr val="tx1">
                    <a:lumMod val="50000"/>
                    <a:lumOff val="50000"/>
                  </a:schemeClr>
                </a:solidFill>
                <a:effectLst/>
                <a:latin typeface="Helvetica" pitchFamily="2" charset="0"/>
              </a:rPr>
              <a:t>Tolmeijer</a:t>
            </a:r>
            <a:r>
              <a:rPr lang="en-US" sz="1400" dirty="0">
                <a:solidFill>
                  <a:schemeClr val="tx1">
                    <a:lumMod val="50000"/>
                    <a:lumOff val="50000"/>
                  </a:schemeClr>
                </a:solidFill>
                <a:effectLst/>
                <a:latin typeface="Helvetica" pitchFamily="2" charset="0"/>
              </a:rPr>
              <a:t> et al. (2020); De Visser et al. (2018); Robinette et al. (2015); </a:t>
            </a:r>
            <a:r>
              <a:rPr lang="en-US" sz="1400" dirty="0" err="1">
                <a:solidFill>
                  <a:schemeClr val="tx1">
                    <a:lumMod val="50000"/>
                    <a:lumOff val="50000"/>
                  </a:schemeClr>
                </a:solidFill>
                <a:effectLst/>
                <a:latin typeface="Helvetica" pitchFamily="2" charset="0"/>
              </a:rPr>
              <a:t>Sebo</a:t>
            </a:r>
            <a:r>
              <a:rPr lang="en-US" sz="1400" dirty="0">
                <a:solidFill>
                  <a:schemeClr val="tx1">
                    <a:lumMod val="50000"/>
                    <a:lumOff val="50000"/>
                  </a:schemeClr>
                </a:solidFill>
                <a:effectLst/>
                <a:latin typeface="Helvetica" pitchFamily="2" charset="0"/>
              </a:rPr>
              <a:t> et al. (2019)</a:t>
            </a:r>
            <a:r>
              <a:rPr lang="en-US" sz="1400" dirty="0">
                <a:solidFill>
                  <a:schemeClr val="tx1">
                    <a:lumMod val="50000"/>
                    <a:lumOff val="50000"/>
                  </a:schemeClr>
                </a:solidFill>
                <a:latin typeface="Helvetica" pitchFamily="2" charset="0"/>
              </a:rPr>
              <a:t>; Wang et al. (2016)</a:t>
            </a:r>
          </a:p>
        </p:txBody>
      </p:sp>
      <p:sp>
        <p:nvSpPr>
          <p:cNvPr id="17" name="TextBox 16">
            <a:extLst>
              <a:ext uri="{FF2B5EF4-FFF2-40B4-BE49-F238E27FC236}">
                <a16:creationId xmlns:a16="http://schemas.microsoft.com/office/drawing/2014/main" id="{A4DA386B-4086-A268-053A-77EB2393759B}"/>
              </a:ext>
            </a:extLst>
          </p:cNvPr>
          <p:cNvSpPr txBox="1"/>
          <p:nvPr/>
        </p:nvSpPr>
        <p:spPr>
          <a:xfrm>
            <a:off x="10979" y="3317217"/>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Rotter (1967); Rempel et al. (1985); Barber (1983); Johns (1996); Moorman et al. (1993); Mayer et al. (1995); Deutsch (1960); Meyer (2001)</a:t>
            </a:r>
          </a:p>
        </p:txBody>
      </p:sp>
      <p:sp>
        <p:nvSpPr>
          <p:cNvPr id="20" name="TextBox 19">
            <a:extLst>
              <a:ext uri="{FF2B5EF4-FFF2-40B4-BE49-F238E27FC236}">
                <a16:creationId xmlns:a16="http://schemas.microsoft.com/office/drawing/2014/main" id="{6136C05B-34B2-3E37-6245-CCB365AD4BDB}"/>
              </a:ext>
            </a:extLst>
          </p:cNvPr>
          <p:cNvSpPr txBox="1"/>
          <p:nvPr/>
        </p:nvSpPr>
        <p:spPr>
          <a:xfrm>
            <a:off x="2124322" y="3317217"/>
            <a:ext cx="1731936" cy="954107"/>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Lee and See (2004) ); Barber (1983); </a:t>
            </a:r>
            <a:r>
              <a:rPr lang="en-US" sz="1400" dirty="0" err="1">
                <a:solidFill>
                  <a:schemeClr val="tx1">
                    <a:lumMod val="50000"/>
                    <a:lumOff val="50000"/>
                  </a:schemeClr>
                </a:solidFill>
                <a:effectLst/>
                <a:latin typeface="Helvetica" pitchFamily="2" charset="0"/>
              </a:rPr>
              <a:t>Jacovi</a:t>
            </a:r>
            <a:r>
              <a:rPr lang="en-US" sz="1400" dirty="0">
                <a:solidFill>
                  <a:schemeClr val="tx1">
                    <a:lumMod val="50000"/>
                    <a:lumOff val="50000"/>
                  </a:schemeClr>
                </a:solidFill>
                <a:effectLst/>
                <a:latin typeface="Helvetica" pitchFamily="2" charset="0"/>
              </a:rPr>
              <a:t> et al. (2021)</a:t>
            </a:r>
          </a:p>
        </p:txBody>
      </p:sp>
      <p:sp>
        <p:nvSpPr>
          <p:cNvPr id="21" name="TextBox 20">
            <a:extLst>
              <a:ext uri="{FF2B5EF4-FFF2-40B4-BE49-F238E27FC236}">
                <a16:creationId xmlns:a16="http://schemas.microsoft.com/office/drawing/2014/main" id="{AD4BB54D-32A0-C4A5-7677-3EEFD1A7F156}"/>
              </a:ext>
            </a:extLst>
          </p:cNvPr>
          <p:cNvSpPr txBox="1"/>
          <p:nvPr/>
        </p:nvSpPr>
        <p:spPr>
          <a:xfrm>
            <a:off x="4237666" y="3306608"/>
            <a:ext cx="1731936"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Muir (1994); Cummings et al. (2008); Ullman and </a:t>
            </a:r>
            <a:r>
              <a:rPr lang="en-US" sz="1400" dirty="0" err="1">
                <a:solidFill>
                  <a:schemeClr val="tx1">
                    <a:lumMod val="50000"/>
                    <a:lumOff val="50000"/>
                  </a:schemeClr>
                </a:solidFill>
                <a:effectLst/>
                <a:latin typeface="Helvetica" pitchFamily="2" charset="0"/>
              </a:rPr>
              <a:t>Malle</a:t>
            </a:r>
            <a:r>
              <a:rPr lang="en-US" sz="1400" dirty="0">
                <a:solidFill>
                  <a:schemeClr val="tx1">
                    <a:lumMod val="50000"/>
                    <a:lumOff val="50000"/>
                  </a:schemeClr>
                </a:solidFill>
                <a:effectLst/>
                <a:latin typeface="Helvetica" pitchFamily="2" charset="0"/>
              </a:rPr>
              <a:t> (2018); Merritt et al. (2013)</a:t>
            </a:r>
          </a:p>
          <a:p>
            <a:endParaRPr lang="en-US" sz="1400" dirty="0">
              <a:solidFill>
                <a:schemeClr val="tx1">
                  <a:lumMod val="50000"/>
                  <a:lumOff val="50000"/>
                </a:schemeClr>
              </a:solidFill>
              <a:effectLst/>
              <a:latin typeface="Helvetica" pitchFamily="2" charset="0"/>
            </a:endParaRPr>
          </a:p>
          <a:p>
            <a:endParaRPr lang="en-US" sz="1400" dirty="0">
              <a:solidFill>
                <a:schemeClr val="tx1">
                  <a:lumMod val="50000"/>
                  <a:lumOff val="50000"/>
                </a:schemeClr>
              </a:solidFill>
              <a:effectLst/>
              <a:latin typeface="Helvetica" pitchFamily="2" charset="0"/>
            </a:endParaRPr>
          </a:p>
        </p:txBody>
      </p:sp>
      <p:sp>
        <p:nvSpPr>
          <p:cNvPr id="29" name="Rectangle 28">
            <a:extLst>
              <a:ext uri="{FF2B5EF4-FFF2-40B4-BE49-F238E27FC236}">
                <a16:creationId xmlns:a16="http://schemas.microsoft.com/office/drawing/2014/main" id="{7421E028-4BE3-93AB-643B-0536A90D1B08}"/>
              </a:ext>
            </a:extLst>
          </p:cNvPr>
          <p:cNvSpPr/>
          <p:nvPr/>
        </p:nvSpPr>
        <p:spPr>
          <a:xfrm>
            <a:off x="25969" y="3293107"/>
            <a:ext cx="5943633" cy="2195430"/>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5A622E-EB38-6B41-1E97-5A018AB0700F}"/>
              </a:ext>
            </a:extLst>
          </p:cNvPr>
          <p:cNvSpPr/>
          <p:nvPr/>
        </p:nvSpPr>
        <p:spPr>
          <a:xfrm>
            <a:off x="6532982" y="3293106"/>
            <a:ext cx="5633049" cy="2195431"/>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8B5B96B-662B-E789-5AD0-7313B05AF40A}"/>
              </a:ext>
            </a:extLst>
          </p:cNvPr>
          <p:cNvSpPr txBox="1"/>
          <p:nvPr/>
        </p:nvSpPr>
        <p:spPr>
          <a:xfrm>
            <a:off x="4562141" y="5444594"/>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
        <p:nvSpPr>
          <p:cNvPr id="34" name="Rectangle 33">
            <a:extLst>
              <a:ext uri="{FF2B5EF4-FFF2-40B4-BE49-F238E27FC236}">
                <a16:creationId xmlns:a16="http://schemas.microsoft.com/office/drawing/2014/main" id="{617D1641-1C1C-AC46-58C6-43BE28D2241C}"/>
              </a:ext>
            </a:extLst>
          </p:cNvPr>
          <p:cNvSpPr/>
          <p:nvPr/>
        </p:nvSpPr>
        <p:spPr>
          <a:xfrm>
            <a:off x="1632317" y="5970797"/>
            <a:ext cx="9008533" cy="867683"/>
          </a:xfrm>
          <a:prstGeom prst="rect">
            <a:avLst/>
          </a:prstGeom>
          <a:noFill/>
          <a:ln w="57150">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174C50AD-A42D-CE3A-88CD-F9F787AC5097}"/>
              </a:ext>
            </a:extLst>
          </p:cNvPr>
          <p:cNvGrpSpPr/>
          <p:nvPr/>
        </p:nvGrpSpPr>
        <p:grpSpPr>
          <a:xfrm>
            <a:off x="525966" y="1268198"/>
            <a:ext cx="4657455" cy="1280160"/>
            <a:chOff x="525966" y="2437420"/>
            <a:chExt cx="4657455" cy="1280160"/>
          </a:xfrm>
        </p:grpSpPr>
        <p:sp>
          <p:nvSpPr>
            <p:cNvPr id="36" name="Round Same Side Corner Rectangle 35">
              <a:extLst>
                <a:ext uri="{FF2B5EF4-FFF2-40B4-BE49-F238E27FC236}">
                  <a16:creationId xmlns:a16="http://schemas.microsoft.com/office/drawing/2014/main" id="{826FCEAA-C31A-F62E-3F59-7410FB270B56}"/>
                </a:ext>
              </a:extLst>
            </p:cNvPr>
            <p:cNvSpPr/>
            <p:nvPr/>
          </p:nvSpPr>
          <p:spPr>
            <a:xfrm>
              <a:off x="525966" y="2437420"/>
              <a:ext cx="4480560" cy="1280160"/>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D10890A-71F4-EF5B-7A08-1796CAB415F7}"/>
                </a:ext>
              </a:extLst>
            </p:cNvPr>
            <p:cNvSpPr txBox="1"/>
            <p:nvPr/>
          </p:nvSpPr>
          <p:spPr>
            <a:xfrm>
              <a:off x="1040943" y="2512644"/>
              <a:ext cx="4142478" cy="1077218"/>
            </a:xfrm>
            <a:prstGeom prst="rect">
              <a:avLst/>
            </a:prstGeom>
            <a:noFill/>
          </p:spPr>
          <p:txBody>
            <a:bodyPr wrap="square" rtlCol="0">
              <a:spAutoFit/>
            </a:bodyPr>
            <a:lstStyle/>
            <a:p>
              <a:r>
                <a:rPr lang="en-US" sz="3200" dirty="0"/>
                <a:t>Psychological and Human factors view</a:t>
              </a:r>
            </a:p>
          </p:txBody>
        </p:sp>
      </p:grpSp>
      <p:grpSp>
        <p:nvGrpSpPr>
          <p:cNvPr id="38" name="Group 37">
            <a:extLst>
              <a:ext uri="{FF2B5EF4-FFF2-40B4-BE49-F238E27FC236}">
                <a16:creationId xmlns:a16="http://schemas.microsoft.com/office/drawing/2014/main" id="{8BA1C6FA-D586-24C6-9CD9-04C80DEBB453}"/>
              </a:ext>
            </a:extLst>
          </p:cNvPr>
          <p:cNvGrpSpPr/>
          <p:nvPr/>
        </p:nvGrpSpPr>
        <p:grpSpPr>
          <a:xfrm>
            <a:off x="7186356" y="1268198"/>
            <a:ext cx="4479678" cy="1278635"/>
            <a:chOff x="7186356" y="2437420"/>
            <a:chExt cx="4479678" cy="1278635"/>
          </a:xfrm>
        </p:grpSpPr>
        <p:sp>
          <p:nvSpPr>
            <p:cNvPr id="39" name="Round Same Side Corner Rectangle 38">
              <a:extLst>
                <a:ext uri="{FF2B5EF4-FFF2-40B4-BE49-F238E27FC236}">
                  <a16:creationId xmlns:a16="http://schemas.microsoft.com/office/drawing/2014/main" id="{029E5CE7-BD40-351E-D43D-6419F5ABDEDE}"/>
                </a:ext>
              </a:extLst>
            </p:cNvPr>
            <p:cNvSpPr/>
            <p:nvPr/>
          </p:nvSpPr>
          <p:spPr>
            <a:xfrm>
              <a:off x="7186357" y="2437420"/>
              <a:ext cx="4479677" cy="1278635"/>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BB10184-EB37-3B2D-9F44-0D959AA29070}"/>
                </a:ext>
              </a:extLst>
            </p:cNvPr>
            <p:cNvSpPr txBox="1"/>
            <p:nvPr/>
          </p:nvSpPr>
          <p:spPr>
            <a:xfrm>
              <a:off x="7186356" y="2638837"/>
              <a:ext cx="4479677" cy="1077218"/>
            </a:xfrm>
            <a:prstGeom prst="rect">
              <a:avLst/>
            </a:prstGeom>
            <a:noFill/>
          </p:spPr>
          <p:txBody>
            <a:bodyPr wrap="square" rtlCol="0">
              <a:spAutoFit/>
            </a:bodyPr>
            <a:lstStyle/>
            <a:p>
              <a:pPr algn="ctr"/>
              <a:r>
                <a:rPr lang="en-US" sz="3200" dirty="0"/>
                <a:t>Computational accounts of trust</a:t>
              </a:r>
            </a:p>
          </p:txBody>
        </p:sp>
      </p:grpSp>
      <p:sp>
        <p:nvSpPr>
          <p:cNvPr id="41" name="TextBox 40">
            <a:extLst>
              <a:ext uri="{FF2B5EF4-FFF2-40B4-BE49-F238E27FC236}">
                <a16:creationId xmlns:a16="http://schemas.microsoft.com/office/drawing/2014/main" id="{671BC79C-F392-64E2-8B4B-7F8B3328BC0A}"/>
              </a:ext>
            </a:extLst>
          </p:cNvPr>
          <p:cNvSpPr txBox="1"/>
          <p:nvPr/>
        </p:nvSpPr>
        <p:spPr>
          <a:xfrm>
            <a:off x="9555502" y="6369135"/>
            <a:ext cx="1133151" cy="461665"/>
          </a:xfrm>
          <a:prstGeom prst="rect">
            <a:avLst/>
          </a:prstGeom>
          <a:noFill/>
        </p:spPr>
        <p:txBody>
          <a:bodyPr wrap="square">
            <a:spAutoFit/>
          </a:bodyPr>
          <a:lstStyle/>
          <a:p>
            <a:r>
              <a:rPr lang="en-US" sz="1200" dirty="0">
                <a:solidFill>
                  <a:schemeClr val="tx1">
                    <a:lumMod val="50000"/>
                    <a:lumOff val="50000"/>
                  </a:schemeClr>
                </a:solidFill>
                <a:effectLst/>
                <a:latin typeface="Helvetica" pitchFamily="2" charset="0"/>
              </a:rPr>
              <a:t>Lee and See (2004)</a:t>
            </a:r>
          </a:p>
        </p:txBody>
      </p:sp>
      <p:sp>
        <p:nvSpPr>
          <p:cNvPr id="42" name="TextBox 41">
            <a:extLst>
              <a:ext uri="{FF2B5EF4-FFF2-40B4-BE49-F238E27FC236}">
                <a16:creationId xmlns:a16="http://schemas.microsoft.com/office/drawing/2014/main" id="{A7C85CA5-9FED-CBFA-C0D4-754B3FAB9F14}"/>
              </a:ext>
            </a:extLst>
          </p:cNvPr>
          <p:cNvSpPr txBox="1"/>
          <p:nvPr/>
        </p:nvSpPr>
        <p:spPr>
          <a:xfrm>
            <a:off x="1680120" y="5995256"/>
            <a:ext cx="8912926" cy="830997"/>
          </a:xfrm>
          <a:prstGeom prst="rect">
            <a:avLst/>
          </a:prstGeom>
          <a:noFill/>
        </p:spPr>
        <p:txBody>
          <a:bodyPr wrap="square">
            <a:spAutoFit/>
          </a:bodyPr>
          <a:lstStyle/>
          <a:p>
            <a:pPr algn="ctr"/>
            <a:r>
              <a:rPr lang="en-US" sz="2400" dirty="0">
                <a:solidFill>
                  <a:srgbClr val="420E65"/>
                </a:solidFill>
              </a:rPr>
              <a:t>T</a:t>
            </a:r>
            <a:r>
              <a:rPr lang="en-US" sz="2400" dirty="0">
                <a:solidFill>
                  <a:srgbClr val="420E65"/>
                </a:solidFill>
                <a:effectLst/>
              </a:rPr>
              <a:t>he attitude that an agent will help achieve an individual’s goals in a situation characterized by uncertainty and vulnerability</a:t>
            </a:r>
          </a:p>
        </p:txBody>
      </p:sp>
    </p:spTree>
    <p:extLst>
      <p:ext uri="{BB962C8B-B14F-4D97-AF65-F5344CB8AC3E}">
        <p14:creationId xmlns:p14="http://schemas.microsoft.com/office/powerpoint/2010/main" val="2916026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Setting: Robot Delivery</a:t>
            </a:r>
          </a:p>
        </p:txBody>
      </p:sp>
      <p:grpSp>
        <p:nvGrpSpPr>
          <p:cNvPr id="26" name="Group 25">
            <a:extLst>
              <a:ext uri="{FF2B5EF4-FFF2-40B4-BE49-F238E27FC236}">
                <a16:creationId xmlns:a16="http://schemas.microsoft.com/office/drawing/2014/main" id="{D4A355BA-ED0A-35F5-8529-9C49169E89E5}"/>
              </a:ext>
            </a:extLst>
          </p:cNvPr>
          <p:cNvGrpSpPr/>
          <p:nvPr/>
        </p:nvGrpSpPr>
        <p:grpSpPr>
          <a:xfrm>
            <a:off x="2753277" y="1404053"/>
            <a:ext cx="7105098" cy="4510972"/>
            <a:chOff x="3262276" y="2193675"/>
            <a:chExt cx="4938167" cy="3250683"/>
          </a:xfrm>
        </p:grpSpPr>
        <p:grpSp>
          <p:nvGrpSpPr>
            <p:cNvPr id="27" name="Group 26">
              <a:extLst>
                <a:ext uri="{FF2B5EF4-FFF2-40B4-BE49-F238E27FC236}">
                  <a16:creationId xmlns:a16="http://schemas.microsoft.com/office/drawing/2014/main" id="{7A32147F-A379-0473-0808-8347154AEDCF}"/>
                </a:ext>
              </a:extLst>
            </p:cNvPr>
            <p:cNvGrpSpPr/>
            <p:nvPr/>
          </p:nvGrpSpPr>
          <p:grpSpPr>
            <a:xfrm>
              <a:off x="3262276" y="2193675"/>
              <a:ext cx="4938167" cy="3250683"/>
              <a:chOff x="2893398" y="2109245"/>
              <a:chExt cx="4938167" cy="3250683"/>
            </a:xfrm>
          </p:grpSpPr>
          <p:pic>
            <p:nvPicPr>
              <p:cNvPr id="44" name="Picture 43">
                <a:extLst>
                  <a:ext uri="{FF2B5EF4-FFF2-40B4-BE49-F238E27FC236}">
                    <a16:creationId xmlns:a16="http://schemas.microsoft.com/office/drawing/2014/main" id="{4D299FE7-F725-F1A9-B643-DA8C23E73447}"/>
                  </a:ext>
                </a:extLst>
              </p:cNvPr>
              <p:cNvPicPr>
                <a:picLocks noChangeAspect="1"/>
              </p:cNvPicPr>
              <p:nvPr/>
            </p:nvPicPr>
            <p:blipFill rotWithShape="1">
              <a:blip r:embed="rId3"/>
              <a:srcRect l="51206"/>
              <a:stretch/>
            </p:blipFill>
            <p:spPr>
              <a:xfrm>
                <a:off x="2893398" y="2109245"/>
                <a:ext cx="4938167" cy="3250683"/>
              </a:xfrm>
              <a:prstGeom prst="rect">
                <a:avLst/>
              </a:prstGeom>
            </p:spPr>
          </p:pic>
          <p:sp>
            <p:nvSpPr>
              <p:cNvPr id="45" name="Rectangle 44">
                <a:extLst>
                  <a:ext uri="{FF2B5EF4-FFF2-40B4-BE49-F238E27FC236}">
                    <a16:creationId xmlns:a16="http://schemas.microsoft.com/office/drawing/2014/main" id="{82C7128E-1BDC-0809-5958-28ED7B9A9652}"/>
                  </a:ext>
                </a:extLst>
              </p:cNvPr>
              <p:cNvSpPr/>
              <p:nvPr/>
            </p:nvSpPr>
            <p:spPr>
              <a:xfrm>
                <a:off x="5942943" y="2640247"/>
                <a:ext cx="1502979" cy="13768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F6C87FA-C24A-0853-8600-8836C17E5DEB}"/>
                  </a:ext>
                </a:extLst>
              </p:cNvPr>
              <p:cNvSpPr/>
              <p:nvPr/>
            </p:nvSpPr>
            <p:spPr>
              <a:xfrm>
                <a:off x="4744525" y="3294316"/>
                <a:ext cx="1198417" cy="880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F114C6F-C0D1-AF02-8577-CB0A26BE7661}"/>
                  </a:ext>
                </a:extLst>
              </p:cNvPr>
              <p:cNvSpPr/>
              <p:nvPr/>
            </p:nvSpPr>
            <p:spPr>
              <a:xfrm>
                <a:off x="5855194" y="4169368"/>
                <a:ext cx="787731" cy="880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B6E4931-7E0C-0668-E06E-3314628DC4D4}"/>
                  </a:ext>
                </a:extLst>
              </p:cNvPr>
              <p:cNvSpPr/>
              <p:nvPr/>
            </p:nvSpPr>
            <p:spPr>
              <a:xfrm>
                <a:off x="4044542" y="4117994"/>
                <a:ext cx="787731" cy="1067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BEF65D07-9D3D-EE6F-37B9-16F095DECF23}"/>
                </a:ext>
              </a:extLst>
            </p:cNvPr>
            <p:cNvGrpSpPr/>
            <p:nvPr/>
          </p:nvGrpSpPr>
          <p:grpSpPr>
            <a:xfrm>
              <a:off x="4965011" y="3345568"/>
              <a:ext cx="787733" cy="959675"/>
              <a:chOff x="5007737" y="3413104"/>
              <a:chExt cx="787733" cy="959675"/>
            </a:xfrm>
          </p:grpSpPr>
          <p:pic>
            <p:nvPicPr>
              <p:cNvPr id="42" name="Picture 41">
                <a:extLst>
                  <a:ext uri="{FF2B5EF4-FFF2-40B4-BE49-F238E27FC236}">
                    <a16:creationId xmlns:a16="http://schemas.microsoft.com/office/drawing/2014/main" id="{53F87F2A-DE72-190C-EE67-57EBF87570B5}"/>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43" name="Rectangle 42">
                <a:extLst>
                  <a:ext uri="{FF2B5EF4-FFF2-40B4-BE49-F238E27FC236}">
                    <a16:creationId xmlns:a16="http://schemas.microsoft.com/office/drawing/2014/main" id="{AA1E459B-5F8E-43C6-CE14-52594602EDF3}"/>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BEE41CEB-0B45-01F7-DE5E-36FEE50CC4CD}"/>
                </a:ext>
              </a:extLst>
            </p:cNvPr>
            <p:cNvGrpSpPr/>
            <p:nvPr/>
          </p:nvGrpSpPr>
          <p:grpSpPr>
            <a:xfrm rot="5400000">
              <a:off x="6178574" y="4116453"/>
              <a:ext cx="787733" cy="959675"/>
              <a:chOff x="5007737" y="3413104"/>
              <a:chExt cx="787733" cy="959675"/>
            </a:xfrm>
          </p:grpSpPr>
          <p:pic>
            <p:nvPicPr>
              <p:cNvPr id="40" name="Picture 39">
                <a:extLst>
                  <a:ext uri="{FF2B5EF4-FFF2-40B4-BE49-F238E27FC236}">
                    <a16:creationId xmlns:a16="http://schemas.microsoft.com/office/drawing/2014/main" id="{34129F14-64F6-59C2-E7D9-A9F9788972E1}"/>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41" name="Rectangle 40">
                <a:extLst>
                  <a:ext uri="{FF2B5EF4-FFF2-40B4-BE49-F238E27FC236}">
                    <a16:creationId xmlns:a16="http://schemas.microsoft.com/office/drawing/2014/main" id="{7015C627-FEF8-AE76-CE36-79E45CFD73DC}"/>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13C2E539-3F2D-8286-DA7B-DC45BE992AA4}"/>
                </a:ext>
              </a:extLst>
            </p:cNvPr>
            <p:cNvGrpSpPr/>
            <p:nvPr/>
          </p:nvGrpSpPr>
          <p:grpSpPr>
            <a:xfrm rot="10800000">
              <a:off x="5572766" y="3328272"/>
              <a:ext cx="787733" cy="959675"/>
              <a:chOff x="5007737" y="3413104"/>
              <a:chExt cx="787733" cy="959675"/>
            </a:xfrm>
          </p:grpSpPr>
          <p:pic>
            <p:nvPicPr>
              <p:cNvPr id="38" name="Picture 37">
                <a:extLst>
                  <a:ext uri="{FF2B5EF4-FFF2-40B4-BE49-F238E27FC236}">
                    <a16:creationId xmlns:a16="http://schemas.microsoft.com/office/drawing/2014/main" id="{1837DC50-26CA-52CC-3C53-30DA3AF05ABC}"/>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39" name="Rectangle 38">
                <a:extLst>
                  <a:ext uri="{FF2B5EF4-FFF2-40B4-BE49-F238E27FC236}">
                    <a16:creationId xmlns:a16="http://schemas.microsoft.com/office/drawing/2014/main" id="{C9B2FF45-2728-233C-8F99-C6CDF93A8CD5}"/>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05E3428F-1F58-2130-6924-3BED68F79E11}"/>
                </a:ext>
              </a:extLst>
            </p:cNvPr>
            <p:cNvGrpSpPr/>
            <p:nvPr/>
          </p:nvGrpSpPr>
          <p:grpSpPr>
            <a:xfrm rot="5400000">
              <a:off x="4400255" y="3971671"/>
              <a:ext cx="787733" cy="959675"/>
              <a:chOff x="5007737" y="3413104"/>
              <a:chExt cx="787733" cy="959675"/>
            </a:xfrm>
          </p:grpSpPr>
          <p:pic>
            <p:nvPicPr>
              <p:cNvPr id="36" name="Picture 35">
                <a:extLst>
                  <a:ext uri="{FF2B5EF4-FFF2-40B4-BE49-F238E27FC236}">
                    <a16:creationId xmlns:a16="http://schemas.microsoft.com/office/drawing/2014/main" id="{D050F08B-6251-0AEE-A8D9-6DD05118D6CB}"/>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37" name="Rectangle 36">
                <a:extLst>
                  <a:ext uri="{FF2B5EF4-FFF2-40B4-BE49-F238E27FC236}">
                    <a16:creationId xmlns:a16="http://schemas.microsoft.com/office/drawing/2014/main" id="{568C9CEC-2546-A6F9-C1D8-017AE0B86BBA}"/>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3AE9806-1D73-1B4A-C425-E1DD2EE1D8EE}"/>
                </a:ext>
              </a:extLst>
            </p:cNvPr>
            <p:cNvGrpSpPr/>
            <p:nvPr/>
          </p:nvGrpSpPr>
          <p:grpSpPr>
            <a:xfrm rot="16444263">
              <a:off x="4413417" y="4536169"/>
              <a:ext cx="787733" cy="959675"/>
              <a:chOff x="5007737" y="3413104"/>
              <a:chExt cx="787733" cy="959675"/>
            </a:xfrm>
          </p:grpSpPr>
          <p:pic>
            <p:nvPicPr>
              <p:cNvPr id="34" name="Picture 33">
                <a:extLst>
                  <a:ext uri="{FF2B5EF4-FFF2-40B4-BE49-F238E27FC236}">
                    <a16:creationId xmlns:a16="http://schemas.microsoft.com/office/drawing/2014/main" id="{5A9ABEDA-B88F-54A2-3506-80F2056E3D7E}"/>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35" name="Rectangle 34">
                <a:extLst>
                  <a:ext uri="{FF2B5EF4-FFF2-40B4-BE49-F238E27FC236}">
                    <a16:creationId xmlns:a16="http://schemas.microsoft.com/office/drawing/2014/main" id="{5CB5DE1B-BB2C-239A-5C36-32C7DB236651}"/>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7910A38-1448-5872-57EB-A06984247770}"/>
                  </a:ext>
                </a:extLst>
              </p:cNvPr>
              <p:cNvSpPr txBox="1"/>
              <p:nvPr/>
            </p:nvSpPr>
            <p:spPr>
              <a:xfrm>
                <a:off x="252400" y="2286956"/>
                <a:ext cx="3732774" cy="987322"/>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Robot comes up with two plans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𝜋</m:t>
                        </m:r>
                      </m:e>
                      <m:sub>
                        <m:r>
                          <a:rPr lang="en-US" sz="2800" b="0" i="1" smtClean="0">
                            <a:latin typeface="Cambria Math" panose="02040503050406030204" pitchFamily="18" charset="0"/>
                          </a:rPr>
                          <m:t>𝑠</m:t>
                        </m:r>
                      </m:sub>
                    </m:sSub>
                  </m:oMath>
                </a14:m>
                <a:r>
                  <a:rPr lang="en-US" sz="2800" dirty="0">
                    <a:latin typeface="Arial" panose="020B0604020202020204" pitchFamily="34" charset="0"/>
                    <a:cs typeface="Arial" panose="020B0604020202020204" pitchFamily="34" charset="0"/>
                  </a:rPr>
                  <a:t> and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𝜋</m:t>
                        </m:r>
                      </m:e>
                      <m:sub>
                        <m:r>
                          <a:rPr lang="en-US" sz="2800" b="0" i="1" smtClean="0">
                            <a:latin typeface="Cambria Math" panose="02040503050406030204" pitchFamily="18" charset="0"/>
                          </a:rPr>
                          <m:t>𝑝𝑟</m:t>
                        </m:r>
                      </m:sub>
                    </m:sSub>
                  </m:oMath>
                </a14:m>
                <a:endParaRPr lang="en-US" sz="2800" dirty="0"/>
              </a:p>
            </p:txBody>
          </p:sp>
        </mc:Choice>
        <mc:Fallback xmlns="">
          <p:sp>
            <p:nvSpPr>
              <p:cNvPr id="49" name="TextBox 48">
                <a:extLst>
                  <a:ext uri="{FF2B5EF4-FFF2-40B4-BE49-F238E27FC236}">
                    <a16:creationId xmlns:a16="http://schemas.microsoft.com/office/drawing/2014/main" id="{C7910A38-1448-5872-57EB-A06984247770}"/>
                  </a:ext>
                </a:extLst>
              </p:cNvPr>
              <p:cNvSpPr txBox="1">
                <a:spLocks noRot="1" noChangeAspect="1" noMove="1" noResize="1" noEditPoints="1" noAdjustHandles="1" noChangeArrowheads="1" noChangeShapeType="1" noTextEdit="1"/>
              </p:cNvSpPr>
              <p:nvPr/>
            </p:nvSpPr>
            <p:spPr>
              <a:xfrm>
                <a:off x="252400" y="2286956"/>
                <a:ext cx="3732774" cy="987322"/>
              </a:xfrm>
              <a:prstGeom prst="rect">
                <a:avLst/>
              </a:prstGeom>
              <a:blipFill>
                <a:blip r:embed="rId5"/>
                <a:stretch>
                  <a:fillRect l="-3390" t="-7692" b="-11538"/>
                </a:stretch>
              </a:blipFill>
            </p:spPr>
            <p:txBody>
              <a:bodyPr/>
              <a:lstStyle/>
              <a:p>
                <a:r>
                  <a:rPr lang="en-US">
                    <a:noFill/>
                  </a:rPr>
                  <a:t> </a:t>
                </a:r>
              </a:p>
            </p:txBody>
          </p:sp>
        </mc:Fallback>
      </mc:AlternateContent>
    </p:spTree>
    <p:extLst>
      <p:ext uri="{BB962C8B-B14F-4D97-AF65-F5344CB8AC3E}">
        <p14:creationId xmlns:p14="http://schemas.microsoft.com/office/powerpoint/2010/main" val="30188864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Setting: Robot Delivery</a:t>
            </a:r>
          </a:p>
        </p:txBody>
      </p:sp>
      <p:pic>
        <p:nvPicPr>
          <p:cNvPr id="26" name="Picture 25">
            <a:extLst>
              <a:ext uri="{FF2B5EF4-FFF2-40B4-BE49-F238E27FC236}">
                <a16:creationId xmlns:a16="http://schemas.microsoft.com/office/drawing/2014/main" id="{B8A65B81-2DED-0D46-8B69-BF873B794C69}"/>
              </a:ext>
            </a:extLst>
          </p:cNvPr>
          <p:cNvPicPr>
            <a:picLocks noChangeAspect="1"/>
          </p:cNvPicPr>
          <p:nvPr/>
        </p:nvPicPr>
        <p:blipFill>
          <a:blip r:embed="rId3"/>
          <a:stretch>
            <a:fillRect/>
          </a:stretch>
        </p:blipFill>
        <p:spPr>
          <a:xfrm>
            <a:off x="297365" y="2322181"/>
            <a:ext cx="11024917" cy="3541231"/>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63BF6B-2D7D-EF8B-793D-AFEA85A05E43}"/>
                  </a:ext>
                </a:extLst>
              </p:cNvPr>
              <p:cNvSpPr txBox="1"/>
              <p:nvPr/>
            </p:nvSpPr>
            <p:spPr>
              <a:xfrm>
                <a:off x="2868215" y="2126807"/>
                <a:ext cx="603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𝜋</m:t>
                          </m:r>
                        </m:e>
                        <m:sub>
                          <m:r>
                            <a:rPr lang="en-US" sz="2800" b="0" i="1" smtClean="0">
                              <a:solidFill>
                                <a:schemeClr val="accent6">
                                  <a:lumMod val="75000"/>
                                </a:schemeClr>
                              </a:solidFill>
                              <a:latin typeface="Cambria Math" panose="02040503050406030204" pitchFamily="18" charset="0"/>
                            </a:rPr>
                            <m:t>𝑠</m:t>
                          </m:r>
                        </m:sub>
                      </m:sSub>
                    </m:oMath>
                  </m:oMathPara>
                </a14:m>
                <a:endParaRPr lang="en-US" sz="2800" dirty="0">
                  <a:solidFill>
                    <a:schemeClr val="accent6">
                      <a:lumMod val="75000"/>
                    </a:schemeClr>
                  </a:solidFill>
                </a:endParaRPr>
              </a:p>
            </p:txBody>
          </p:sp>
        </mc:Choice>
        <mc:Fallback xmlns="">
          <p:sp>
            <p:nvSpPr>
              <p:cNvPr id="28" name="TextBox 27">
                <a:extLst>
                  <a:ext uri="{FF2B5EF4-FFF2-40B4-BE49-F238E27FC236}">
                    <a16:creationId xmlns:a16="http://schemas.microsoft.com/office/drawing/2014/main" id="{E363BF6B-2D7D-EF8B-793D-AFEA85A05E43}"/>
                  </a:ext>
                </a:extLst>
              </p:cNvPr>
              <p:cNvSpPr txBox="1">
                <a:spLocks noRot="1" noChangeAspect="1" noMove="1" noResize="1" noEditPoints="1" noAdjustHandles="1" noChangeArrowheads="1" noChangeShapeType="1" noTextEdit="1"/>
              </p:cNvSpPr>
              <p:nvPr/>
            </p:nvSpPr>
            <p:spPr>
              <a:xfrm>
                <a:off x="2868215" y="2126807"/>
                <a:ext cx="603648"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77E435-2C18-FA5B-72B8-26F705A8ADE6}"/>
                  </a:ext>
                </a:extLst>
              </p:cNvPr>
              <p:cNvSpPr txBox="1"/>
              <p:nvPr/>
            </p:nvSpPr>
            <p:spPr>
              <a:xfrm>
                <a:off x="8120062" y="2126807"/>
                <a:ext cx="1203723" cy="556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2">
                                  <a:lumMod val="75000"/>
                                </a:schemeClr>
                              </a:solidFill>
                              <a:latin typeface="Cambria Math" panose="02040503050406030204" pitchFamily="18" charset="0"/>
                            </a:rPr>
                          </m:ctrlPr>
                        </m:sSubPr>
                        <m:e>
                          <m:r>
                            <a:rPr lang="en-US" sz="2800" b="0" i="1" smtClean="0">
                              <a:solidFill>
                                <a:schemeClr val="accent2">
                                  <a:lumMod val="75000"/>
                                </a:schemeClr>
                              </a:solidFill>
                              <a:latin typeface="Cambria Math" panose="02040503050406030204" pitchFamily="18" charset="0"/>
                            </a:rPr>
                            <m:t>𝜋</m:t>
                          </m:r>
                        </m:e>
                        <m:sub>
                          <m:r>
                            <a:rPr lang="en-US" sz="2800" b="0" i="1" smtClean="0">
                              <a:solidFill>
                                <a:schemeClr val="accent2">
                                  <a:lumMod val="75000"/>
                                </a:schemeClr>
                              </a:solidFill>
                              <a:latin typeface="Cambria Math" panose="02040503050406030204" pitchFamily="18" charset="0"/>
                            </a:rPr>
                            <m:t>𝑝𝑟</m:t>
                          </m:r>
                        </m:sub>
                      </m:sSub>
                    </m:oMath>
                  </m:oMathPara>
                </a14:m>
                <a:endParaRPr lang="en-US" sz="2800" dirty="0">
                  <a:solidFill>
                    <a:schemeClr val="accent2">
                      <a:lumMod val="75000"/>
                    </a:schemeClr>
                  </a:solidFill>
                </a:endParaRPr>
              </a:p>
            </p:txBody>
          </p:sp>
        </mc:Choice>
        <mc:Fallback xmlns="">
          <p:sp>
            <p:nvSpPr>
              <p:cNvPr id="30" name="TextBox 29">
                <a:extLst>
                  <a:ext uri="{FF2B5EF4-FFF2-40B4-BE49-F238E27FC236}">
                    <a16:creationId xmlns:a16="http://schemas.microsoft.com/office/drawing/2014/main" id="{7077E435-2C18-FA5B-72B8-26F705A8ADE6}"/>
                  </a:ext>
                </a:extLst>
              </p:cNvPr>
              <p:cNvSpPr txBox="1">
                <a:spLocks noRot="1" noChangeAspect="1" noMove="1" noResize="1" noEditPoints="1" noAdjustHandles="1" noChangeArrowheads="1" noChangeShapeType="1" noTextEdit="1"/>
              </p:cNvSpPr>
              <p:nvPr/>
            </p:nvSpPr>
            <p:spPr>
              <a:xfrm>
                <a:off x="8120062" y="2126807"/>
                <a:ext cx="1203723" cy="556434"/>
              </a:xfrm>
              <a:prstGeom prst="rect">
                <a:avLst/>
              </a:prstGeom>
              <a:blipFill>
                <a:blip r:embed="rId5"/>
                <a:stretch>
                  <a:fillRect b="-8889"/>
                </a:stretch>
              </a:blipFill>
            </p:spPr>
            <p:txBody>
              <a:bodyPr/>
              <a:lstStyle/>
              <a:p>
                <a:r>
                  <a:rPr lang="en-US">
                    <a:noFill/>
                  </a:rPr>
                  <a:t> </a:t>
                </a:r>
              </a:p>
            </p:txBody>
          </p:sp>
        </mc:Fallback>
      </mc:AlternateContent>
    </p:spTree>
    <p:extLst>
      <p:ext uri="{BB962C8B-B14F-4D97-AF65-F5344CB8AC3E}">
        <p14:creationId xmlns:p14="http://schemas.microsoft.com/office/powerpoint/2010/main" val="25642429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Setting: Robot Delivery</a:t>
            </a:r>
          </a:p>
        </p:txBody>
      </p:sp>
      <p:pic>
        <p:nvPicPr>
          <p:cNvPr id="26" name="Picture 25">
            <a:extLst>
              <a:ext uri="{FF2B5EF4-FFF2-40B4-BE49-F238E27FC236}">
                <a16:creationId xmlns:a16="http://schemas.microsoft.com/office/drawing/2014/main" id="{B8A65B81-2DED-0D46-8B69-BF873B794C69}"/>
              </a:ext>
            </a:extLst>
          </p:cNvPr>
          <p:cNvPicPr>
            <a:picLocks noChangeAspect="1"/>
          </p:cNvPicPr>
          <p:nvPr/>
        </p:nvPicPr>
        <p:blipFill>
          <a:blip r:embed="rId3"/>
          <a:stretch>
            <a:fillRect/>
          </a:stretch>
        </p:blipFill>
        <p:spPr>
          <a:xfrm>
            <a:off x="297365" y="2322181"/>
            <a:ext cx="11024917" cy="3541231"/>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63BF6B-2D7D-EF8B-793D-AFEA85A05E43}"/>
                  </a:ext>
                </a:extLst>
              </p:cNvPr>
              <p:cNvSpPr txBox="1"/>
              <p:nvPr/>
            </p:nvSpPr>
            <p:spPr>
              <a:xfrm>
                <a:off x="2868215" y="2126807"/>
                <a:ext cx="603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𝜋</m:t>
                          </m:r>
                        </m:e>
                        <m:sub>
                          <m:r>
                            <a:rPr lang="en-US" sz="2800" b="0" i="1" smtClean="0">
                              <a:solidFill>
                                <a:schemeClr val="accent6">
                                  <a:lumMod val="75000"/>
                                </a:schemeClr>
                              </a:solidFill>
                              <a:latin typeface="Cambria Math" panose="02040503050406030204" pitchFamily="18" charset="0"/>
                            </a:rPr>
                            <m:t>𝑠</m:t>
                          </m:r>
                        </m:sub>
                      </m:sSub>
                    </m:oMath>
                  </m:oMathPara>
                </a14:m>
                <a:endParaRPr lang="en-US" sz="2800" dirty="0">
                  <a:solidFill>
                    <a:schemeClr val="accent6">
                      <a:lumMod val="75000"/>
                    </a:schemeClr>
                  </a:solidFill>
                </a:endParaRPr>
              </a:p>
            </p:txBody>
          </p:sp>
        </mc:Choice>
        <mc:Fallback xmlns="">
          <p:sp>
            <p:nvSpPr>
              <p:cNvPr id="28" name="TextBox 27">
                <a:extLst>
                  <a:ext uri="{FF2B5EF4-FFF2-40B4-BE49-F238E27FC236}">
                    <a16:creationId xmlns:a16="http://schemas.microsoft.com/office/drawing/2014/main" id="{E363BF6B-2D7D-EF8B-793D-AFEA85A05E43}"/>
                  </a:ext>
                </a:extLst>
              </p:cNvPr>
              <p:cNvSpPr txBox="1">
                <a:spLocks noRot="1" noChangeAspect="1" noMove="1" noResize="1" noEditPoints="1" noAdjustHandles="1" noChangeArrowheads="1" noChangeShapeType="1" noTextEdit="1"/>
              </p:cNvSpPr>
              <p:nvPr/>
            </p:nvSpPr>
            <p:spPr>
              <a:xfrm>
                <a:off x="2868215" y="2126807"/>
                <a:ext cx="603648"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77E435-2C18-FA5B-72B8-26F705A8ADE6}"/>
                  </a:ext>
                </a:extLst>
              </p:cNvPr>
              <p:cNvSpPr txBox="1"/>
              <p:nvPr/>
            </p:nvSpPr>
            <p:spPr>
              <a:xfrm>
                <a:off x="8120062" y="2126807"/>
                <a:ext cx="1203723" cy="556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2">
                                  <a:lumMod val="75000"/>
                                </a:schemeClr>
                              </a:solidFill>
                              <a:latin typeface="Cambria Math" panose="02040503050406030204" pitchFamily="18" charset="0"/>
                            </a:rPr>
                          </m:ctrlPr>
                        </m:sSubPr>
                        <m:e>
                          <m:r>
                            <a:rPr lang="en-US" sz="2800" b="0" i="1" smtClean="0">
                              <a:solidFill>
                                <a:schemeClr val="accent2">
                                  <a:lumMod val="75000"/>
                                </a:schemeClr>
                              </a:solidFill>
                              <a:latin typeface="Cambria Math" panose="02040503050406030204" pitchFamily="18" charset="0"/>
                            </a:rPr>
                            <m:t>𝜋</m:t>
                          </m:r>
                        </m:e>
                        <m:sub>
                          <m:r>
                            <a:rPr lang="en-US" sz="2800" b="0" i="1" smtClean="0">
                              <a:solidFill>
                                <a:schemeClr val="accent2">
                                  <a:lumMod val="75000"/>
                                </a:schemeClr>
                              </a:solidFill>
                              <a:latin typeface="Cambria Math" panose="02040503050406030204" pitchFamily="18" charset="0"/>
                            </a:rPr>
                            <m:t>𝑝𝑟</m:t>
                          </m:r>
                        </m:sub>
                      </m:sSub>
                    </m:oMath>
                  </m:oMathPara>
                </a14:m>
                <a:endParaRPr lang="en-US" sz="2800" dirty="0">
                  <a:solidFill>
                    <a:schemeClr val="accent2">
                      <a:lumMod val="75000"/>
                    </a:schemeClr>
                  </a:solidFill>
                </a:endParaRPr>
              </a:p>
            </p:txBody>
          </p:sp>
        </mc:Choice>
        <mc:Fallback xmlns="">
          <p:sp>
            <p:nvSpPr>
              <p:cNvPr id="30" name="TextBox 29">
                <a:extLst>
                  <a:ext uri="{FF2B5EF4-FFF2-40B4-BE49-F238E27FC236}">
                    <a16:creationId xmlns:a16="http://schemas.microsoft.com/office/drawing/2014/main" id="{7077E435-2C18-FA5B-72B8-26F705A8ADE6}"/>
                  </a:ext>
                </a:extLst>
              </p:cNvPr>
              <p:cNvSpPr txBox="1">
                <a:spLocks noRot="1" noChangeAspect="1" noMove="1" noResize="1" noEditPoints="1" noAdjustHandles="1" noChangeArrowheads="1" noChangeShapeType="1" noTextEdit="1"/>
              </p:cNvSpPr>
              <p:nvPr/>
            </p:nvSpPr>
            <p:spPr>
              <a:xfrm>
                <a:off x="8120062" y="2126807"/>
                <a:ext cx="1203723" cy="556434"/>
              </a:xfrm>
              <a:prstGeom prst="rect">
                <a:avLst/>
              </a:prstGeom>
              <a:blipFill>
                <a:blip r:embed="rId5"/>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F4078ED1-5D2C-DD77-59B6-83376E32CD58}"/>
                  </a:ext>
                </a:extLst>
              </p:cNvPr>
              <p:cNvSpPr/>
              <p:nvPr/>
            </p:nvSpPr>
            <p:spPr>
              <a:xfrm>
                <a:off x="7778947" y="1525865"/>
                <a:ext cx="1885950" cy="564818"/>
              </a:xfrm>
              <a:prstGeom prst="roundRect">
                <a:avLst/>
              </a:prstGeom>
              <a:noFill/>
              <a:ln w="381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Optimal in </a:t>
                </a:r>
                <a14:m>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ℳ</m:t>
                        </m:r>
                      </m:e>
                      <m:sup>
                        <m:r>
                          <a:rPr lang="en-US" b="0" i="1" dirty="0" smtClean="0">
                            <a:solidFill>
                              <a:schemeClr val="tx1"/>
                            </a:solidFill>
                            <a:latin typeface="Cambria Math" panose="02040503050406030204" pitchFamily="18" charset="0"/>
                          </a:rPr>
                          <m:t>𝑅</m:t>
                        </m:r>
                      </m:sup>
                    </m:sSup>
                  </m:oMath>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F4078ED1-5D2C-DD77-59B6-83376E32CD58}"/>
                  </a:ext>
                </a:extLst>
              </p:cNvPr>
              <p:cNvSpPr>
                <a:spLocks noRot="1" noChangeAspect="1" noMove="1" noResize="1" noEditPoints="1" noAdjustHandles="1" noChangeArrowheads="1" noChangeShapeType="1" noTextEdit="1"/>
              </p:cNvSpPr>
              <p:nvPr/>
            </p:nvSpPr>
            <p:spPr>
              <a:xfrm>
                <a:off x="7778947" y="1525865"/>
                <a:ext cx="1885950" cy="564818"/>
              </a:xfrm>
              <a:prstGeom prst="roundRect">
                <a:avLst/>
              </a:prstGeom>
              <a:blipFill>
                <a:blip r:embed="rId6"/>
                <a:stretch>
                  <a:fillRect/>
                </a:stretch>
              </a:blipFill>
              <a:ln w="38100">
                <a:solidFill>
                  <a:srgbClr val="0070C0"/>
                </a:solidFill>
                <a:prstDash val="dash"/>
              </a:ln>
            </p:spPr>
            <p:txBody>
              <a:bodyPr/>
              <a:lstStyle/>
              <a:p>
                <a:r>
                  <a:rPr lang="en-US">
                    <a:noFill/>
                  </a:rPr>
                  <a:t> </a:t>
                </a:r>
              </a:p>
            </p:txBody>
          </p:sp>
        </mc:Fallback>
      </mc:AlternateContent>
    </p:spTree>
    <p:extLst>
      <p:ext uri="{BB962C8B-B14F-4D97-AF65-F5344CB8AC3E}">
        <p14:creationId xmlns:p14="http://schemas.microsoft.com/office/powerpoint/2010/main" val="25151772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Setting: Robot Delivery</a:t>
            </a:r>
          </a:p>
        </p:txBody>
      </p:sp>
      <p:pic>
        <p:nvPicPr>
          <p:cNvPr id="26" name="Picture 25">
            <a:extLst>
              <a:ext uri="{FF2B5EF4-FFF2-40B4-BE49-F238E27FC236}">
                <a16:creationId xmlns:a16="http://schemas.microsoft.com/office/drawing/2014/main" id="{B8A65B81-2DED-0D46-8B69-BF873B794C69}"/>
              </a:ext>
            </a:extLst>
          </p:cNvPr>
          <p:cNvPicPr>
            <a:picLocks noChangeAspect="1"/>
          </p:cNvPicPr>
          <p:nvPr/>
        </p:nvPicPr>
        <p:blipFill>
          <a:blip r:embed="rId3"/>
          <a:stretch>
            <a:fillRect/>
          </a:stretch>
        </p:blipFill>
        <p:spPr>
          <a:xfrm>
            <a:off x="297365" y="2322181"/>
            <a:ext cx="11024917" cy="3541231"/>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63BF6B-2D7D-EF8B-793D-AFEA85A05E43}"/>
                  </a:ext>
                </a:extLst>
              </p:cNvPr>
              <p:cNvSpPr txBox="1"/>
              <p:nvPr/>
            </p:nvSpPr>
            <p:spPr>
              <a:xfrm>
                <a:off x="2868215" y="2126807"/>
                <a:ext cx="603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𝜋</m:t>
                          </m:r>
                        </m:e>
                        <m:sub>
                          <m:r>
                            <a:rPr lang="en-US" sz="2800" b="0" i="1" smtClean="0">
                              <a:solidFill>
                                <a:schemeClr val="accent6">
                                  <a:lumMod val="75000"/>
                                </a:schemeClr>
                              </a:solidFill>
                              <a:latin typeface="Cambria Math" panose="02040503050406030204" pitchFamily="18" charset="0"/>
                            </a:rPr>
                            <m:t>𝑠</m:t>
                          </m:r>
                        </m:sub>
                      </m:sSub>
                    </m:oMath>
                  </m:oMathPara>
                </a14:m>
                <a:endParaRPr lang="en-US" sz="2800" dirty="0">
                  <a:solidFill>
                    <a:schemeClr val="accent6">
                      <a:lumMod val="75000"/>
                    </a:schemeClr>
                  </a:solidFill>
                </a:endParaRPr>
              </a:p>
            </p:txBody>
          </p:sp>
        </mc:Choice>
        <mc:Fallback xmlns="">
          <p:sp>
            <p:nvSpPr>
              <p:cNvPr id="28" name="TextBox 27">
                <a:extLst>
                  <a:ext uri="{FF2B5EF4-FFF2-40B4-BE49-F238E27FC236}">
                    <a16:creationId xmlns:a16="http://schemas.microsoft.com/office/drawing/2014/main" id="{E363BF6B-2D7D-EF8B-793D-AFEA85A05E43}"/>
                  </a:ext>
                </a:extLst>
              </p:cNvPr>
              <p:cNvSpPr txBox="1">
                <a:spLocks noRot="1" noChangeAspect="1" noMove="1" noResize="1" noEditPoints="1" noAdjustHandles="1" noChangeArrowheads="1" noChangeShapeType="1" noTextEdit="1"/>
              </p:cNvSpPr>
              <p:nvPr/>
            </p:nvSpPr>
            <p:spPr>
              <a:xfrm>
                <a:off x="2868215" y="2126807"/>
                <a:ext cx="603648"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77E435-2C18-FA5B-72B8-26F705A8ADE6}"/>
                  </a:ext>
                </a:extLst>
              </p:cNvPr>
              <p:cNvSpPr txBox="1"/>
              <p:nvPr/>
            </p:nvSpPr>
            <p:spPr>
              <a:xfrm>
                <a:off x="8120062" y="2126807"/>
                <a:ext cx="1203723" cy="556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2">
                                  <a:lumMod val="75000"/>
                                </a:schemeClr>
                              </a:solidFill>
                              <a:latin typeface="Cambria Math" panose="02040503050406030204" pitchFamily="18" charset="0"/>
                            </a:rPr>
                          </m:ctrlPr>
                        </m:sSubPr>
                        <m:e>
                          <m:r>
                            <a:rPr lang="en-US" sz="2800" b="0" i="1" smtClean="0">
                              <a:solidFill>
                                <a:schemeClr val="accent2">
                                  <a:lumMod val="75000"/>
                                </a:schemeClr>
                              </a:solidFill>
                              <a:latin typeface="Cambria Math" panose="02040503050406030204" pitchFamily="18" charset="0"/>
                            </a:rPr>
                            <m:t>𝜋</m:t>
                          </m:r>
                        </m:e>
                        <m:sub>
                          <m:r>
                            <a:rPr lang="en-US" sz="2800" b="0" i="1" smtClean="0">
                              <a:solidFill>
                                <a:schemeClr val="accent2">
                                  <a:lumMod val="75000"/>
                                </a:schemeClr>
                              </a:solidFill>
                              <a:latin typeface="Cambria Math" panose="02040503050406030204" pitchFamily="18" charset="0"/>
                            </a:rPr>
                            <m:t>𝑝𝑟</m:t>
                          </m:r>
                        </m:sub>
                      </m:sSub>
                    </m:oMath>
                  </m:oMathPara>
                </a14:m>
                <a:endParaRPr lang="en-US" sz="2800" dirty="0">
                  <a:solidFill>
                    <a:schemeClr val="accent2">
                      <a:lumMod val="75000"/>
                    </a:schemeClr>
                  </a:solidFill>
                </a:endParaRPr>
              </a:p>
            </p:txBody>
          </p:sp>
        </mc:Choice>
        <mc:Fallback xmlns="">
          <p:sp>
            <p:nvSpPr>
              <p:cNvPr id="30" name="TextBox 29">
                <a:extLst>
                  <a:ext uri="{FF2B5EF4-FFF2-40B4-BE49-F238E27FC236}">
                    <a16:creationId xmlns:a16="http://schemas.microsoft.com/office/drawing/2014/main" id="{7077E435-2C18-FA5B-72B8-26F705A8ADE6}"/>
                  </a:ext>
                </a:extLst>
              </p:cNvPr>
              <p:cNvSpPr txBox="1">
                <a:spLocks noRot="1" noChangeAspect="1" noMove="1" noResize="1" noEditPoints="1" noAdjustHandles="1" noChangeArrowheads="1" noChangeShapeType="1" noTextEdit="1"/>
              </p:cNvSpPr>
              <p:nvPr/>
            </p:nvSpPr>
            <p:spPr>
              <a:xfrm>
                <a:off x="8120062" y="2126807"/>
                <a:ext cx="1203723" cy="556434"/>
              </a:xfrm>
              <a:prstGeom prst="rect">
                <a:avLst/>
              </a:prstGeom>
              <a:blipFill>
                <a:blip r:embed="rId5"/>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F4078ED1-5D2C-DD77-59B6-83376E32CD58}"/>
                  </a:ext>
                </a:extLst>
              </p:cNvPr>
              <p:cNvSpPr/>
              <p:nvPr/>
            </p:nvSpPr>
            <p:spPr>
              <a:xfrm>
                <a:off x="7778947" y="1525865"/>
                <a:ext cx="1885950" cy="564818"/>
              </a:xfrm>
              <a:prstGeom prst="roundRect">
                <a:avLst/>
              </a:prstGeom>
              <a:noFill/>
              <a:ln w="381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Optimal in </a:t>
                </a:r>
                <a14:m>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ℳ</m:t>
                        </m:r>
                      </m:e>
                      <m:sup>
                        <m:r>
                          <a:rPr lang="en-US" b="0" i="1" dirty="0" smtClean="0">
                            <a:solidFill>
                              <a:schemeClr val="tx1"/>
                            </a:solidFill>
                            <a:latin typeface="Cambria Math" panose="02040503050406030204" pitchFamily="18" charset="0"/>
                          </a:rPr>
                          <m:t>𝑅</m:t>
                        </m:r>
                      </m:sup>
                    </m:sSup>
                  </m:oMath>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F4078ED1-5D2C-DD77-59B6-83376E32CD58}"/>
                  </a:ext>
                </a:extLst>
              </p:cNvPr>
              <p:cNvSpPr>
                <a:spLocks noRot="1" noChangeAspect="1" noMove="1" noResize="1" noEditPoints="1" noAdjustHandles="1" noChangeArrowheads="1" noChangeShapeType="1" noTextEdit="1"/>
              </p:cNvSpPr>
              <p:nvPr/>
            </p:nvSpPr>
            <p:spPr>
              <a:xfrm>
                <a:off x="7778947" y="1525865"/>
                <a:ext cx="1885950" cy="564818"/>
              </a:xfrm>
              <a:prstGeom prst="roundRect">
                <a:avLst/>
              </a:prstGeom>
              <a:blipFill>
                <a:blip r:embed="rId6"/>
                <a:stretch>
                  <a:fillRect/>
                </a:stretch>
              </a:blipFill>
              <a:ln w="38100">
                <a:solidFill>
                  <a:srgbClr val="0070C0"/>
                </a:solidFill>
                <a:prstDash val="dash"/>
              </a:ln>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0F1E11C6-9E3D-0DD1-7E3C-198C095DCF81}"/>
              </a:ext>
            </a:extLst>
          </p:cNvPr>
          <p:cNvSpPr/>
          <p:nvPr/>
        </p:nvSpPr>
        <p:spPr>
          <a:xfrm>
            <a:off x="982265" y="5935661"/>
            <a:ext cx="3746898" cy="564818"/>
          </a:xfrm>
          <a:prstGeom prst="roundRect">
            <a:avLst/>
          </a:prstGeom>
          <a:noFill/>
          <a:ln w="38100">
            <a:solidFill>
              <a:schemeClr val="accent6">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Considered safe in all human models</a:t>
            </a:r>
          </a:p>
        </p:txBody>
      </p:sp>
      <p:sp>
        <p:nvSpPr>
          <p:cNvPr id="36" name="Rounded Rectangle 35">
            <a:extLst>
              <a:ext uri="{FF2B5EF4-FFF2-40B4-BE49-F238E27FC236}">
                <a16:creationId xmlns:a16="http://schemas.microsoft.com/office/drawing/2014/main" id="{7162B133-A5F7-757F-3590-B757E9FB3DC6}"/>
              </a:ext>
            </a:extLst>
          </p:cNvPr>
          <p:cNvSpPr/>
          <p:nvPr/>
        </p:nvSpPr>
        <p:spPr>
          <a:xfrm>
            <a:off x="6541292" y="5935661"/>
            <a:ext cx="4361261" cy="564818"/>
          </a:xfrm>
          <a:prstGeom prst="round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Probably risky; safe in some human models</a:t>
            </a:r>
          </a:p>
        </p:txBody>
      </p:sp>
    </p:spTree>
    <p:extLst>
      <p:ext uri="{BB962C8B-B14F-4D97-AF65-F5344CB8AC3E}">
        <p14:creationId xmlns:p14="http://schemas.microsoft.com/office/powerpoint/2010/main" val="15937590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Problem Formulation</a:t>
            </a:r>
          </a:p>
        </p:txBody>
      </p:sp>
      <p:pic>
        <p:nvPicPr>
          <p:cNvPr id="28" name="Picture 27" descr="A picture containing text, font, line, screenshot&#10;&#10;Description automatically generated">
            <a:extLst>
              <a:ext uri="{FF2B5EF4-FFF2-40B4-BE49-F238E27FC236}">
                <a16:creationId xmlns:a16="http://schemas.microsoft.com/office/drawing/2014/main" id="{84E7F883-23DF-4882-6F1D-BFA927A50505}"/>
              </a:ext>
            </a:extLst>
          </p:cNvPr>
          <p:cNvPicPr>
            <a:picLocks noChangeAspect="1"/>
          </p:cNvPicPr>
          <p:nvPr/>
        </p:nvPicPr>
        <p:blipFill rotWithShape="1">
          <a:blip r:embed="rId3"/>
          <a:srcRect b="2664"/>
          <a:stretch/>
        </p:blipFill>
        <p:spPr>
          <a:xfrm>
            <a:off x="1180835" y="1817528"/>
            <a:ext cx="10687999" cy="2277643"/>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59CF948-B451-5B6C-75F5-CF3E50FE1D4C}"/>
                  </a:ext>
                </a:extLst>
              </p:cNvPr>
              <p:cNvSpPr txBox="1"/>
              <p:nvPr/>
            </p:nvSpPr>
            <p:spPr>
              <a:xfrm>
                <a:off x="323166" y="4259767"/>
                <a:ext cx="11374029" cy="1020536"/>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Bayesian games </a:t>
                </a:r>
                <a:r>
                  <a:rPr lang="en-US" sz="2800" dirty="0">
                    <a:latin typeface="Calibri" panose="020F0502020204030204" pitchFamily="34" charset="0"/>
                    <a:cs typeface="Calibri" panose="020F0502020204030204" pitchFamily="34" charset="0"/>
                    <a:sym typeface="Wingdings" panose="05000000000000000000" pitchFamily="2" charset="2"/>
                  </a:rPr>
                  <a:t> 1st type </a:t>
                </a:r>
                <a14:m>
                  <m:oMath xmlns:m="http://schemas.openxmlformats.org/officeDocument/2006/math">
                    <m:sSub>
                      <m:sSubPr>
                        <m:ctrlPr>
                          <a:rPr lang="en-US" sz="2800" b="0" i="1" smtClean="0">
                            <a:latin typeface="Cambria Math" panose="02040503050406030204" pitchFamily="18" charset="0"/>
                            <a:cs typeface="Arial" panose="020B0604020202020204" pitchFamily="34" charset="0"/>
                            <a:sym typeface="Wingdings" panose="05000000000000000000" pitchFamily="2" charset="2"/>
                          </a:rPr>
                        </m:ctrlPr>
                      </m:sSubPr>
                      <m:e>
                        <m:r>
                          <a:rPr lang="en-US" sz="2800" b="0" i="1" smtClean="0">
                            <a:latin typeface="Cambria Math" panose="02040503050406030204" pitchFamily="18" charset="0"/>
                            <a:cs typeface="Arial" panose="020B0604020202020204" pitchFamily="34" charset="0"/>
                            <a:sym typeface="Wingdings" panose="05000000000000000000" pitchFamily="2" charset="2"/>
                          </a:rPr>
                          <m:t>𝜋</m:t>
                        </m:r>
                      </m:e>
                      <m:sub>
                        <m:r>
                          <a:rPr lang="en-US" sz="2800" b="0" i="1" smtClean="0">
                            <a:latin typeface="Cambria Math" panose="02040503050406030204" pitchFamily="18" charset="0"/>
                            <a:cs typeface="Arial" panose="020B0604020202020204" pitchFamily="34" charset="0"/>
                            <a:sym typeface="Wingdings" panose="05000000000000000000" pitchFamily="2" charset="2"/>
                          </a:rPr>
                          <m:t>𝑝𝑟</m:t>
                        </m:r>
                      </m:sub>
                    </m:sSub>
                  </m:oMath>
                </a14:m>
                <a:r>
                  <a:rPr lang="en-US" sz="2800" dirty="0">
                    <a:latin typeface="Calibri" panose="020F0502020204030204" pitchFamily="34" charset="0"/>
                    <a:cs typeface="Calibri" panose="020F0502020204030204" pitchFamily="34" charset="0"/>
                  </a:rPr>
                  <a:t> is executable all human models</a:t>
                </a:r>
              </a:p>
              <a:p>
                <a:r>
                  <a:rPr lang="en-US" sz="28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sym typeface="Wingdings" panose="05000000000000000000" pitchFamily="2" charset="2"/>
                  </a:rPr>
                  <a:t> 2nd type </a:t>
                </a:r>
                <a14:m>
                  <m:oMath xmlns:m="http://schemas.openxmlformats.org/officeDocument/2006/math">
                    <m:sSub>
                      <m:sSubPr>
                        <m:ctrlPr>
                          <a:rPr lang="en-US" sz="2800" b="0" i="1" smtClean="0">
                            <a:latin typeface="Cambria Math" panose="02040503050406030204" pitchFamily="18" charset="0"/>
                            <a:cs typeface="Arial" panose="020B0604020202020204" pitchFamily="34" charset="0"/>
                            <a:sym typeface="Wingdings" panose="05000000000000000000" pitchFamily="2" charset="2"/>
                          </a:rPr>
                        </m:ctrlPr>
                      </m:sSubPr>
                      <m:e>
                        <m:r>
                          <a:rPr lang="en-US" sz="2800" b="0" i="1" smtClean="0">
                            <a:latin typeface="Cambria Math" panose="02040503050406030204" pitchFamily="18" charset="0"/>
                            <a:cs typeface="Arial" panose="020B0604020202020204" pitchFamily="34" charset="0"/>
                            <a:sym typeface="Wingdings" panose="05000000000000000000" pitchFamily="2" charset="2"/>
                          </a:rPr>
                          <m:t>𝜋</m:t>
                        </m:r>
                      </m:e>
                      <m:sub>
                        <m:r>
                          <a:rPr lang="en-US" sz="2800" b="0" i="1" smtClean="0">
                            <a:latin typeface="Cambria Math" panose="02040503050406030204" pitchFamily="18" charset="0"/>
                            <a:cs typeface="Arial" panose="020B0604020202020204" pitchFamily="34" charset="0"/>
                            <a:sym typeface="Wingdings" panose="05000000000000000000" pitchFamily="2" charset="2"/>
                          </a:rPr>
                          <m:t>𝑝𝑟</m:t>
                        </m:r>
                      </m:sub>
                    </m:sSub>
                  </m:oMath>
                </a14:m>
                <a:r>
                  <a:rPr lang="en-US" sz="2800" dirty="0">
                    <a:latin typeface="Calibri" panose="020F0502020204030204" pitchFamily="34" charset="0"/>
                    <a:cs typeface="Calibri" panose="020F0502020204030204" pitchFamily="34" charset="0"/>
                  </a:rPr>
                  <a:t> is NOT executable</a:t>
                </a:r>
                <a:r>
                  <a:rPr lang="en-US" sz="2800" dirty="0">
                    <a:latin typeface="Calibri" panose="020F0502020204030204" pitchFamily="34" charset="0"/>
                    <a:cs typeface="Calibri" panose="020F0502020204030204" pitchFamily="34" charset="0"/>
                    <a:sym typeface="Wingdings" panose="05000000000000000000" pitchFamily="2" charset="2"/>
                  </a:rPr>
                  <a:t> is some of human models</a:t>
                </a:r>
                <a:endParaRPr lang="en-US" sz="2800" dirty="0">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559CF948-B451-5B6C-75F5-CF3E50FE1D4C}"/>
                  </a:ext>
                </a:extLst>
              </p:cNvPr>
              <p:cNvSpPr txBox="1">
                <a:spLocks noRot="1" noChangeAspect="1" noMove="1" noResize="1" noEditPoints="1" noAdjustHandles="1" noChangeArrowheads="1" noChangeShapeType="1" noTextEdit="1"/>
              </p:cNvSpPr>
              <p:nvPr/>
            </p:nvSpPr>
            <p:spPr>
              <a:xfrm>
                <a:off x="323166" y="4259767"/>
                <a:ext cx="11374029" cy="1020536"/>
              </a:xfrm>
              <a:prstGeom prst="rect">
                <a:avLst/>
              </a:prstGeom>
              <a:blipFill>
                <a:blip r:embed="rId4"/>
                <a:stretch>
                  <a:fillRect l="-1115" t="-6173" b="-1358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E791A58D-F935-03FB-E703-87D64AF88A00}"/>
              </a:ext>
            </a:extLst>
          </p:cNvPr>
          <p:cNvSpPr txBox="1"/>
          <p:nvPr/>
        </p:nvSpPr>
        <p:spPr>
          <a:xfrm>
            <a:off x="323166" y="5206534"/>
            <a:ext cx="9449485" cy="523220"/>
          </a:xfrm>
          <a:prstGeom prst="rect">
            <a:avLst/>
          </a:prstGeom>
          <a:noFill/>
        </p:spPr>
        <p:txBody>
          <a:bodyPr wrap="square" rtlCol="0">
            <a:spAutoFit/>
          </a:bodyPr>
          <a:lstStyle/>
          <a:p>
            <a:r>
              <a:rPr lang="en-US" sz="2800" dirty="0">
                <a:cs typeface="Arial" panose="020B0604020202020204" pitchFamily="34" charset="0"/>
              </a:rPr>
              <a:t>Random variable with Bernoulli Distribution</a:t>
            </a:r>
          </a:p>
        </p:txBody>
      </p:sp>
      <p:sp>
        <p:nvSpPr>
          <p:cNvPr id="31" name="Oval 30">
            <a:extLst>
              <a:ext uri="{FF2B5EF4-FFF2-40B4-BE49-F238E27FC236}">
                <a16:creationId xmlns:a16="http://schemas.microsoft.com/office/drawing/2014/main" id="{F000D357-F87D-FEE7-2631-92EFEF1D564B}"/>
              </a:ext>
            </a:extLst>
          </p:cNvPr>
          <p:cNvSpPr/>
          <p:nvPr/>
        </p:nvSpPr>
        <p:spPr>
          <a:xfrm>
            <a:off x="4039977" y="2229982"/>
            <a:ext cx="969067" cy="35780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825DFDF-9C4F-E323-5207-88717FABBFD6}"/>
              </a:ext>
            </a:extLst>
          </p:cNvPr>
          <p:cNvSpPr/>
          <p:nvPr/>
        </p:nvSpPr>
        <p:spPr>
          <a:xfrm>
            <a:off x="7443645" y="2235572"/>
            <a:ext cx="969067" cy="35780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5E9B0D9-0BF4-C41F-2FE5-C15853261AC6}"/>
              </a:ext>
            </a:extLst>
          </p:cNvPr>
          <p:cNvSpPr/>
          <p:nvPr/>
        </p:nvSpPr>
        <p:spPr>
          <a:xfrm>
            <a:off x="9869343" y="2229982"/>
            <a:ext cx="969067" cy="35780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E6FB255-0CD6-67F5-FF17-652EBCD65E07}"/>
              </a:ext>
            </a:extLst>
          </p:cNvPr>
          <p:cNvSpPr/>
          <p:nvPr/>
        </p:nvSpPr>
        <p:spPr>
          <a:xfrm>
            <a:off x="4945056" y="2559662"/>
            <a:ext cx="518493" cy="51849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79F5F5C-5ED6-EE3D-0807-E4F233EA4166}"/>
              </a:ext>
            </a:extLst>
          </p:cNvPr>
          <p:cNvSpPr/>
          <p:nvPr/>
        </p:nvSpPr>
        <p:spPr>
          <a:xfrm>
            <a:off x="8431207" y="2525822"/>
            <a:ext cx="518493" cy="51849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Down 11">
            <a:extLst>
              <a:ext uri="{FF2B5EF4-FFF2-40B4-BE49-F238E27FC236}">
                <a16:creationId xmlns:a16="http://schemas.microsoft.com/office/drawing/2014/main" id="{9BFB140E-8FDB-D17B-5D79-1479281FD936}"/>
              </a:ext>
            </a:extLst>
          </p:cNvPr>
          <p:cNvSpPr/>
          <p:nvPr/>
        </p:nvSpPr>
        <p:spPr>
          <a:xfrm rot="16200000">
            <a:off x="6349745" y="-2540413"/>
            <a:ext cx="286240" cy="8331220"/>
          </a:xfrm>
          <a:prstGeom prst="downArrow">
            <a:avLst/>
          </a:prstGeom>
          <a:gradFill flip="none" rotWithShape="1">
            <a:gsLst>
              <a:gs pos="37000">
                <a:srgbClr val="7B7D27">
                  <a:lumMod val="83000"/>
                  <a:lumOff val="17000"/>
                </a:srgbClr>
              </a:gs>
              <a:gs pos="17000">
                <a:schemeClr val="accent6">
                  <a:lumMod val="76000"/>
                </a:schemeClr>
              </a:gs>
              <a:gs pos="0">
                <a:schemeClr val="accent6">
                  <a:shade val="30000"/>
                  <a:satMod val="115000"/>
                  <a:lumMod val="41000"/>
                </a:schemeClr>
              </a:gs>
              <a:gs pos="100000">
                <a:srgbClr val="8C3A2C">
                  <a:lumMod val="76000"/>
                  <a:lumOff val="24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E5217A7-C78E-5418-6B62-08A41D569D22}"/>
              </a:ext>
            </a:extLst>
          </p:cNvPr>
          <p:cNvSpPr txBox="1"/>
          <p:nvPr/>
        </p:nvSpPr>
        <p:spPr>
          <a:xfrm>
            <a:off x="5323654" y="1128246"/>
            <a:ext cx="3366799" cy="400110"/>
          </a:xfrm>
          <a:prstGeom prst="rect">
            <a:avLst/>
          </a:prstGeom>
          <a:noFill/>
        </p:spPr>
        <p:txBody>
          <a:bodyPr wrap="square" rtlCol="0">
            <a:spAutoFit/>
          </a:bodyPr>
          <a:lstStyle/>
          <a:p>
            <a:r>
              <a:rPr lang="en-US" sz="2000" dirty="0">
                <a:solidFill>
                  <a:schemeClr val="accent6">
                    <a:lumMod val="75000"/>
                  </a:schemeClr>
                </a:solidFill>
                <a:latin typeface="Arial" panose="020B0604020202020204" pitchFamily="34" charset="0"/>
                <a:cs typeface="Arial" panose="020B0604020202020204" pitchFamily="34" charset="0"/>
              </a:rPr>
              <a:t>TRUST; Vulnerability </a:t>
            </a:r>
          </a:p>
        </p:txBody>
      </p:sp>
    </p:spTree>
    <p:extLst>
      <p:ext uri="{BB962C8B-B14F-4D97-AF65-F5344CB8AC3E}">
        <p14:creationId xmlns:p14="http://schemas.microsoft.com/office/powerpoint/2010/main" val="28729360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Trust Boundary</a:t>
            </a:r>
          </a:p>
        </p:txBody>
      </p:sp>
      <p:sp>
        <p:nvSpPr>
          <p:cNvPr id="3" name="TextBox 2">
            <a:extLst>
              <a:ext uri="{FF2B5EF4-FFF2-40B4-BE49-F238E27FC236}">
                <a16:creationId xmlns:a16="http://schemas.microsoft.com/office/drawing/2014/main" id="{029B5A57-EED4-0C5E-B563-953048389625}"/>
              </a:ext>
            </a:extLst>
          </p:cNvPr>
          <p:cNvSpPr txBox="1"/>
          <p:nvPr/>
        </p:nvSpPr>
        <p:spPr>
          <a:xfrm>
            <a:off x="179302" y="3388486"/>
            <a:ext cx="7591929" cy="954107"/>
          </a:xfrm>
          <a:prstGeom prst="rect">
            <a:avLst/>
          </a:prstGeom>
          <a:noFill/>
        </p:spPr>
        <p:txBody>
          <a:bodyPr wrap="square" rtlCol="0">
            <a:spAutoFit/>
          </a:bodyPr>
          <a:lstStyle/>
          <a:p>
            <a:r>
              <a:rPr lang="en-US" sz="2800" dirty="0">
                <a:cs typeface="Arial" panose="020B0604020202020204" pitchFamily="34" charset="0"/>
              </a:rPr>
              <a:t>Fraction that human can choose to monitor or not monitor the robot</a:t>
            </a:r>
          </a:p>
        </p:txBody>
      </p:sp>
      <p:sp>
        <p:nvSpPr>
          <p:cNvPr id="4" name="TextBox 3">
            <a:extLst>
              <a:ext uri="{FF2B5EF4-FFF2-40B4-BE49-F238E27FC236}">
                <a16:creationId xmlns:a16="http://schemas.microsoft.com/office/drawing/2014/main" id="{C4FCAA09-0102-535E-C27C-D9AD43738C27}"/>
              </a:ext>
            </a:extLst>
          </p:cNvPr>
          <p:cNvSpPr txBox="1"/>
          <p:nvPr/>
        </p:nvSpPr>
        <p:spPr>
          <a:xfrm>
            <a:off x="179302" y="4471186"/>
            <a:ext cx="6442244" cy="523220"/>
          </a:xfrm>
          <a:prstGeom prst="rect">
            <a:avLst/>
          </a:prstGeom>
          <a:noFill/>
        </p:spPr>
        <p:txBody>
          <a:bodyPr wrap="square" rtlCol="0">
            <a:spAutoFit/>
          </a:bodyPr>
          <a:lstStyle/>
          <a:p>
            <a:r>
              <a:rPr lang="en-US" sz="2800" dirty="0">
                <a:cs typeface="Arial" panose="020B0604020202020204" pitchFamily="34" charset="0"/>
              </a:rPr>
              <a:t>Assure the robot will stick to safe plan</a:t>
            </a:r>
          </a:p>
        </p:txBody>
      </p:sp>
      <p:pic>
        <p:nvPicPr>
          <p:cNvPr id="6" name="Picture 5">
            <a:extLst>
              <a:ext uri="{FF2B5EF4-FFF2-40B4-BE49-F238E27FC236}">
                <a16:creationId xmlns:a16="http://schemas.microsoft.com/office/drawing/2014/main" id="{40EAE50A-F243-E74F-C33D-D5AA52926FAA}"/>
              </a:ext>
            </a:extLst>
          </p:cNvPr>
          <p:cNvPicPr>
            <a:picLocks noChangeAspect="1"/>
          </p:cNvPicPr>
          <p:nvPr/>
        </p:nvPicPr>
        <p:blipFill>
          <a:blip r:embed="rId3"/>
          <a:stretch>
            <a:fillRect/>
          </a:stretch>
        </p:blipFill>
        <p:spPr>
          <a:xfrm>
            <a:off x="8001431" y="1174525"/>
            <a:ext cx="3851690" cy="3210969"/>
          </a:xfrm>
          <a:prstGeom prst="rect">
            <a:avLst/>
          </a:prstGeom>
        </p:spPr>
      </p:pic>
      <p:pic>
        <p:nvPicPr>
          <p:cNvPr id="7" name="Picture 6" descr="A picture containing text, font, line, screenshot&#10;&#10;Description automatically generated">
            <a:extLst>
              <a:ext uri="{FF2B5EF4-FFF2-40B4-BE49-F238E27FC236}">
                <a16:creationId xmlns:a16="http://schemas.microsoft.com/office/drawing/2014/main" id="{AC917162-D21B-958C-668D-BEB4F9E0B3F1}"/>
              </a:ext>
            </a:extLst>
          </p:cNvPr>
          <p:cNvPicPr>
            <a:picLocks noChangeAspect="1"/>
          </p:cNvPicPr>
          <p:nvPr/>
        </p:nvPicPr>
        <p:blipFill rotWithShape="1">
          <a:blip r:embed="rId4"/>
          <a:srcRect b="3857"/>
          <a:stretch/>
        </p:blipFill>
        <p:spPr>
          <a:xfrm>
            <a:off x="123576" y="1438455"/>
            <a:ext cx="7382745" cy="1554006"/>
          </a:xfrm>
          <a:prstGeom prst="rect">
            <a:avLst/>
          </a:prstGeom>
        </p:spPr>
      </p:pic>
      <p:grpSp>
        <p:nvGrpSpPr>
          <p:cNvPr id="9" name="Group 8">
            <a:extLst>
              <a:ext uri="{FF2B5EF4-FFF2-40B4-BE49-F238E27FC236}">
                <a16:creationId xmlns:a16="http://schemas.microsoft.com/office/drawing/2014/main" id="{3207CC07-DC2E-A1FE-2E3A-D40825227454}"/>
              </a:ext>
            </a:extLst>
          </p:cNvPr>
          <p:cNvGrpSpPr/>
          <p:nvPr/>
        </p:nvGrpSpPr>
        <p:grpSpPr>
          <a:xfrm>
            <a:off x="6284678" y="4753457"/>
            <a:ext cx="5783746" cy="1657215"/>
            <a:chOff x="6284678" y="4753457"/>
            <a:chExt cx="5783746" cy="1657215"/>
          </a:xfrm>
        </p:grpSpPr>
        <p:pic>
          <p:nvPicPr>
            <p:cNvPr id="5" name="Picture 4">
              <a:extLst>
                <a:ext uri="{FF2B5EF4-FFF2-40B4-BE49-F238E27FC236}">
                  <a16:creationId xmlns:a16="http://schemas.microsoft.com/office/drawing/2014/main" id="{FBAD590B-3D63-077A-AC26-89736C10BB74}"/>
                </a:ext>
              </a:extLst>
            </p:cNvPr>
            <p:cNvPicPr>
              <a:picLocks noChangeAspect="1"/>
            </p:cNvPicPr>
            <p:nvPr/>
          </p:nvPicPr>
          <p:blipFill>
            <a:blip r:embed="rId5"/>
            <a:stretch>
              <a:fillRect/>
            </a:stretch>
          </p:blipFill>
          <p:spPr>
            <a:xfrm>
              <a:off x="6284678" y="4753457"/>
              <a:ext cx="5783746" cy="1657215"/>
            </a:xfrm>
            <a:prstGeom prst="rect">
              <a:avLst/>
            </a:prstGeom>
          </p:spPr>
        </p:pic>
        <p:sp>
          <p:nvSpPr>
            <p:cNvPr id="8" name="Rectangle 7">
              <a:extLst>
                <a:ext uri="{FF2B5EF4-FFF2-40B4-BE49-F238E27FC236}">
                  <a16:creationId xmlns:a16="http://schemas.microsoft.com/office/drawing/2014/main" id="{EABB1DAF-7B40-4716-ED43-5196BCF4490A}"/>
                </a:ext>
              </a:extLst>
            </p:cNvPr>
            <p:cNvSpPr/>
            <p:nvPr/>
          </p:nvSpPr>
          <p:spPr>
            <a:xfrm>
              <a:off x="11637818" y="4857008"/>
              <a:ext cx="430606" cy="3325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25753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Human Subject Studies</a:t>
            </a:r>
          </a:p>
        </p:txBody>
      </p:sp>
      <p:sp>
        <p:nvSpPr>
          <p:cNvPr id="3" name="Rectangle 2">
            <a:extLst>
              <a:ext uri="{FF2B5EF4-FFF2-40B4-BE49-F238E27FC236}">
                <a16:creationId xmlns:a16="http://schemas.microsoft.com/office/drawing/2014/main" id="{85C55980-FA17-9710-768C-44E2B039BC99}"/>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Two human subject studies</a:t>
            </a:r>
          </a:p>
        </p:txBody>
      </p:sp>
      <p:sp>
        <p:nvSpPr>
          <p:cNvPr id="4" name="TextBox 3">
            <a:extLst>
              <a:ext uri="{FF2B5EF4-FFF2-40B4-BE49-F238E27FC236}">
                <a16:creationId xmlns:a16="http://schemas.microsoft.com/office/drawing/2014/main" id="{F515E1EB-7128-BB00-98F3-241FC9182E66}"/>
              </a:ext>
            </a:extLst>
          </p:cNvPr>
          <p:cNvSpPr txBox="1"/>
          <p:nvPr/>
        </p:nvSpPr>
        <p:spPr>
          <a:xfrm>
            <a:off x="525966" y="2036083"/>
            <a:ext cx="5340444" cy="954107"/>
          </a:xfrm>
          <a:prstGeom prst="rect">
            <a:avLst/>
          </a:prstGeom>
          <a:noFill/>
        </p:spPr>
        <p:txBody>
          <a:bodyPr wrap="square">
            <a:spAutoFit/>
          </a:bodyPr>
          <a:lstStyle/>
          <a:p>
            <a:r>
              <a:rPr lang="en-US" sz="2800" b="0" i="0" dirty="0">
                <a:effectLst/>
              </a:rPr>
              <a:t>Study I: Do we need this service?</a:t>
            </a:r>
          </a:p>
          <a:p>
            <a:r>
              <a:rPr lang="en-US" sz="2800" b="0" i="0" dirty="0">
                <a:effectLst/>
              </a:rPr>
              <a:t>Study II: Does this service help?</a:t>
            </a:r>
            <a:endParaRPr lang="en-US" sz="2800" dirty="0">
              <a:solidFill>
                <a:schemeClr val="tx1">
                  <a:lumMod val="85000"/>
                  <a:lumOff val="15000"/>
                </a:schemeClr>
              </a:solidFill>
            </a:endParaRPr>
          </a:p>
        </p:txBody>
      </p:sp>
      <p:sp>
        <p:nvSpPr>
          <p:cNvPr id="6" name="Folded Corner 5">
            <a:extLst>
              <a:ext uri="{FF2B5EF4-FFF2-40B4-BE49-F238E27FC236}">
                <a16:creationId xmlns:a16="http://schemas.microsoft.com/office/drawing/2014/main" id="{D0273D4D-0D6E-14CF-AF84-A30C54BAE0B2}"/>
              </a:ext>
            </a:extLst>
          </p:cNvPr>
          <p:cNvSpPr/>
          <p:nvPr/>
        </p:nvSpPr>
        <p:spPr>
          <a:xfrm rot="10800000">
            <a:off x="6076208" y="1674421"/>
            <a:ext cx="5693099" cy="4165157"/>
          </a:xfrm>
          <a:prstGeom prst="foldedCorner">
            <a:avLst>
              <a:gd name="adj" fmla="val 13272"/>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06E51C-FF02-E80C-22C6-4DC4A95CD55A}"/>
              </a:ext>
            </a:extLst>
          </p:cNvPr>
          <p:cNvSpPr txBox="1"/>
          <p:nvPr/>
        </p:nvSpPr>
        <p:spPr>
          <a:xfrm>
            <a:off x="6508033" y="1684595"/>
            <a:ext cx="5261275" cy="4154984"/>
          </a:xfrm>
          <a:prstGeom prst="rect">
            <a:avLst/>
          </a:prstGeom>
          <a:noFill/>
        </p:spPr>
        <p:txBody>
          <a:bodyPr wrap="square">
            <a:spAutoFit/>
          </a:bodyPr>
          <a:lstStyle/>
          <a:p>
            <a:r>
              <a:rPr lang="en-US" sz="2400" b="1" i="0" dirty="0">
                <a:effectLst/>
              </a:rPr>
              <a:t>H1-</a:t>
            </a:r>
            <a:r>
              <a:rPr lang="en-US" sz="2400" i="0" dirty="0">
                <a:effectLst/>
              </a:rPr>
              <a:t> </a:t>
            </a:r>
            <a:r>
              <a:rPr lang="en-US" sz="2400" b="0" i="0" dirty="0">
                <a:solidFill>
                  <a:srgbClr val="374151"/>
                </a:solidFill>
                <a:effectLst/>
                <a:latin typeface="Söhne"/>
              </a:rPr>
              <a:t>Human monitoring strategies are inferior to optimal strategy ( lower cost while ensuring safe robot behavior)</a:t>
            </a:r>
          </a:p>
          <a:p>
            <a:endParaRPr lang="en-US" sz="2400" dirty="0">
              <a:solidFill>
                <a:schemeClr val="tx1">
                  <a:lumMod val="85000"/>
                  <a:lumOff val="15000"/>
                </a:schemeClr>
              </a:solidFill>
            </a:endParaRPr>
          </a:p>
          <a:p>
            <a:r>
              <a:rPr lang="en-US" sz="2400" b="1" dirty="0">
                <a:solidFill>
                  <a:schemeClr val="tx1">
                    <a:lumMod val="85000"/>
                    <a:lumOff val="15000"/>
                  </a:schemeClr>
                </a:solidFill>
              </a:rPr>
              <a:t>H2- </a:t>
            </a:r>
            <a:r>
              <a:rPr lang="en-US" sz="2400" b="0" i="0" dirty="0">
                <a:solidFill>
                  <a:srgbClr val="374151"/>
                </a:solidFill>
                <a:effectLst/>
                <a:latin typeface="Söhne"/>
              </a:rPr>
              <a:t>Humans deviate from continuous robot monitoring (leading to unsafe robot behaviors). </a:t>
            </a:r>
            <a:endParaRPr lang="en-US" sz="2400" b="1" dirty="0">
              <a:solidFill>
                <a:schemeClr val="tx1">
                  <a:lumMod val="85000"/>
                  <a:lumOff val="15000"/>
                </a:schemeClr>
              </a:solidFill>
            </a:endParaRPr>
          </a:p>
          <a:p>
            <a:endParaRPr lang="en-US" sz="2400" dirty="0">
              <a:solidFill>
                <a:schemeClr val="tx1">
                  <a:lumMod val="85000"/>
                  <a:lumOff val="15000"/>
                </a:schemeClr>
              </a:solidFill>
            </a:endParaRPr>
          </a:p>
          <a:p>
            <a:r>
              <a:rPr lang="en-US" sz="2400" b="1" dirty="0">
                <a:solidFill>
                  <a:schemeClr val="tx1">
                    <a:lumMod val="85000"/>
                    <a:lumOff val="15000"/>
                  </a:schemeClr>
                </a:solidFill>
              </a:rPr>
              <a:t>H3-</a:t>
            </a:r>
            <a:r>
              <a:rPr lang="en-US" sz="2400" dirty="0">
                <a:solidFill>
                  <a:schemeClr val="tx1">
                    <a:lumMod val="85000"/>
                    <a:lumOff val="15000"/>
                  </a:schemeClr>
                </a:solidFill>
              </a:rPr>
              <a:t> </a:t>
            </a:r>
            <a:r>
              <a:rPr lang="en-US" sz="2400" b="0" i="0" dirty="0">
                <a:solidFill>
                  <a:srgbClr val="374151"/>
                </a:solidFill>
                <a:effectLst/>
                <a:latin typeface="Söhne"/>
              </a:rPr>
              <a:t>Providing humans with the optimal monitoring strategy improves their monitoring approach.</a:t>
            </a:r>
            <a:endParaRPr lang="en-US" sz="2400" b="1" i="0" dirty="0">
              <a:effectLst/>
            </a:endParaRPr>
          </a:p>
        </p:txBody>
      </p:sp>
    </p:spTree>
    <p:extLst>
      <p:ext uri="{BB962C8B-B14F-4D97-AF65-F5344CB8AC3E}">
        <p14:creationId xmlns:p14="http://schemas.microsoft.com/office/powerpoint/2010/main" val="814387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Human Subject Studies</a:t>
            </a:r>
          </a:p>
        </p:txBody>
      </p:sp>
      <p:sp>
        <p:nvSpPr>
          <p:cNvPr id="3" name="Rectangle 2">
            <a:extLst>
              <a:ext uri="{FF2B5EF4-FFF2-40B4-BE49-F238E27FC236}">
                <a16:creationId xmlns:a16="http://schemas.microsoft.com/office/drawing/2014/main" id="{85C55980-FA17-9710-768C-44E2B039BC99}"/>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Two human subject studies</a:t>
            </a:r>
          </a:p>
        </p:txBody>
      </p:sp>
      <p:sp>
        <p:nvSpPr>
          <p:cNvPr id="4" name="TextBox 3">
            <a:extLst>
              <a:ext uri="{FF2B5EF4-FFF2-40B4-BE49-F238E27FC236}">
                <a16:creationId xmlns:a16="http://schemas.microsoft.com/office/drawing/2014/main" id="{F515E1EB-7128-BB00-98F3-241FC9182E66}"/>
              </a:ext>
            </a:extLst>
          </p:cNvPr>
          <p:cNvSpPr txBox="1"/>
          <p:nvPr/>
        </p:nvSpPr>
        <p:spPr>
          <a:xfrm>
            <a:off x="525966" y="2036083"/>
            <a:ext cx="5340444" cy="954107"/>
          </a:xfrm>
          <a:prstGeom prst="rect">
            <a:avLst/>
          </a:prstGeom>
          <a:noFill/>
        </p:spPr>
        <p:txBody>
          <a:bodyPr wrap="square">
            <a:spAutoFit/>
          </a:bodyPr>
          <a:lstStyle/>
          <a:p>
            <a:r>
              <a:rPr lang="en-US" sz="2800" b="0" i="0" dirty="0">
                <a:effectLst/>
              </a:rPr>
              <a:t>Study I: Do we need this service?</a:t>
            </a:r>
          </a:p>
          <a:p>
            <a:r>
              <a:rPr lang="en-US" sz="2800" b="0" i="0" dirty="0">
                <a:effectLst/>
              </a:rPr>
              <a:t>Study II: Does this service help?</a:t>
            </a:r>
            <a:endParaRPr lang="en-US" sz="2800" dirty="0">
              <a:solidFill>
                <a:schemeClr val="tx1">
                  <a:lumMod val="85000"/>
                  <a:lumOff val="15000"/>
                </a:schemeClr>
              </a:solidFill>
            </a:endParaRPr>
          </a:p>
        </p:txBody>
      </p:sp>
      <p:sp>
        <p:nvSpPr>
          <p:cNvPr id="9" name="Chevron 8">
            <a:extLst>
              <a:ext uri="{FF2B5EF4-FFF2-40B4-BE49-F238E27FC236}">
                <a16:creationId xmlns:a16="http://schemas.microsoft.com/office/drawing/2014/main" id="{19C1CC84-D728-7417-F239-825350453624}"/>
              </a:ext>
            </a:extLst>
          </p:cNvPr>
          <p:cNvSpPr/>
          <p:nvPr/>
        </p:nvSpPr>
        <p:spPr>
          <a:xfrm>
            <a:off x="172281" y="2195109"/>
            <a:ext cx="275545" cy="214489"/>
          </a:xfrm>
          <a:prstGeom prst="chevron">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5A9411D4-44E4-F3E5-7348-168947845738}"/>
              </a:ext>
            </a:extLst>
          </p:cNvPr>
          <p:cNvSpPr/>
          <p:nvPr/>
        </p:nvSpPr>
        <p:spPr>
          <a:xfrm>
            <a:off x="172280" y="2644001"/>
            <a:ext cx="275545" cy="214489"/>
          </a:xfrm>
          <a:prstGeom prst="chevron">
            <a:avLst/>
          </a:prstGeom>
          <a:solidFill>
            <a:schemeClr val="accent6">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Folded Corner 15">
            <a:extLst>
              <a:ext uri="{FF2B5EF4-FFF2-40B4-BE49-F238E27FC236}">
                <a16:creationId xmlns:a16="http://schemas.microsoft.com/office/drawing/2014/main" id="{600D5220-DD41-CF29-F507-F90A529E0302}"/>
              </a:ext>
            </a:extLst>
          </p:cNvPr>
          <p:cNvSpPr/>
          <p:nvPr/>
        </p:nvSpPr>
        <p:spPr>
          <a:xfrm rot="10800000">
            <a:off x="6076208" y="1674421"/>
            <a:ext cx="5693099" cy="4165157"/>
          </a:xfrm>
          <a:prstGeom prst="foldedCorner">
            <a:avLst>
              <a:gd name="adj" fmla="val 13272"/>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2F8238-7C67-3DE0-C99E-ADFCEB3089A0}"/>
              </a:ext>
            </a:extLst>
          </p:cNvPr>
          <p:cNvSpPr txBox="1"/>
          <p:nvPr/>
        </p:nvSpPr>
        <p:spPr>
          <a:xfrm>
            <a:off x="6508033" y="1684595"/>
            <a:ext cx="5261275" cy="4154984"/>
          </a:xfrm>
          <a:prstGeom prst="rect">
            <a:avLst/>
          </a:prstGeom>
          <a:noFill/>
        </p:spPr>
        <p:txBody>
          <a:bodyPr wrap="square">
            <a:spAutoFit/>
          </a:bodyPr>
          <a:lstStyle/>
          <a:p>
            <a:r>
              <a:rPr lang="en-US" sz="2400" b="1" i="0" dirty="0">
                <a:effectLst/>
              </a:rPr>
              <a:t>H1-</a:t>
            </a:r>
            <a:r>
              <a:rPr lang="en-US" sz="2400" i="0" dirty="0">
                <a:effectLst/>
              </a:rPr>
              <a:t> </a:t>
            </a:r>
            <a:r>
              <a:rPr lang="en-US" sz="2400" b="0" i="0" dirty="0">
                <a:solidFill>
                  <a:srgbClr val="374151"/>
                </a:solidFill>
                <a:effectLst/>
                <a:latin typeface="Söhne"/>
              </a:rPr>
              <a:t>Human monitoring strategies are inferior to optimal strategy ( lower cost while ensuring safe robot behavior)</a:t>
            </a:r>
          </a:p>
          <a:p>
            <a:endParaRPr lang="en-US" sz="2400" dirty="0">
              <a:solidFill>
                <a:schemeClr val="tx1">
                  <a:lumMod val="85000"/>
                  <a:lumOff val="15000"/>
                </a:schemeClr>
              </a:solidFill>
            </a:endParaRPr>
          </a:p>
          <a:p>
            <a:r>
              <a:rPr lang="en-US" sz="2400" b="1" dirty="0">
                <a:solidFill>
                  <a:schemeClr val="tx1">
                    <a:lumMod val="85000"/>
                    <a:lumOff val="15000"/>
                  </a:schemeClr>
                </a:solidFill>
              </a:rPr>
              <a:t>H2- </a:t>
            </a:r>
            <a:r>
              <a:rPr lang="en-US" sz="2400" b="0" i="0" dirty="0">
                <a:solidFill>
                  <a:srgbClr val="374151"/>
                </a:solidFill>
                <a:effectLst/>
                <a:latin typeface="Söhne"/>
              </a:rPr>
              <a:t>Humans deviate from continuous robot monitoring (leading to unsafe robot behaviors). </a:t>
            </a:r>
            <a:endParaRPr lang="en-US" sz="2400" b="1" dirty="0">
              <a:solidFill>
                <a:schemeClr val="tx1">
                  <a:lumMod val="85000"/>
                  <a:lumOff val="15000"/>
                </a:schemeClr>
              </a:solidFill>
            </a:endParaRPr>
          </a:p>
          <a:p>
            <a:endParaRPr lang="en-US" sz="2400" dirty="0">
              <a:solidFill>
                <a:schemeClr val="tx1">
                  <a:lumMod val="85000"/>
                  <a:lumOff val="15000"/>
                </a:schemeClr>
              </a:solidFill>
            </a:endParaRPr>
          </a:p>
          <a:p>
            <a:r>
              <a:rPr lang="en-US" sz="2400" b="1" dirty="0">
                <a:solidFill>
                  <a:schemeClr val="tx1">
                    <a:lumMod val="85000"/>
                    <a:lumOff val="15000"/>
                  </a:schemeClr>
                </a:solidFill>
              </a:rPr>
              <a:t>H3-</a:t>
            </a:r>
            <a:r>
              <a:rPr lang="en-US" sz="2400" dirty="0">
                <a:solidFill>
                  <a:schemeClr val="tx1">
                    <a:lumMod val="85000"/>
                    <a:lumOff val="15000"/>
                  </a:schemeClr>
                </a:solidFill>
              </a:rPr>
              <a:t> </a:t>
            </a:r>
            <a:r>
              <a:rPr lang="en-US" sz="2400" b="0" i="0" dirty="0">
                <a:solidFill>
                  <a:srgbClr val="374151"/>
                </a:solidFill>
                <a:effectLst/>
                <a:latin typeface="Söhne"/>
              </a:rPr>
              <a:t>Providing humans with the optimal monitoring strategy improves their monitoring approach.</a:t>
            </a:r>
            <a:endParaRPr lang="en-US" sz="2400" b="1" i="0" dirty="0">
              <a:effectLst/>
            </a:endParaRPr>
          </a:p>
        </p:txBody>
      </p:sp>
      <p:sp>
        <p:nvSpPr>
          <p:cNvPr id="18" name="Chevron 17">
            <a:extLst>
              <a:ext uri="{FF2B5EF4-FFF2-40B4-BE49-F238E27FC236}">
                <a16:creationId xmlns:a16="http://schemas.microsoft.com/office/drawing/2014/main" id="{D6FD5936-DFF5-4E9D-E0C8-6A509B8898F0}"/>
              </a:ext>
            </a:extLst>
          </p:cNvPr>
          <p:cNvSpPr/>
          <p:nvPr/>
        </p:nvSpPr>
        <p:spPr>
          <a:xfrm>
            <a:off x="5695332" y="1927751"/>
            <a:ext cx="635082" cy="140435"/>
          </a:xfrm>
          <a:prstGeom prst="chevron">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9" name="Chevron 18">
            <a:extLst>
              <a:ext uri="{FF2B5EF4-FFF2-40B4-BE49-F238E27FC236}">
                <a16:creationId xmlns:a16="http://schemas.microsoft.com/office/drawing/2014/main" id="{D817C623-A638-FEC0-D43A-07EF15A8A7A5}"/>
              </a:ext>
            </a:extLst>
          </p:cNvPr>
          <p:cNvSpPr/>
          <p:nvPr/>
        </p:nvSpPr>
        <p:spPr>
          <a:xfrm>
            <a:off x="5695332" y="2095290"/>
            <a:ext cx="635082" cy="140435"/>
          </a:xfrm>
          <a:prstGeom prst="chevron">
            <a:avLst/>
          </a:prstGeom>
          <a:solidFill>
            <a:schemeClr val="accent6">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DDF914BA-3DE6-4BA9-C408-F1070C4C494D}"/>
              </a:ext>
            </a:extLst>
          </p:cNvPr>
          <p:cNvSpPr/>
          <p:nvPr/>
        </p:nvSpPr>
        <p:spPr>
          <a:xfrm>
            <a:off x="5695332" y="3338828"/>
            <a:ext cx="635082" cy="140435"/>
          </a:xfrm>
          <a:prstGeom prst="chevron">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1" name="Chevron 20">
            <a:extLst>
              <a:ext uri="{FF2B5EF4-FFF2-40B4-BE49-F238E27FC236}">
                <a16:creationId xmlns:a16="http://schemas.microsoft.com/office/drawing/2014/main" id="{BA049948-00FA-65C9-7FC7-FC8AA174339A}"/>
              </a:ext>
            </a:extLst>
          </p:cNvPr>
          <p:cNvSpPr/>
          <p:nvPr/>
        </p:nvSpPr>
        <p:spPr>
          <a:xfrm>
            <a:off x="5695332" y="4777024"/>
            <a:ext cx="635082" cy="140435"/>
          </a:xfrm>
          <a:prstGeom prst="chevron">
            <a:avLst/>
          </a:prstGeom>
          <a:solidFill>
            <a:schemeClr val="accent6">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81735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Human Subject Studies</a:t>
            </a:r>
          </a:p>
        </p:txBody>
      </p:sp>
      <p:sp>
        <p:nvSpPr>
          <p:cNvPr id="23" name="TextBox 22">
            <a:extLst>
              <a:ext uri="{FF2B5EF4-FFF2-40B4-BE49-F238E27FC236}">
                <a16:creationId xmlns:a16="http://schemas.microsoft.com/office/drawing/2014/main" id="{9369E775-2471-6CFB-C98A-86B5B83F9855}"/>
              </a:ext>
            </a:extLst>
          </p:cNvPr>
          <p:cNvSpPr txBox="1"/>
          <p:nvPr/>
        </p:nvSpPr>
        <p:spPr>
          <a:xfrm>
            <a:off x="3999384" y="1322850"/>
            <a:ext cx="4193231" cy="523220"/>
          </a:xfrm>
          <a:prstGeom prst="rect">
            <a:avLst/>
          </a:prstGeom>
          <a:noFill/>
        </p:spPr>
        <p:txBody>
          <a:bodyPr wrap="square">
            <a:spAutoFit/>
          </a:bodyPr>
          <a:lstStyle/>
          <a:p>
            <a:r>
              <a:rPr lang="en-US" sz="2800" i="1" u="sng" dirty="0">
                <a:solidFill>
                  <a:srgbClr val="002060"/>
                </a:solidFill>
              </a:rPr>
              <a:t>Robot Delivery Domain</a:t>
            </a:r>
            <a:r>
              <a:rPr lang="en-US" sz="2800" i="1" u="sng" dirty="0">
                <a:solidFill>
                  <a:srgbClr val="002060"/>
                </a:solidFill>
                <a:effectLst/>
              </a:rPr>
              <a:t> </a:t>
            </a:r>
            <a:endParaRPr lang="en-US" sz="2800" i="1" u="sng" dirty="0">
              <a:solidFill>
                <a:srgbClr val="002060"/>
              </a:solidFill>
            </a:endParaRPr>
          </a:p>
        </p:txBody>
      </p:sp>
      <p:sp>
        <p:nvSpPr>
          <p:cNvPr id="24" name="Round Diagonal Corner Rectangle 23">
            <a:extLst>
              <a:ext uri="{FF2B5EF4-FFF2-40B4-BE49-F238E27FC236}">
                <a16:creationId xmlns:a16="http://schemas.microsoft.com/office/drawing/2014/main" id="{01AEA541-A099-FBC9-E5B2-DBF3BB1EA441}"/>
              </a:ext>
            </a:extLst>
          </p:cNvPr>
          <p:cNvSpPr/>
          <p:nvPr/>
        </p:nvSpPr>
        <p:spPr>
          <a:xfrm>
            <a:off x="255494" y="2249482"/>
            <a:ext cx="5769018" cy="3503091"/>
          </a:xfrm>
          <a:prstGeom prst="round2DiagRect">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 Diagonal Corner Rectangle 24">
            <a:extLst>
              <a:ext uri="{FF2B5EF4-FFF2-40B4-BE49-F238E27FC236}">
                <a16:creationId xmlns:a16="http://schemas.microsoft.com/office/drawing/2014/main" id="{29B3C38E-A4BB-0951-023D-366D900E4E82}"/>
              </a:ext>
            </a:extLst>
          </p:cNvPr>
          <p:cNvSpPr/>
          <p:nvPr/>
        </p:nvSpPr>
        <p:spPr>
          <a:xfrm rot="16200000">
            <a:off x="7297666" y="1119309"/>
            <a:ext cx="3503089" cy="5763440"/>
          </a:xfrm>
          <a:prstGeom prst="round2DiagRect">
            <a:avLst/>
          </a:prstGeom>
          <a:solidFill>
            <a:srgbClr val="D8BEE3"/>
          </a:solidFill>
          <a:ln>
            <a:solidFill>
              <a:srgbClr val="001E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F46A13-1149-CB91-EA73-A2966EBADDE5}"/>
              </a:ext>
            </a:extLst>
          </p:cNvPr>
          <p:cNvSpPr txBox="1"/>
          <p:nvPr/>
        </p:nvSpPr>
        <p:spPr>
          <a:xfrm>
            <a:off x="732534" y="2249482"/>
            <a:ext cx="10981224" cy="523220"/>
          </a:xfrm>
          <a:prstGeom prst="rect">
            <a:avLst/>
          </a:prstGeom>
          <a:noFill/>
        </p:spPr>
        <p:txBody>
          <a:bodyPr wrap="square">
            <a:spAutoFit/>
          </a:bodyPr>
          <a:lstStyle/>
          <a:p>
            <a:r>
              <a:rPr lang="en-US" sz="2800" b="0" i="0" dirty="0">
                <a:effectLst/>
              </a:rPr>
              <a:t>Study I: Do we need this service?              Study II: Does this service help?</a:t>
            </a:r>
            <a:endParaRPr lang="en-US" sz="2800" dirty="0">
              <a:solidFill>
                <a:schemeClr val="tx1">
                  <a:lumMod val="85000"/>
                  <a:lumOff val="15000"/>
                </a:schemeClr>
              </a:solidFill>
            </a:endParaRPr>
          </a:p>
        </p:txBody>
      </p:sp>
      <p:sp>
        <p:nvSpPr>
          <p:cNvPr id="29" name="TextBox 28">
            <a:extLst>
              <a:ext uri="{FF2B5EF4-FFF2-40B4-BE49-F238E27FC236}">
                <a16:creationId xmlns:a16="http://schemas.microsoft.com/office/drawing/2014/main" id="{BE55394D-A33A-6088-20F0-13A6176686DD}"/>
              </a:ext>
            </a:extLst>
          </p:cNvPr>
          <p:cNvSpPr txBox="1"/>
          <p:nvPr/>
        </p:nvSpPr>
        <p:spPr>
          <a:xfrm>
            <a:off x="383783" y="2921021"/>
            <a:ext cx="5893883" cy="2308324"/>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rPr>
              <a:t>32 participants</a:t>
            </a:r>
          </a:p>
          <a:p>
            <a:pPr marL="342900" indent="-342900">
              <a:buFont typeface="Arial" panose="020B0604020202020204" pitchFamily="34" charset="0"/>
              <a:buChar char="•"/>
            </a:pPr>
            <a:r>
              <a:rPr lang="en-US" sz="2400" dirty="0"/>
              <a:t>Robot delivery domain</a:t>
            </a:r>
          </a:p>
          <a:p>
            <a:pPr marL="342900" indent="-342900">
              <a:buFont typeface="Arial" panose="020B0604020202020204" pitchFamily="34" charset="0"/>
              <a:buChar char="•"/>
            </a:pPr>
            <a:r>
              <a:rPr lang="en-US" sz="2400" b="0" i="0" dirty="0">
                <a:effectLst/>
              </a:rPr>
              <a:t>Assigning time for monitoring vs. second task</a:t>
            </a:r>
          </a:p>
          <a:p>
            <a:pPr marL="342900" indent="-342900">
              <a:buFont typeface="Arial" panose="020B0604020202020204" pitchFamily="34" charset="0"/>
              <a:buChar char="•"/>
            </a:pPr>
            <a:r>
              <a:rPr lang="en-US" sz="2400" dirty="0"/>
              <a:t>S</a:t>
            </a:r>
            <a:r>
              <a:rPr lang="en-US" sz="2400" b="0" i="0" dirty="0">
                <a:effectLst/>
              </a:rPr>
              <a:t>econd task </a:t>
            </a:r>
            <a:r>
              <a:rPr lang="en-US" sz="2400" b="0" i="0" dirty="0">
                <a:effectLst/>
                <a:sym typeface="Wingdings" pitchFamily="2" charset="2"/>
              </a:rPr>
              <a:t> </a:t>
            </a:r>
            <a:r>
              <a:rPr lang="en-US" sz="2400" b="0" i="0" dirty="0">
                <a:effectLst/>
              </a:rPr>
              <a:t>grade exam papers </a:t>
            </a:r>
          </a:p>
          <a:p>
            <a:pPr marL="342900" indent="-342900">
              <a:buFont typeface="Arial" panose="020B0604020202020204" pitchFamily="34" charset="0"/>
              <a:buChar char="•"/>
            </a:pPr>
            <a:r>
              <a:rPr lang="en-US" sz="2400" dirty="0"/>
              <a:t>5 rounds</a:t>
            </a:r>
            <a:endParaRPr lang="en-US" sz="2400" b="0" i="0" dirty="0">
              <a:effectLst/>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24E377B-5506-1332-639B-3DE01AC0D019}"/>
                  </a:ext>
                </a:extLst>
              </p:cNvPr>
              <p:cNvSpPr txBox="1"/>
              <p:nvPr/>
            </p:nvSpPr>
            <p:spPr>
              <a:xfrm>
                <a:off x="6277666" y="2921025"/>
                <a:ext cx="5893883" cy="2677656"/>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rPr>
                  <a:t>26 participants</a:t>
                </a:r>
              </a:p>
              <a:p>
                <a:pPr marL="342900" indent="-342900">
                  <a:buFont typeface="Arial" panose="020B0604020202020204" pitchFamily="34" charset="0"/>
                  <a:buChar char="•"/>
                </a:pPr>
                <a:r>
                  <a:rPr lang="en-US" sz="2400" b="0" i="0" dirty="0">
                    <a:effectLst/>
                  </a:rPr>
                  <a:t>Robot delivery domain</a:t>
                </a:r>
              </a:p>
              <a:p>
                <a:pPr marL="342900" indent="-342900">
                  <a:buFont typeface="Arial" panose="020B0604020202020204" pitchFamily="34" charset="0"/>
                  <a:buChar char="•"/>
                </a:pPr>
                <a:r>
                  <a:rPr lang="en-US" sz="2400" dirty="0"/>
                  <a:t>Step by step monitoring</a:t>
                </a:r>
              </a:p>
              <a:p>
                <a:pPr marL="342900" indent="-342900">
                  <a:buFont typeface="Arial" panose="020B0604020202020204" pitchFamily="34" charset="0"/>
                  <a:buChar char="•"/>
                </a:pPr>
                <a:r>
                  <a:rPr lang="en-US" sz="2400" dirty="0"/>
                  <a:t>S</a:t>
                </a:r>
                <a:r>
                  <a:rPr lang="en-US" sz="2400" b="0" i="0" dirty="0">
                    <a:effectLst/>
                  </a:rPr>
                  <a:t>econd task </a:t>
                </a:r>
                <a:r>
                  <a:rPr lang="en-US" sz="2400" b="0" i="0" dirty="0">
                    <a:effectLst/>
                    <a:sym typeface="Wingdings" pitchFamily="2" charset="2"/>
                  </a:rPr>
                  <a:t> </a:t>
                </a:r>
                <a:r>
                  <a:rPr lang="en-US" sz="2400" dirty="0">
                    <a:sym typeface="Wingdings" pitchFamily="2" charset="2"/>
                  </a:rPr>
                  <a:t>labeling images</a:t>
                </a:r>
                <a:endParaRPr lang="en-US" sz="2400" b="0" i="0" dirty="0">
                  <a:effectLst/>
                </a:endParaRPr>
              </a:p>
              <a:p>
                <a:pPr marL="342900" indent="-342900">
                  <a:buFont typeface="Arial" panose="020B0604020202020204" pitchFamily="34" charset="0"/>
                  <a:buChar char="•"/>
                </a:pPr>
                <a:r>
                  <a:rPr lang="en-US" sz="2400" i="0" dirty="0">
                    <a:effectLst/>
                  </a:rPr>
                  <a:t>Task execution into steps (</a:t>
                </a:r>
                <a14:m>
                  <m:oMath xmlns:m="http://schemas.openxmlformats.org/officeDocument/2006/math">
                    <m:sSub>
                      <m:sSubPr>
                        <m:ctrlPr>
                          <a:rPr lang="en-US" sz="2400" b="0" i="1" smtClean="0">
                            <a:effectLst/>
                            <a:latin typeface="Cambria Math" panose="02040503050406030204" pitchFamily="18" charset="0"/>
                          </a:rPr>
                        </m:ctrlPr>
                      </m:sSubPr>
                      <m:e>
                        <m:r>
                          <a:rPr lang="en-US" sz="2400" b="0" i="1" smtClean="0">
                            <a:effectLst/>
                            <a:latin typeface="Cambria Math" panose="02040503050406030204" pitchFamily="18" charset="0"/>
                          </a:rPr>
                          <m:t>𝜋</m:t>
                        </m:r>
                      </m:e>
                      <m:sub>
                        <m:r>
                          <a:rPr lang="en-US" sz="2400" b="0" i="1" smtClean="0">
                            <a:effectLst/>
                            <a:latin typeface="Cambria Math" panose="02040503050406030204" pitchFamily="18" charset="0"/>
                          </a:rPr>
                          <m:t>𝑠</m:t>
                        </m:r>
                      </m:sub>
                    </m:sSub>
                  </m:oMath>
                </a14:m>
                <a:r>
                  <a:rPr lang="en-US" sz="2400" i="0" dirty="0">
                    <a:effectLst/>
                  </a:rPr>
                  <a:t>: 29 steps)</a:t>
                </a:r>
              </a:p>
              <a:p>
                <a:pPr marL="342900" indent="-342900">
                  <a:buFont typeface="Arial" panose="020B0604020202020204" pitchFamily="34" charset="0"/>
                  <a:buChar char="•"/>
                </a:pPr>
                <a:r>
                  <a:rPr lang="en-US" sz="2400" dirty="0"/>
                  <a:t>7 rounds</a:t>
                </a:r>
                <a:endParaRPr lang="en-US" sz="2400" b="0" i="0" dirty="0">
                  <a:effectLst/>
                </a:endParaRPr>
              </a:p>
              <a:p>
                <a:pPr marL="342900" indent="-342900">
                  <a:buFont typeface="Arial" panose="020B0604020202020204" pitchFamily="34" charset="0"/>
                  <a:buChar char="•"/>
                </a:pPr>
                <a:r>
                  <a:rPr lang="en-US" sz="2400" dirty="0"/>
                  <a:t>Treatment vs. control cases</a:t>
                </a:r>
                <a:endParaRPr lang="en-US" sz="2400" b="0" i="0" dirty="0">
                  <a:effectLst/>
                </a:endParaRPr>
              </a:p>
            </p:txBody>
          </p:sp>
        </mc:Choice>
        <mc:Fallback xmlns="">
          <p:sp>
            <p:nvSpPr>
              <p:cNvPr id="32" name="TextBox 31">
                <a:extLst>
                  <a:ext uri="{FF2B5EF4-FFF2-40B4-BE49-F238E27FC236}">
                    <a16:creationId xmlns:a16="http://schemas.microsoft.com/office/drawing/2014/main" id="{A24E377B-5506-1332-639B-3DE01AC0D019}"/>
                  </a:ext>
                </a:extLst>
              </p:cNvPr>
              <p:cNvSpPr txBox="1">
                <a:spLocks noRot="1" noChangeAspect="1" noMove="1" noResize="1" noEditPoints="1" noAdjustHandles="1" noChangeArrowheads="1" noChangeShapeType="1" noTextEdit="1"/>
              </p:cNvSpPr>
              <p:nvPr/>
            </p:nvSpPr>
            <p:spPr>
              <a:xfrm>
                <a:off x="6277666" y="2921025"/>
                <a:ext cx="5893883" cy="2677656"/>
              </a:xfrm>
              <a:prstGeom prst="rect">
                <a:avLst/>
              </a:prstGeom>
              <a:blipFill>
                <a:blip r:embed="rId3"/>
                <a:stretch>
                  <a:fillRect l="-1505" t="-1415" b="-4245"/>
                </a:stretch>
              </a:blipFill>
            </p:spPr>
            <p:txBody>
              <a:bodyPr/>
              <a:lstStyle/>
              <a:p>
                <a:r>
                  <a:rPr lang="en-US">
                    <a:noFill/>
                  </a:rPr>
                  <a:t> </a:t>
                </a:r>
              </a:p>
            </p:txBody>
          </p:sp>
        </mc:Fallback>
      </mc:AlternateContent>
    </p:spTree>
    <p:extLst>
      <p:ext uri="{BB962C8B-B14F-4D97-AF65-F5344CB8AC3E}">
        <p14:creationId xmlns:p14="http://schemas.microsoft.com/office/powerpoint/2010/main" val="28640732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a:t>
            </a:r>
          </a:p>
        </p:txBody>
      </p:sp>
      <p:pic>
        <p:nvPicPr>
          <p:cNvPr id="5" name="Picture 4" descr="A picture containing screenshot, text, colorfulness, diagram&#10;&#10;Description automatically generated">
            <a:extLst>
              <a:ext uri="{FF2B5EF4-FFF2-40B4-BE49-F238E27FC236}">
                <a16:creationId xmlns:a16="http://schemas.microsoft.com/office/drawing/2014/main" id="{D19CCF07-48B4-B595-3805-4EF292E9BA38}"/>
              </a:ext>
            </a:extLst>
          </p:cNvPr>
          <p:cNvPicPr>
            <a:picLocks noChangeAspect="1"/>
          </p:cNvPicPr>
          <p:nvPr/>
        </p:nvPicPr>
        <p:blipFill rotWithShape="1">
          <a:blip r:embed="rId3"/>
          <a:srcRect t="15748"/>
          <a:stretch/>
        </p:blipFill>
        <p:spPr>
          <a:xfrm>
            <a:off x="656371" y="1735439"/>
            <a:ext cx="5306976" cy="3193726"/>
          </a:xfrm>
          <a:prstGeom prst="rect">
            <a:avLst/>
          </a:prstGeom>
        </p:spPr>
      </p:pic>
      <p:sp>
        <p:nvSpPr>
          <p:cNvPr id="6" name="TextBox 5">
            <a:extLst>
              <a:ext uri="{FF2B5EF4-FFF2-40B4-BE49-F238E27FC236}">
                <a16:creationId xmlns:a16="http://schemas.microsoft.com/office/drawing/2014/main" id="{AC46C67E-7D8E-BE7A-E2B1-4A8E1B940DEE}"/>
              </a:ext>
            </a:extLst>
          </p:cNvPr>
          <p:cNvSpPr txBox="1"/>
          <p:nvPr/>
        </p:nvSpPr>
        <p:spPr>
          <a:xfrm>
            <a:off x="832547" y="1379493"/>
            <a:ext cx="10981224" cy="523220"/>
          </a:xfrm>
          <a:prstGeom prst="rect">
            <a:avLst/>
          </a:prstGeom>
          <a:noFill/>
        </p:spPr>
        <p:txBody>
          <a:bodyPr wrap="square">
            <a:spAutoFit/>
          </a:bodyPr>
          <a:lstStyle/>
          <a:p>
            <a:r>
              <a:rPr lang="en-US" sz="2800" b="0" i="0" dirty="0">
                <a:effectLst/>
              </a:rPr>
              <a:t>Study I:  					</a:t>
            </a:r>
            <a:endParaRPr lang="en-US" sz="2800" dirty="0">
              <a:solidFill>
                <a:schemeClr val="tx1">
                  <a:lumMod val="85000"/>
                  <a:lumOff val="15000"/>
                </a:schemeClr>
              </a:solidFill>
            </a:endParaRPr>
          </a:p>
        </p:txBody>
      </p:sp>
      <p:sp>
        <p:nvSpPr>
          <p:cNvPr id="8" name="TextBox 7">
            <a:extLst>
              <a:ext uri="{FF2B5EF4-FFF2-40B4-BE49-F238E27FC236}">
                <a16:creationId xmlns:a16="http://schemas.microsoft.com/office/drawing/2014/main" id="{294750AF-48ED-1F66-A1D1-3AE45DFCC9F4}"/>
              </a:ext>
            </a:extLst>
          </p:cNvPr>
          <p:cNvSpPr txBox="1"/>
          <p:nvPr/>
        </p:nvSpPr>
        <p:spPr>
          <a:xfrm>
            <a:off x="342900" y="4955288"/>
            <a:ext cx="5930900" cy="1015663"/>
          </a:xfrm>
          <a:prstGeom prst="rect">
            <a:avLst/>
          </a:prstGeom>
          <a:noFill/>
        </p:spPr>
        <p:txBody>
          <a:bodyPr wrap="square">
            <a:spAutoFit/>
          </a:bodyPr>
          <a:lstStyle/>
          <a:p>
            <a:r>
              <a:rPr lang="en-US" sz="2000" b="0" i="0" dirty="0">
                <a:effectLst/>
              </a:rPr>
              <a:t>In the final round, the difference in the distribution of the human-selected strategy and the optimal strategy is statistically significant </a:t>
            </a:r>
            <a:r>
              <a:rPr lang="en-US" sz="2000" dirty="0"/>
              <a:t>(</a:t>
            </a:r>
            <a:r>
              <a:rPr lang="en-US" sz="2000" b="0" i="0" dirty="0">
                <a:effectLst/>
              </a:rPr>
              <a:t>p = 0.0052)</a:t>
            </a:r>
            <a:endParaRPr lang="en-US" sz="2000" dirty="0"/>
          </a:p>
        </p:txBody>
      </p:sp>
      <p:sp>
        <p:nvSpPr>
          <p:cNvPr id="9" name="TextBox 8">
            <a:extLst>
              <a:ext uri="{FF2B5EF4-FFF2-40B4-BE49-F238E27FC236}">
                <a16:creationId xmlns:a16="http://schemas.microsoft.com/office/drawing/2014/main" id="{4D12860C-7F87-42CA-4818-3432BC76D3CE}"/>
              </a:ext>
            </a:extLst>
          </p:cNvPr>
          <p:cNvSpPr txBox="1"/>
          <p:nvPr/>
        </p:nvSpPr>
        <p:spPr>
          <a:xfrm>
            <a:off x="1849691" y="6144836"/>
            <a:ext cx="641795"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H1</a:t>
            </a:r>
            <a:endParaRPr lang="en-US" dirty="0"/>
          </a:p>
        </p:txBody>
      </p:sp>
      <p:pic>
        <p:nvPicPr>
          <p:cNvPr id="10" name="Graphic 9" descr="Badge Tick with solid fill">
            <a:extLst>
              <a:ext uri="{FF2B5EF4-FFF2-40B4-BE49-F238E27FC236}">
                <a16:creationId xmlns:a16="http://schemas.microsoft.com/office/drawing/2014/main" id="{75BA91E2-82F4-027B-9626-BD07057A81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1486" y="6118714"/>
            <a:ext cx="421577" cy="421577"/>
          </a:xfrm>
          <a:prstGeom prst="rect">
            <a:avLst/>
          </a:prstGeom>
        </p:spPr>
      </p:pic>
      <p:sp>
        <p:nvSpPr>
          <p:cNvPr id="11" name="Rounded Rectangle 10">
            <a:extLst>
              <a:ext uri="{FF2B5EF4-FFF2-40B4-BE49-F238E27FC236}">
                <a16:creationId xmlns:a16="http://schemas.microsoft.com/office/drawing/2014/main" id="{FF7316A4-E06C-634B-DCF7-62CAC630F2B0}"/>
              </a:ext>
            </a:extLst>
          </p:cNvPr>
          <p:cNvSpPr/>
          <p:nvPr/>
        </p:nvSpPr>
        <p:spPr>
          <a:xfrm>
            <a:off x="1803400" y="5997074"/>
            <a:ext cx="1206500" cy="674683"/>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screenshot, font, plot&#10;&#10;Description automatically generated">
            <a:extLst>
              <a:ext uri="{FF2B5EF4-FFF2-40B4-BE49-F238E27FC236}">
                <a16:creationId xmlns:a16="http://schemas.microsoft.com/office/drawing/2014/main" id="{88469AF4-1DA3-717A-F7FB-E05CB7CCFE32}"/>
              </a:ext>
            </a:extLst>
          </p:cNvPr>
          <p:cNvPicPr>
            <a:picLocks noChangeAspect="1"/>
          </p:cNvPicPr>
          <p:nvPr/>
        </p:nvPicPr>
        <p:blipFill rotWithShape="1">
          <a:blip r:embed="rId6"/>
          <a:srcRect t="11274"/>
          <a:stretch/>
        </p:blipFill>
        <p:spPr>
          <a:xfrm>
            <a:off x="6096000" y="1568759"/>
            <a:ext cx="5343536" cy="3386529"/>
          </a:xfrm>
          <a:prstGeom prst="rect">
            <a:avLst/>
          </a:prstGeom>
        </p:spPr>
      </p:pic>
      <p:sp>
        <p:nvSpPr>
          <p:cNvPr id="17" name="TextBox 16">
            <a:extLst>
              <a:ext uri="{FF2B5EF4-FFF2-40B4-BE49-F238E27FC236}">
                <a16:creationId xmlns:a16="http://schemas.microsoft.com/office/drawing/2014/main" id="{BB229E3D-5E8D-11D4-2B79-EA70B3FA00DD}"/>
              </a:ext>
            </a:extLst>
          </p:cNvPr>
          <p:cNvSpPr txBox="1"/>
          <p:nvPr/>
        </p:nvSpPr>
        <p:spPr>
          <a:xfrm>
            <a:off x="8267954" y="6144836"/>
            <a:ext cx="641795"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H2</a:t>
            </a:r>
            <a:endParaRPr lang="en-US" dirty="0"/>
          </a:p>
        </p:txBody>
      </p:sp>
      <p:pic>
        <p:nvPicPr>
          <p:cNvPr id="18" name="Graphic 17" descr="Badge Tick with solid fill">
            <a:extLst>
              <a:ext uri="{FF2B5EF4-FFF2-40B4-BE49-F238E27FC236}">
                <a16:creationId xmlns:a16="http://schemas.microsoft.com/office/drawing/2014/main" id="{431781F7-7B9F-B34C-3CC4-146362E496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9749" y="6118714"/>
            <a:ext cx="421577" cy="421577"/>
          </a:xfrm>
          <a:prstGeom prst="rect">
            <a:avLst/>
          </a:prstGeom>
        </p:spPr>
      </p:pic>
      <p:sp>
        <p:nvSpPr>
          <p:cNvPr id="19" name="Rounded Rectangle 18">
            <a:extLst>
              <a:ext uri="{FF2B5EF4-FFF2-40B4-BE49-F238E27FC236}">
                <a16:creationId xmlns:a16="http://schemas.microsoft.com/office/drawing/2014/main" id="{ABED3937-FBAF-CEB2-8964-C9655969BEC6}"/>
              </a:ext>
            </a:extLst>
          </p:cNvPr>
          <p:cNvSpPr/>
          <p:nvPr/>
        </p:nvSpPr>
        <p:spPr>
          <a:xfrm>
            <a:off x="8221663" y="5997074"/>
            <a:ext cx="1206500" cy="674683"/>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346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The Gap in The Literature</a:t>
            </a:r>
            <a:endParaRPr lang="en-US" sz="3600" b="1" dirty="0">
              <a:latin typeface="Eurostile" panose="020B0504020202050204" pitchFamily="34" charset="77"/>
            </a:endParaRPr>
          </a:p>
        </p:txBody>
      </p:sp>
      <p:sp>
        <p:nvSpPr>
          <p:cNvPr id="26" name="Oval 25">
            <a:extLst>
              <a:ext uri="{FF2B5EF4-FFF2-40B4-BE49-F238E27FC236}">
                <a16:creationId xmlns:a16="http://schemas.microsoft.com/office/drawing/2014/main" id="{CCE83C59-AFC9-6BC9-DC31-7366AA99FC0D}"/>
              </a:ext>
            </a:extLst>
          </p:cNvPr>
          <p:cNvSpPr/>
          <p:nvPr/>
        </p:nvSpPr>
        <p:spPr>
          <a:xfrm>
            <a:off x="4527586" y="1926896"/>
            <a:ext cx="2764672" cy="1740064"/>
          </a:xfrm>
          <a:prstGeom prst="ellips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568764D-97F9-F748-BBA2-DB7D3F5F3AAE}"/>
              </a:ext>
            </a:extLst>
          </p:cNvPr>
          <p:cNvSpPr/>
          <p:nvPr/>
        </p:nvSpPr>
        <p:spPr>
          <a:xfrm>
            <a:off x="4309220" y="3666960"/>
            <a:ext cx="3109337" cy="2573630"/>
          </a:xfrm>
          <a:prstGeom prst="ellipse">
            <a:avLst/>
          </a:prstGeom>
          <a:solidFill>
            <a:srgbClr val="D7FBF7"/>
          </a:solidFill>
          <a:ln>
            <a:solidFill>
              <a:srgbClr val="D7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5331685-2A9B-8C1D-CF10-1C0A0772B519}"/>
              </a:ext>
            </a:extLst>
          </p:cNvPr>
          <p:cNvSpPr txBox="1"/>
          <p:nvPr/>
        </p:nvSpPr>
        <p:spPr>
          <a:xfrm>
            <a:off x="422596" y="1472720"/>
            <a:ext cx="4955156" cy="553998"/>
          </a:xfrm>
          <a:prstGeom prst="rect">
            <a:avLst/>
          </a:prstGeom>
          <a:noFill/>
        </p:spPr>
        <p:txBody>
          <a:bodyPr wrap="square" rtlCol="0">
            <a:spAutoFit/>
          </a:bodyPr>
          <a:lstStyle/>
          <a:p>
            <a:r>
              <a:rPr lang="en-US" sz="3000" b="1" i="1" u="sng" dirty="0">
                <a:solidFill>
                  <a:srgbClr val="7030A0"/>
                </a:solidFill>
              </a:rPr>
              <a:t>Human factors views of trust</a:t>
            </a:r>
          </a:p>
        </p:txBody>
      </p:sp>
      <p:grpSp>
        <p:nvGrpSpPr>
          <p:cNvPr id="29" name="Group 28">
            <a:extLst>
              <a:ext uri="{FF2B5EF4-FFF2-40B4-BE49-F238E27FC236}">
                <a16:creationId xmlns:a16="http://schemas.microsoft.com/office/drawing/2014/main" id="{0D3099E2-8B4E-A313-5F3F-77EDBFCD5726}"/>
              </a:ext>
            </a:extLst>
          </p:cNvPr>
          <p:cNvGrpSpPr/>
          <p:nvPr/>
        </p:nvGrpSpPr>
        <p:grpSpPr>
          <a:xfrm>
            <a:off x="5112594" y="2178789"/>
            <a:ext cx="1639265" cy="557784"/>
            <a:chOff x="9132534" y="5181837"/>
            <a:chExt cx="1639265" cy="557784"/>
          </a:xfrm>
        </p:grpSpPr>
        <p:sp>
          <p:nvSpPr>
            <p:cNvPr id="30" name="Rounded Rectangle 29">
              <a:extLst>
                <a:ext uri="{FF2B5EF4-FFF2-40B4-BE49-F238E27FC236}">
                  <a16:creationId xmlns:a16="http://schemas.microsoft.com/office/drawing/2014/main" id="{CA91728B-0C15-FF14-3498-91CCB5C8A6CB}"/>
                </a:ext>
              </a:extLst>
            </p:cNvPr>
            <p:cNvSpPr/>
            <p:nvPr/>
          </p:nvSpPr>
          <p:spPr>
            <a:xfrm>
              <a:off x="9132534" y="5181837"/>
              <a:ext cx="1606199" cy="557784"/>
            </a:xfrm>
            <a:prstGeom prst="roundRect">
              <a:avLst/>
            </a:prstGeom>
            <a:solidFill>
              <a:srgbClr val="ABFF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C5AF6D8D-4051-738B-7951-2078503C62B5}"/>
                </a:ext>
              </a:extLst>
            </p:cNvPr>
            <p:cNvSpPr txBox="1"/>
            <p:nvPr/>
          </p:nvSpPr>
          <p:spPr>
            <a:xfrm>
              <a:off x="9165601" y="5243754"/>
              <a:ext cx="1606198" cy="400110"/>
            </a:xfrm>
            <a:prstGeom prst="rect">
              <a:avLst/>
            </a:prstGeom>
            <a:noFill/>
          </p:spPr>
          <p:txBody>
            <a:bodyPr wrap="square">
              <a:spAutoFit/>
            </a:bodyPr>
            <a:lstStyle/>
            <a:p>
              <a:r>
                <a:rPr lang="en-US" sz="2000" b="1" i="1" dirty="0"/>
                <a:t>Vulnerability</a:t>
              </a:r>
              <a:endParaRPr lang="en-US" sz="2000" dirty="0"/>
            </a:p>
          </p:txBody>
        </p:sp>
      </p:grpSp>
      <p:grpSp>
        <p:nvGrpSpPr>
          <p:cNvPr id="32" name="Group 31">
            <a:extLst>
              <a:ext uri="{FF2B5EF4-FFF2-40B4-BE49-F238E27FC236}">
                <a16:creationId xmlns:a16="http://schemas.microsoft.com/office/drawing/2014/main" id="{E3A9948C-F664-DD67-7A53-D01D90BE9206}"/>
              </a:ext>
            </a:extLst>
          </p:cNvPr>
          <p:cNvGrpSpPr/>
          <p:nvPr/>
        </p:nvGrpSpPr>
        <p:grpSpPr>
          <a:xfrm>
            <a:off x="5106823" y="2854140"/>
            <a:ext cx="1639266" cy="555209"/>
            <a:chOff x="684641" y="5166205"/>
            <a:chExt cx="1639266" cy="555209"/>
          </a:xfrm>
        </p:grpSpPr>
        <p:sp>
          <p:nvSpPr>
            <p:cNvPr id="33" name="Rounded Rectangle 32">
              <a:extLst>
                <a:ext uri="{FF2B5EF4-FFF2-40B4-BE49-F238E27FC236}">
                  <a16:creationId xmlns:a16="http://schemas.microsoft.com/office/drawing/2014/main" id="{277C8AD7-7E0B-FEF4-67D8-D63CCEB38CFB}"/>
                </a:ext>
              </a:extLst>
            </p:cNvPr>
            <p:cNvSpPr/>
            <p:nvPr/>
          </p:nvSpPr>
          <p:spPr>
            <a:xfrm>
              <a:off x="684641" y="5166205"/>
              <a:ext cx="1606199" cy="555209"/>
            </a:xfrm>
            <a:prstGeom prst="roundRect">
              <a:avLst/>
            </a:prstGeom>
            <a:solidFill>
              <a:srgbClr val="FBCC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E5BF6563-DACC-F748-DCF3-5DC7DBA87653}"/>
                </a:ext>
              </a:extLst>
            </p:cNvPr>
            <p:cNvSpPr txBox="1"/>
            <p:nvPr/>
          </p:nvSpPr>
          <p:spPr>
            <a:xfrm>
              <a:off x="728329" y="5243754"/>
              <a:ext cx="1595578" cy="400110"/>
            </a:xfrm>
            <a:prstGeom prst="rect">
              <a:avLst/>
            </a:prstGeom>
            <a:noFill/>
          </p:spPr>
          <p:txBody>
            <a:bodyPr wrap="square">
              <a:spAutoFit/>
            </a:bodyPr>
            <a:lstStyle/>
            <a:p>
              <a:r>
                <a:rPr lang="en-US" sz="2000" b="1" i="1" dirty="0"/>
                <a:t>Anticipation</a:t>
              </a:r>
              <a:endParaRPr lang="en-US" sz="2000" dirty="0"/>
            </a:p>
          </p:txBody>
        </p:sp>
      </p:grpSp>
      <p:grpSp>
        <p:nvGrpSpPr>
          <p:cNvPr id="35" name="Group 34">
            <a:extLst>
              <a:ext uri="{FF2B5EF4-FFF2-40B4-BE49-F238E27FC236}">
                <a16:creationId xmlns:a16="http://schemas.microsoft.com/office/drawing/2014/main" id="{3DEEE614-16FD-2E79-786E-E6CF21EF3DFF}"/>
              </a:ext>
            </a:extLst>
          </p:cNvPr>
          <p:cNvGrpSpPr/>
          <p:nvPr/>
        </p:nvGrpSpPr>
        <p:grpSpPr>
          <a:xfrm>
            <a:off x="5106822" y="3883701"/>
            <a:ext cx="1606199" cy="557784"/>
            <a:chOff x="9132534" y="5181837"/>
            <a:chExt cx="1606199" cy="557784"/>
          </a:xfrm>
        </p:grpSpPr>
        <p:sp>
          <p:nvSpPr>
            <p:cNvPr id="36" name="Rounded Rectangle 35">
              <a:extLst>
                <a:ext uri="{FF2B5EF4-FFF2-40B4-BE49-F238E27FC236}">
                  <a16:creationId xmlns:a16="http://schemas.microsoft.com/office/drawing/2014/main" id="{2EE54690-02A9-DA10-D1E4-5210EDDB52BE}"/>
                </a:ext>
              </a:extLst>
            </p:cNvPr>
            <p:cNvSpPr/>
            <p:nvPr/>
          </p:nvSpPr>
          <p:spPr>
            <a:xfrm>
              <a:off x="9132534" y="5181837"/>
              <a:ext cx="1606199" cy="55778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DC3E5F7F-B4F2-0243-EBB6-D0C32085FBD1}"/>
                </a:ext>
              </a:extLst>
            </p:cNvPr>
            <p:cNvSpPr txBox="1"/>
            <p:nvPr/>
          </p:nvSpPr>
          <p:spPr>
            <a:xfrm>
              <a:off x="9165601" y="5243754"/>
              <a:ext cx="1540064" cy="400110"/>
            </a:xfrm>
            <a:prstGeom prst="rect">
              <a:avLst/>
            </a:prstGeom>
            <a:noFill/>
          </p:spPr>
          <p:txBody>
            <a:bodyPr wrap="square">
              <a:spAutoFit/>
            </a:bodyPr>
            <a:lstStyle/>
            <a:p>
              <a:r>
                <a:rPr lang="en-US" sz="2000" b="1" i="1" dirty="0"/>
                <a:t>Performance</a:t>
              </a:r>
              <a:endParaRPr lang="en-US" sz="2000" dirty="0"/>
            </a:p>
          </p:txBody>
        </p:sp>
      </p:grpSp>
      <p:grpSp>
        <p:nvGrpSpPr>
          <p:cNvPr id="38" name="Group 37">
            <a:extLst>
              <a:ext uri="{FF2B5EF4-FFF2-40B4-BE49-F238E27FC236}">
                <a16:creationId xmlns:a16="http://schemas.microsoft.com/office/drawing/2014/main" id="{3ABD302A-430C-4495-6968-933EEF73C630}"/>
              </a:ext>
            </a:extLst>
          </p:cNvPr>
          <p:cNvGrpSpPr/>
          <p:nvPr/>
        </p:nvGrpSpPr>
        <p:grpSpPr>
          <a:xfrm>
            <a:off x="5073754" y="4674559"/>
            <a:ext cx="1606199" cy="557784"/>
            <a:chOff x="5685266" y="5339578"/>
            <a:chExt cx="1606199" cy="557784"/>
          </a:xfrm>
        </p:grpSpPr>
        <p:sp>
          <p:nvSpPr>
            <p:cNvPr id="39" name="Rounded Rectangle 38">
              <a:extLst>
                <a:ext uri="{FF2B5EF4-FFF2-40B4-BE49-F238E27FC236}">
                  <a16:creationId xmlns:a16="http://schemas.microsoft.com/office/drawing/2014/main" id="{034587D5-FC9C-3FF8-7381-BA1F40925D9A}"/>
                </a:ext>
              </a:extLst>
            </p:cNvPr>
            <p:cNvSpPr/>
            <p:nvPr/>
          </p:nvSpPr>
          <p:spPr>
            <a:xfrm>
              <a:off x="5685266" y="5339578"/>
              <a:ext cx="1606199" cy="55778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4AB4AB9B-0420-B5FD-BBC6-D1656A61F601}"/>
                </a:ext>
              </a:extLst>
            </p:cNvPr>
            <p:cNvSpPr txBox="1"/>
            <p:nvPr/>
          </p:nvSpPr>
          <p:spPr>
            <a:xfrm>
              <a:off x="5989264" y="5418415"/>
              <a:ext cx="998202" cy="400110"/>
            </a:xfrm>
            <a:prstGeom prst="rect">
              <a:avLst/>
            </a:prstGeom>
            <a:noFill/>
          </p:spPr>
          <p:txBody>
            <a:bodyPr wrap="square">
              <a:spAutoFit/>
            </a:bodyPr>
            <a:lstStyle/>
            <a:p>
              <a:r>
                <a:rPr lang="en-US" sz="2000" b="1" i="1" dirty="0"/>
                <a:t>Process</a:t>
              </a:r>
              <a:endParaRPr lang="en-US" sz="2000" dirty="0"/>
            </a:p>
          </p:txBody>
        </p:sp>
      </p:grpSp>
      <p:grpSp>
        <p:nvGrpSpPr>
          <p:cNvPr id="41" name="Group 40">
            <a:extLst>
              <a:ext uri="{FF2B5EF4-FFF2-40B4-BE49-F238E27FC236}">
                <a16:creationId xmlns:a16="http://schemas.microsoft.com/office/drawing/2014/main" id="{76A547F9-30DE-3BA0-14CF-280CB4713F2A}"/>
              </a:ext>
            </a:extLst>
          </p:cNvPr>
          <p:cNvGrpSpPr/>
          <p:nvPr/>
        </p:nvGrpSpPr>
        <p:grpSpPr>
          <a:xfrm>
            <a:off x="5073754" y="5464355"/>
            <a:ext cx="1606199" cy="555209"/>
            <a:chOff x="684641" y="5166205"/>
            <a:chExt cx="1606199" cy="555209"/>
          </a:xfrm>
        </p:grpSpPr>
        <p:sp>
          <p:nvSpPr>
            <p:cNvPr id="42" name="Rounded Rectangle 41">
              <a:extLst>
                <a:ext uri="{FF2B5EF4-FFF2-40B4-BE49-F238E27FC236}">
                  <a16:creationId xmlns:a16="http://schemas.microsoft.com/office/drawing/2014/main" id="{3EA9E2E3-D818-F9E5-5F93-972B51AA55A6}"/>
                </a:ext>
              </a:extLst>
            </p:cNvPr>
            <p:cNvSpPr/>
            <p:nvPr/>
          </p:nvSpPr>
          <p:spPr>
            <a:xfrm>
              <a:off x="684641" y="5166205"/>
              <a:ext cx="1606199" cy="55520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452811D-CFBA-0304-99FD-6CB40F57E14D}"/>
                </a:ext>
              </a:extLst>
            </p:cNvPr>
            <p:cNvSpPr txBox="1"/>
            <p:nvPr/>
          </p:nvSpPr>
          <p:spPr>
            <a:xfrm>
              <a:off x="923003" y="5243754"/>
              <a:ext cx="1129474" cy="400110"/>
            </a:xfrm>
            <a:prstGeom prst="rect">
              <a:avLst/>
            </a:prstGeom>
            <a:noFill/>
          </p:spPr>
          <p:txBody>
            <a:bodyPr wrap="square">
              <a:spAutoFit/>
            </a:bodyPr>
            <a:lstStyle/>
            <a:p>
              <a:r>
                <a:rPr lang="en-US" sz="2000" b="1" i="1" dirty="0"/>
                <a:t>Purpose</a:t>
              </a:r>
              <a:endParaRPr lang="en-US" sz="2000" dirty="0"/>
            </a:p>
          </p:txBody>
        </p:sp>
      </p:grpSp>
      <p:sp>
        <p:nvSpPr>
          <p:cNvPr id="44" name="TextBox 43">
            <a:extLst>
              <a:ext uri="{FF2B5EF4-FFF2-40B4-BE49-F238E27FC236}">
                <a16:creationId xmlns:a16="http://schemas.microsoft.com/office/drawing/2014/main" id="{F6FF92A9-0318-D601-A66D-6C1F4EF1CD23}"/>
              </a:ext>
            </a:extLst>
          </p:cNvPr>
          <p:cNvSpPr txBox="1"/>
          <p:nvPr/>
        </p:nvSpPr>
        <p:spPr>
          <a:xfrm>
            <a:off x="6978553" y="1472720"/>
            <a:ext cx="5099715" cy="553998"/>
          </a:xfrm>
          <a:prstGeom prst="rect">
            <a:avLst/>
          </a:prstGeom>
          <a:noFill/>
        </p:spPr>
        <p:txBody>
          <a:bodyPr wrap="square" rtlCol="0">
            <a:spAutoFit/>
          </a:bodyPr>
          <a:lstStyle/>
          <a:p>
            <a:r>
              <a:rPr lang="en-US" sz="3000" b="1" i="1" u="sng" dirty="0">
                <a:solidFill>
                  <a:srgbClr val="7030A0"/>
                </a:solidFill>
              </a:rPr>
              <a:t>Computational models of trust</a:t>
            </a:r>
          </a:p>
        </p:txBody>
      </p:sp>
      <p:sp>
        <p:nvSpPr>
          <p:cNvPr id="45" name="Rectangle 44">
            <a:extLst>
              <a:ext uri="{FF2B5EF4-FFF2-40B4-BE49-F238E27FC236}">
                <a16:creationId xmlns:a16="http://schemas.microsoft.com/office/drawing/2014/main" id="{FF51ABE5-7B30-C925-1B98-1C7BA6DAB513}"/>
              </a:ext>
            </a:extLst>
          </p:cNvPr>
          <p:cNvSpPr/>
          <p:nvPr/>
        </p:nvSpPr>
        <p:spPr>
          <a:xfrm>
            <a:off x="4292103" y="2104266"/>
            <a:ext cx="3109337" cy="2436863"/>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210FA925-8121-D4D6-70E4-2F3E2D446948}"/>
              </a:ext>
            </a:extLst>
          </p:cNvPr>
          <p:cNvSpPr txBox="1"/>
          <p:nvPr/>
        </p:nvSpPr>
        <p:spPr>
          <a:xfrm rot="906605">
            <a:off x="6978553" y="5170788"/>
            <a:ext cx="473125" cy="646331"/>
          </a:xfrm>
          <a:prstGeom prst="rect">
            <a:avLst/>
          </a:prstGeom>
          <a:noFill/>
        </p:spPr>
        <p:txBody>
          <a:bodyPr wrap="square" rtlCol="0">
            <a:spAutoFit/>
          </a:bodyPr>
          <a:lstStyle/>
          <a:p>
            <a:r>
              <a:rPr lang="en-US" sz="3600" b="1" dirty="0">
                <a:solidFill>
                  <a:srgbClr val="FF0000"/>
                </a:solidFill>
              </a:rPr>
              <a:t>?</a:t>
            </a:r>
          </a:p>
        </p:txBody>
      </p:sp>
      <p:sp>
        <p:nvSpPr>
          <p:cNvPr id="11" name="TextBox 10">
            <a:extLst>
              <a:ext uri="{FF2B5EF4-FFF2-40B4-BE49-F238E27FC236}">
                <a16:creationId xmlns:a16="http://schemas.microsoft.com/office/drawing/2014/main" id="{6CDD2D96-530C-9776-F8D0-ACA3FFE28F5E}"/>
              </a:ext>
            </a:extLst>
          </p:cNvPr>
          <p:cNvSpPr txBox="1"/>
          <p:nvPr/>
        </p:nvSpPr>
        <p:spPr>
          <a:xfrm>
            <a:off x="2325" y="2253975"/>
            <a:ext cx="4289778" cy="4154984"/>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Helvetica" pitchFamily="2" charset="0"/>
              </a:rPr>
              <a:t>I</a:t>
            </a:r>
            <a:r>
              <a:rPr lang="en-US" sz="2400" dirty="0">
                <a:effectLst/>
                <a:latin typeface="Helvetica" pitchFamily="2" charset="0"/>
              </a:rPr>
              <a:t>nsights into how individuals perceive, develop, and maintain trust</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effectLst/>
                <a:latin typeface="Helvetica" pitchFamily="2" charset="0"/>
              </a:rPr>
              <a:t>Qualitative exploration</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effectLst/>
                <a:latin typeface="Helvetica" pitchFamily="2" charset="0"/>
              </a:rPr>
              <a:t>Helps in shaping AI systems that align more closely with human expectations</a:t>
            </a:r>
          </a:p>
          <a:p>
            <a:pPr marL="342900" indent="-342900">
              <a:buFont typeface="Arial" panose="020B0604020202020204" pitchFamily="34" charset="0"/>
              <a:buChar char="•"/>
            </a:pPr>
            <a:endParaRPr lang="en-US" sz="2400" dirty="0">
              <a:effectLst/>
              <a:latin typeface="Helvetica" pitchFamily="2" charset="0"/>
            </a:endParaRPr>
          </a:p>
        </p:txBody>
      </p:sp>
      <p:sp>
        <p:nvSpPr>
          <p:cNvPr id="14" name="TextBox 13">
            <a:extLst>
              <a:ext uri="{FF2B5EF4-FFF2-40B4-BE49-F238E27FC236}">
                <a16:creationId xmlns:a16="http://schemas.microsoft.com/office/drawing/2014/main" id="{4601B4FA-2D1C-F240-AB1D-CF68F41FFC27}"/>
              </a:ext>
            </a:extLst>
          </p:cNvPr>
          <p:cNvSpPr txBox="1"/>
          <p:nvPr/>
        </p:nvSpPr>
        <p:spPr>
          <a:xfrm>
            <a:off x="7705438" y="2104266"/>
            <a:ext cx="4289778" cy="452431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Helvetica" pitchFamily="2" charset="0"/>
              </a:rPr>
              <a:t>T</a:t>
            </a:r>
            <a:r>
              <a:rPr lang="en-US" sz="2400" dirty="0">
                <a:effectLst/>
                <a:latin typeface="Helvetica" pitchFamily="2" charset="0"/>
              </a:rPr>
              <a:t>rust from a more technical perspective</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U</a:t>
            </a:r>
            <a:r>
              <a:rPr lang="en-US" sz="2400" dirty="0">
                <a:effectLst/>
                <a:latin typeface="Helvetica" pitchFamily="2" charset="0"/>
              </a:rPr>
              <a:t>tilizing algorithms and data-driven methods</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Q</a:t>
            </a:r>
            <a:r>
              <a:rPr lang="en-US" sz="2400" dirty="0">
                <a:effectLst/>
                <a:latin typeface="Helvetica" pitchFamily="2" charset="0"/>
              </a:rPr>
              <a:t>uantifying trust based on observed behaviors and performance metrics</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effectLst/>
                <a:latin typeface="Helvetica" pitchFamily="2" charset="0"/>
              </a:rPr>
              <a:t>Trust as reliability of a system (Performance)</a:t>
            </a:r>
          </a:p>
        </p:txBody>
      </p:sp>
    </p:spTree>
    <p:extLst>
      <p:ext uri="{BB962C8B-B14F-4D97-AF65-F5344CB8AC3E}">
        <p14:creationId xmlns:p14="http://schemas.microsoft.com/office/powerpoint/2010/main" val="111619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a:t>
            </a:r>
          </a:p>
        </p:txBody>
      </p:sp>
      <p:sp>
        <p:nvSpPr>
          <p:cNvPr id="6" name="TextBox 5">
            <a:extLst>
              <a:ext uri="{FF2B5EF4-FFF2-40B4-BE49-F238E27FC236}">
                <a16:creationId xmlns:a16="http://schemas.microsoft.com/office/drawing/2014/main" id="{AC46C67E-7D8E-BE7A-E2B1-4A8E1B940DEE}"/>
              </a:ext>
            </a:extLst>
          </p:cNvPr>
          <p:cNvSpPr txBox="1"/>
          <p:nvPr/>
        </p:nvSpPr>
        <p:spPr>
          <a:xfrm>
            <a:off x="832547" y="1379493"/>
            <a:ext cx="10981224" cy="523220"/>
          </a:xfrm>
          <a:prstGeom prst="rect">
            <a:avLst/>
          </a:prstGeom>
          <a:noFill/>
        </p:spPr>
        <p:txBody>
          <a:bodyPr wrap="square">
            <a:spAutoFit/>
          </a:bodyPr>
          <a:lstStyle/>
          <a:p>
            <a:r>
              <a:rPr lang="en-US" sz="2800" b="0" i="0" dirty="0">
                <a:effectLst/>
              </a:rPr>
              <a:t>Study II:  					</a:t>
            </a:r>
            <a:endParaRPr lang="en-US" sz="2800" dirty="0">
              <a:solidFill>
                <a:schemeClr val="tx1">
                  <a:lumMod val="85000"/>
                  <a:lumOff val="15000"/>
                </a:schemeClr>
              </a:solidFill>
            </a:endParaRPr>
          </a:p>
        </p:txBody>
      </p:sp>
      <p:sp>
        <p:nvSpPr>
          <p:cNvPr id="9" name="TextBox 8">
            <a:extLst>
              <a:ext uri="{FF2B5EF4-FFF2-40B4-BE49-F238E27FC236}">
                <a16:creationId xmlns:a16="http://schemas.microsoft.com/office/drawing/2014/main" id="{4D12860C-7F87-42CA-4818-3432BC76D3CE}"/>
              </a:ext>
            </a:extLst>
          </p:cNvPr>
          <p:cNvSpPr txBox="1"/>
          <p:nvPr/>
        </p:nvSpPr>
        <p:spPr>
          <a:xfrm>
            <a:off x="9195054" y="4923825"/>
            <a:ext cx="641795"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H3</a:t>
            </a:r>
            <a:endParaRPr lang="en-US" dirty="0"/>
          </a:p>
        </p:txBody>
      </p:sp>
      <p:pic>
        <p:nvPicPr>
          <p:cNvPr id="10" name="Graphic 9" descr="Badge Tick with solid fill">
            <a:extLst>
              <a:ext uri="{FF2B5EF4-FFF2-40B4-BE49-F238E27FC236}">
                <a16:creationId xmlns:a16="http://schemas.microsoft.com/office/drawing/2014/main" id="{75BA91E2-82F4-027B-9626-BD07057A81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6849" y="4897703"/>
            <a:ext cx="421577" cy="421577"/>
          </a:xfrm>
          <a:prstGeom prst="rect">
            <a:avLst/>
          </a:prstGeom>
        </p:spPr>
      </p:pic>
      <p:sp>
        <p:nvSpPr>
          <p:cNvPr id="11" name="Rounded Rectangle 10">
            <a:extLst>
              <a:ext uri="{FF2B5EF4-FFF2-40B4-BE49-F238E27FC236}">
                <a16:creationId xmlns:a16="http://schemas.microsoft.com/office/drawing/2014/main" id="{FF7316A4-E06C-634B-DCF7-62CAC630F2B0}"/>
              </a:ext>
            </a:extLst>
          </p:cNvPr>
          <p:cNvSpPr/>
          <p:nvPr/>
        </p:nvSpPr>
        <p:spPr>
          <a:xfrm>
            <a:off x="9148763" y="4776063"/>
            <a:ext cx="1206500" cy="674683"/>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B229E3D-5E8D-11D4-2B79-EA70B3FA00DD}"/>
              </a:ext>
            </a:extLst>
          </p:cNvPr>
          <p:cNvSpPr txBox="1"/>
          <p:nvPr/>
        </p:nvSpPr>
        <p:spPr>
          <a:xfrm>
            <a:off x="9195054" y="3268951"/>
            <a:ext cx="641795"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H1</a:t>
            </a:r>
            <a:endParaRPr lang="en-US" dirty="0"/>
          </a:p>
        </p:txBody>
      </p:sp>
      <p:pic>
        <p:nvPicPr>
          <p:cNvPr id="18" name="Graphic 17" descr="Badge Tick with solid fill">
            <a:extLst>
              <a:ext uri="{FF2B5EF4-FFF2-40B4-BE49-F238E27FC236}">
                <a16:creationId xmlns:a16="http://schemas.microsoft.com/office/drawing/2014/main" id="{431781F7-7B9F-B34C-3CC4-146362E496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6849" y="3242829"/>
            <a:ext cx="421577" cy="421577"/>
          </a:xfrm>
          <a:prstGeom prst="rect">
            <a:avLst/>
          </a:prstGeom>
        </p:spPr>
      </p:pic>
      <p:sp>
        <p:nvSpPr>
          <p:cNvPr id="19" name="Rounded Rectangle 18">
            <a:extLst>
              <a:ext uri="{FF2B5EF4-FFF2-40B4-BE49-F238E27FC236}">
                <a16:creationId xmlns:a16="http://schemas.microsoft.com/office/drawing/2014/main" id="{ABED3937-FBAF-CEB2-8964-C9655969BEC6}"/>
              </a:ext>
            </a:extLst>
          </p:cNvPr>
          <p:cNvSpPr/>
          <p:nvPr/>
        </p:nvSpPr>
        <p:spPr>
          <a:xfrm>
            <a:off x="9148763" y="3121189"/>
            <a:ext cx="1206500" cy="674683"/>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28899DA-CC33-040D-65BD-BFD2486ED9C7}"/>
                  </a:ext>
                </a:extLst>
              </p:cNvPr>
              <p:cNvSpPr txBox="1"/>
              <p:nvPr/>
            </p:nvSpPr>
            <p:spPr>
              <a:xfrm>
                <a:off x="1825080" y="4012117"/>
                <a:ext cx="6902103" cy="830997"/>
              </a:xfrm>
              <a:prstGeom prst="rect">
                <a:avLst/>
              </a:prstGeom>
              <a:noFill/>
            </p:spPr>
            <p:txBody>
              <a:bodyPr wrap="square">
                <a:spAutoFit/>
              </a:bodyPr>
              <a:lstStyle/>
              <a:p>
                <a:r>
                  <a:rPr lang="en-US" sz="2400" u="sng" dirty="0"/>
                  <a:t>M</a:t>
                </a:r>
                <a:r>
                  <a:rPr lang="en-US" sz="2400" b="0" i="0" u="sng" dirty="0">
                    <a:effectLst/>
                  </a:rPr>
                  <a:t>ean over all rounds </a:t>
                </a:r>
              </a:p>
              <a:p>
                <a:r>
                  <a:rPr lang="en-US" sz="2400" b="0" i="0" dirty="0">
                    <a:effectLst/>
                  </a:rPr>
                  <a:t>Treatment vs. control </a:t>
                </a:r>
                <a:r>
                  <a:rPr lang="en-US" sz="2400" b="0" i="0" dirty="0">
                    <a:effectLst/>
                    <a:sym typeface="Wingdings" pitchFamily="2" charset="2"/>
                  </a:rPr>
                  <a:t> one tail t-test: </a:t>
                </a:r>
                <a14:m>
                  <m:oMath xmlns:m="http://schemas.openxmlformats.org/officeDocument/2006/math">
                    <m:r>
                      <a:rPr lang="en-US" sz="2400" b="0" i="1" dirty="0" smtClean="0">
                        <a:effectLst/>
                        <a:latin typeface="Cambria Math" panose="02040503050406030204" pitchFamily="18" charset="0"/>
                      </a:rPr>
                      <m:t>𝑝</m:t>
                    </m:r>
                    <m:r>
                      <a:rPr lang="en-US" sz="2400" b="0" i="1" dirty="0" smtClean="0">
                        <a:effectLst/>
                        <a:latin typeface="Cambria Math" panose="02040503050406030204" pitchFamily="18" charset="0"/>
                      </a:rPr>
                      <m:t> = 0.0145</m:t>
                    </m:r>
                  </m:oMath>
                </a14:m>
                <a:endParaRPr lang="en-US" sz="2400" dirty="0"/>
              </a:p>
            </p:txBody>
          </p:sp>
        </mc:Choice>
        <mc:Fallback xmlns="">
          <p:sp>
            <p:nvSpPr>
              <p:cNvPr id="4" name="TextBox 3">
                <a:extLst>
                  <a:ext uri="{FF2B5EF4-FFF2-40B4-BE49-F238E27FC236}">
                    <a16:creationId xmlns:a16="http://schemas.microsoft.com/office/drawing/2014/main" id="{E28899DA-CC33-040D-65BD-BFD2486ED9C7}"/>
                  </a:ext>
                </a:extLst>
              </p:cNvPr>
              <p:cNvSpPr txBox="1">
                <a:spLocks noRot="1" noChangeAspect="1" noMove="1" noResize="1" noEditPoints="1" noAdjustHandles="1" noChangeArrowheads="1" noChangeShapeType="1" noTextEdit="1"/>
              </p:cNvSpPr>
              <p:nvPr/>
            </p:nvSpPr>
            <p:spPr>
              <a:xfrm>
                <a:off x="1825080" y="4012117"/>
                <a:ext cx="6902103" cy="830997"/>
              </a:xfrm>
              <a:prstGeom prst="rect">
                <a:avLst/>
              </a:prstGeom>
              <a:blipFill>
                <a:blip r:embed="rId5"/>
                <a:stretch>
                  <a:fillRect l="-1284" t="-4478"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AC43F8-3D29-5B67-CBA6-1BCF0AD6FF12}"/>
                  </a:ext>
                </a:extLst>
              </p:cNvPr>
              <p:cNvSpPr txBox="1"/>
              <p:nvPr/>
            </p:nvSpPr>
            <p:spPr>
              <a:xfrm>
                <a:off x="1825080" y="3227150"/>
                <a:ext cx="6902103" cy="461665"/>
              </a:xfrm>
              <a:prstGeom prst="rect">
                <a:avLst/>
              </a:prstGeom>
              <a:noFill/>
            </p:spPr>
            <p:txBody>
              <a:bodyPr wrap="square">
                <a:spAutoFit/>
              </a:bodyPr>
              <a:lstStyle/>
              <a:p>
                <a:r>
                  <a:rPr lang="en-US" sz="2400" b="0" i="0" dirty="0">
                    <a:effectLst/>
                    <a:sym typeface="Wingdings" pitchFamily="2" charset="2"/>
                  </a:rPr>
                  <a:t>Control vs optimal  one tail t-test: </a:t>
                </a:r>
                <a14:m>
                  <m:oMath xmlns:m="http://schemas.openxmlformats.org/officeDocument/2006/math">
                    <m:r>
                      <a:rPr lang="en-US" sz="2400" b="0" i="1" dirty="0" smtClean="0">
                        <a:effectLst/>
                        <a:latin typeface="Cambria Math" panose="02040503050406030204" pitchFamily="18" charset="0"/>
                        <a:sym typeface="Wingdings" pitchFamily="2" charset="2"/>
                      </a:rPr>
                      <m:t>𝑝</m:t>
                    </m:r>
                    <m:r>
                      <a:rPr lang="en-US" sz="2400" b="0" i="1" dirty="0" smtClean="0">
                        <a:effectLst/>
                        <a:latin typeface="Cambria Math" panose="02040503050406030204" pitchFamily="18" charset="0"/>
                        <a:sym typeface="Wingdings" pitchFamily="2" charset="2"/>
                      </a:rPr>
                      <m:t> = 0.004</m:t>
                    </m:r>
                  </m:oMath>
                </a14:m>
                <a:endParaRPr lang="en-US" sz="2400" dirty="0"/>
              </a:p>
            </p:txBody>
          </p:sp>
        </mc:Choice>
        <mc:Fallback xmlns="">
          <p:sp>
            <p:nvSpPr>
              <p:cNvPr id="7" name="TextBox 6">
                <a:extLst>
                  <a:ext uri="{FF2B5EF4-FFF2-40B4-BE49-F238E27FC236}">
                    <a16:creationId xmlns:a16="http://schemas.microsoft.com/office/drawing/2014/main" id="{EDAC43F8-3D29-5B67-CBA6-1BCF0AD6FF12}"/>
                  </a:ext>
                </a:extLst>
              </p:cNvPr>
              <p:cNvSpPr txBox="1">
                <a:spLocks noRot="1" noChangeAspect="1" noMove="1" noResize="1" noEditPoints="1" noAdjustHandles="1" noChangeArrowheads="1" noChangeShapeType="1" noTextEdit="1"/>
              </p:cNvSpPr>
              <p:nvPr/>
            </p:nvSpPr>
            <p:spPr>
              <a:xfrm>
                <a:off x="1825080" y="3227150"/>
                <a:ext cx="6902103" cy="461665"/>
              </a:xfrm>
              <a:prstGeom prst="rect">
                <a:avLst/>
              </a:prstGeom>
              <a:blipFill>
                <a:blip r:embed="rId6"/>
                <a:stretch>
                  <a:fillRect l="-1284"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8C8DE0-EB4E-5336-012A-89A3FC8EBB1D}"/>
                  </a:ext>
                </a:extLst>
              </p:cNvPr>
              <p:cNvSpPr txBox="1"/>
              <p:nvPr/>
            </p:nvSpPr>
            <p:spPr>
              <a:xfrm>
                <a:off x="1825082" y="4790096"/>
                <a:ext cx="6948392" cy="1569660"/>
              </a:xfrm>
              <a:prstGeom prst="rect">
                <a:avLst/>
              </a:prstGeom>
              <a:noFill/>
            </p:spPr>
            <p:txBody>
              <a:bodyPr wrap="square">
                <a:spAutoFit/>
              </a:bodyPr>
              <a:lstStyle/>
              <a:p>
                <a:r>
                  <a:rPr lang="en-US" sz="2400" b="0" i="0" u="sng" dirty="0">
                    <a:effectLst/>
                  </a:rPr>
                  <a:t>Final round </a:t>
                </a:r>
              </a:p>
              <a:p>
                <a:r>
                  <a:rPr lang="en-US" sz="2400" dirty="0">
                    <a:sym typeface="Wingdings" pitchFamily="2" charset="2"/>
                  </a:rPr>
                  <a:t>Treatment vs optimal  one tail t-test: </a:t>
                </a:r>
                <a14:m>
                  <m:oMath xmlns:m="http://schemas.openxmlformats.org/officeDocument/2006/math">
                    <m:r>
                      <a:rPr lang="en-US" sz="2400" i="1" dirty="0" smtClean="0">
                        <a:latin typeface="Cambria Math" panose="02040503050406030204" pitchFamily="18" charset="0"/>
                        <a:sym typeface="Wingdings" pitchFamily="2" charset="2"/>
                      </a:rPr>
                      <m:t>𝑝</m:t>
                    </m:r>
                    <m:r>
                      <a:rPr lang="en-US" sz="2400" i="1" dirty="0" smtClean="0">
                        <a:latin typeface="Cambria Math" panose="02040503050406030204" pitchFamily="18" charset="0"/>
                        <a:sym typeface="Wingdings" pitchFamily="2" charset="2"/>
                      </a:rPr>
                      <m:t> = 0.279     </m:t>
                    </m:r>
                  </m:oMath>
                </a14:m>
                <a:endParaRPr lang="en-US" sz="2400" dirty="0">
                  <a:sym typeface="Wingdings" pitchFamily="2" charset="2"/>
                </a:endParaRPr>
              </a:p>
              <a:p>
                <a:r>
                  <a:rPr lang="en-US" sz="2400" dirty="0">
                    <a:sym typeface="Wingdings" pitchFamily="2" charset="2"/>
                  </a:rPr>
                  <a:t>		          TOST: </a:t>
                </a:r>
                <a14:m>
                  <m:oMath xmlns:m="http://schemas.openxmlformats.org/officeDocument/2006/math">
                    <m:r>
                      <a:rPr lang="en-US" sz="2400" b="0" i="1" u="none" strike="noStrike" dirty="0" smtClean="0">
                        <a:solidFill>
                          <a:srgbClr val="222222"/>
                        </a:solidFill>
                        <a:effectLst/>
                        <a:latin typeface="Cambria Math" panose="02040503050406030204" pitchFamily="18" charset="0"/>
                      </a:rPr>
                      <m:t>90%</m:t>
                    </m:r>
                  </m:oMath>
                </a14:m>
                <a:r>
                  <a:rPr lang="en-US" sz="2400" b="0" i="0" u="none" strike="noStrike" dirty="0">
                    <a:solidFill>
                      <a:srgbClr val="222222"/>
                    </a:solidFill>
                    <a:effectLst/>
                  </a:rPr>
                  <a:t> confidence interval </a:t>
                </a:r>
              </a:p>
              <a:p>
                <a:r>
                  <a:rPr lang="en-US" sz="2400" dirty="0">
                    <a:solidFill>
                      <a:srgbClr val="222222"/>
                    </a:solidFill>
                  </a:rPr>
                  <a:t>		          </a:t>
                </a:r>
                <a14:m>
                  <m:oMath xmlns:m="http://schemas.openxmlformats.org/officeDocument/2006/math">
                    <m:r>
                      <a:rPr lang="en-US" sz="2400" b="0" i="1" u="none" strike="noStrike" dirty="0" smtClean="0">
                        <a:solidFill>
                          <a:srgbClr val="222222"/>
                        </a:solidFill>
                        <a:effectLst/>
                        <a:latin typeface="Cambria Math" panose="02040503050406030204" pitchFamily="18" charset="0"/>
                      </a:rPr>
                      <m:t>(−1.3  2.4) </m:t>
                    </m:r>
                  </m:oMath>
                </a14:m>
                <a:r>
                  <a:rPr lang="en-US" sz="2400" b="0" i="0" u="none" strike="noStrike" dirty="0">
                    <a:solidFill>
                      <a:srgbClr val="222222"/>
                    </a:solidFill>
                    <a:effectLst/>
                  </a:rPr>
                  <a:t>in </a:t>
                </a:r>
                <a14:m>
                  <m:oMath xmlns:m="http://schemas.openxmlformats.org/officeDocument/2006/math">
                    <m:r>
                      <a:rPr lang="en-US" sz="2400" b="0" i="1" u="none" strike="noStrike" dirty="0" smtClean="0">
                        <a:solidFill>
                          <a:srgbClr val="222222"/>
                        </a:solidFill>
                        <a:effectLst/>
                        <a:latin typeface="Cambria Math" panose="02040503050406030204" pitchFamily="18" charset="0"/>
                      </a:rPr>
                      <m:t>(−2.5  2.5)</m:t>
                    </m:r>
                    <m:r>
                      <a:rPr lang="en-US" sz="2400" i="1" dirty="0" smtClean="0">
                        <a:latin typeface="Cambria Math" panose="02040503050406030204" pitchFamily="18" charset="0"/>
                        <a:sym typeface="Wingdings" pitchFamily="2" charset="2"/>
                      </a:rPr>
                      <m:t> </m:t>
                    </m:r>
                  </m:oMath>
                </a14:m>
                <a:endParaRPr lang="en-US" sz="2400" dirty="0">
                  <a:sym typeface="Wingdings" pitchFamily="2" charset="2"/>
                </a:endParaRPr>
              </a:p>
            </p:txBody>
          </p:sp>
        </mc:Choice>
        <mc:Fallback xmlns="">
          <p:sp>
            <p:nvSpPr>
              <p:cNvPr id="14" name="TextBox 13">
                <a:extLst>
                  <a:ext uri="{FF2B5EF4-FFF2-40B4-BE49-F238E27FC236}">
                    <a16:creationId xmlns:a16="http://schemas.microsoft.com/office/drawing/2014/main" id="{458C8DE0-EB4E-5336-012A-89A3FC8EBB1D}"/>
                  </a:ext>
                </a:extLst>
              </p:cNvPr>
              <p:cNvSpPr txBox="1">
                <a:spLocks noRot="1" noChangeAspect="1" noMove="1" noResize="1" noEditPoints="1" noAdjustHandles="1" noChangeArrowheads="1" noChangeShapeType="1" noTextEdit="1"/>
              </p:cNvSpPr>
              <p:nvPr/>
            </p:nvSpPr>
            <p:spPr>
              <a:xfrm>
                <a:off x="1825082" y="4790096"/>
                <a:ext cx="6948392" cy="1569660"/>
              </a:xfrm>
              <a:prstGeom prst="rect">
                <a:avLst/>
              </a:prstGeom>
              <a:blipFill>
                <a:blip r:embed="rId7"/>
                <a:stretch>
                  <a:fillRect l="-1277" t="-3226" b="-8065"/>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1122FB84-35D9-FC6C-D10D-1B31D94362BF}"/>
              </a:ext>
            </a:extLst>
          </p:cNvPr>
          <p:cNvSpPr/>
          <p:nvPr/>
        </p:nvSpPr>
        <p:spPr>
          <a:xfrm>
            <a:off x="932366" y="1881363"/>
            <a:ext cx="6141534" cy="1171297"/>
          </a:xfrm>
          <a:prstGeom prst="roundRect">
            <a:avLst/>
          </a:prstGeom>
          <a:solidFill>
            <a:srgbClr val="D8BEE3">
              <a:alpha val="54118"/>
            </a:srgbClr>
          </a:solidFill>
          <a:ln>
            <a:solidFill>
              <a:srgbClr val="D8BE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AA74F97-A311-FB23-343C-50243B0C5592}"/>
              </a:ext>
            </a:extLst>
          </p:cNvPr>
          <p:cNvSpPr txBox="1"/>
          <p:nvPr/>
        </p:nvSpPr>
        <p:spPr>
          <a:xfrm>
            <a:off x="1110166" y="1971242"/>
            <a:ext cx="6141534" cy="954107"/>
          </a:xfrm>
          <a:prstGeom prst="rect">
            <a:avLst/>
          </a:prstGeom>
          <a:noFill/>
        </p:spPr>
        <p:txBody>
          <a:bodyPr wrap="square">
            <a:spAutoFit/>
          </a:bodyPr>
          <a:lstStyle/>
          <a:p>
            <a:r>
              <a:rPr lang="en-US" sz="2800" b="0" i="0" dirty="0">
                <a:effectLst/>
              </a:rPr>
              <a:t>Compare number of monitoring steps selected by a participant in each round</a:t>
            </a:r>
            <a:endParaRPr lang="en-US" sz="2800" dirty="0"/>
          </a:p>
        </p:txBody>
      </p:sp>
      <p:sp>
        <p:nvSpPr>
          <p:cNvPr id="3" name="TextBox 2">
            <a:extLst>
              <a:ext uri="{FF2B5EF4-FFF2-40B4-BE49-F238E27FC236}">
                <a16:creationId xmlns:a16="http://schemas.microsoft.com/office/drawing/2014/main" id="{956B9E68-9BF8-3C77-4311-95AEBDD15053}"/>
              </a:ext>
            </a:extLst>
          </p:cNvPr>
          <p:cNvSpPr txBox="1"/>
          <p:nvPr/>
        </p:nvSpPr>
        <p:spPr>
          <a:xfrm>
            <a:off x="139147" y="6277757"/>
            <a:ext cx="11913705"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Sengupta, S. </a:t>
            </a:r>
            <a:r>
              <a:rPr lang="en-US" sz="1400" i="1" dirty="0" err="1">
                <a:solidFill>
                  <a:schemeClr val="accent5">
                    <a:lumMod val="75000"/>
                  </a:schemeClr>
                </a:solidFill>
              </a:rPr>
              <a:t>Kambhampati</a:t>
            </a:r>
            <a:r>
              <a:rPr lang="en-US" sz="1400" i="1" dirty="0">
                <a:solidFill>
                  <a:schemeClr val="accent5">
                    <a:lumMod val="75000"/>
                  </a:schemeClr>
                </a:solidFill>
              </a:rPr>
              <a:t>,“Inference of Human's Observation Strategy for Monitoring Robot's Behavior based on a Game-Theoretic Model of Trust” AAMAS 2019 (Trust workshop), R:SS2021 (R4P), and under review at IEEE THMS</a:t>
            </a:r>
          </a:p>
        </p:txBody>
      </p:sp>
    </p:spTree>
    <p:extLst>
      <p:ext uri="{BB962C8B-B14F-4D97-AF65-F5344CB8AC3E}">
        <p14:creationId xmlns:p14="http://schemas.microsoft.com/office/powerpoint/2010/main" val="7418776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i="0" dirty="0">
                <a:effectLst/>
              </a:rPr>
              <a:t>Models and Results</a:t>
            </a:r>
            <a:endParaRPr lang="en-US" dirty="0"/>
          </a:p>
        </p:txBody>
      </p:sp>
      <p:sp>
        <p:nvSpPr>
          <p:cNvPr id="33" name="TextBox 32">
            <a:extLst>
              <a:ext uri="{FF2B5EF4-FFF2-40B4-BE49-F238E27FC236}">
                <a16:creationId xmlns:a16="http://schemas.microsoft.com/office/drawing/2014/main" id="{3CCE8B60-7E91-2A6E-2D94-FB08F0EBA04B}"/>
              </a:ext>
            </a:extLst>
          </p:cNvPr>
          <p:cNvSpPr txBox="1"/>
          <p:nvPr/>
        </p:nvSpPr>
        <p:spPr>
          <a:xfrm>
            <a:off x="525965" y="1299483"/>
            <a:ext cx="6446336" cy="4770537"/>
          </a:xfrm>
          <a:prstGeom prst="rect">
            <a:avLst/>
          </a:prstGeom>
          <a:noFill/>
        </p:spPr>
        <p:txBody>
          <a:bodyPr wrap="square">
            <a:spAutoFit/>
          </a:bodyPr>
          <a:lstStyle/>
          <a:p>
            <a:pPr rtl="0">
              <a:spcBef>
                <a:spcPts val="0"/>
              </a:spcBef>
              <a:spcAft>
                <a:spcPts val="0"/>
              </a:spcAft>
            </a:pPr>
            <a:br>
              <a:rPr lang="en-US" sz="2400" b="0" dirty="0">
                <a:effectLst/>
              </a:rPr>
            </a:br>
            <a:r>
              <a:rPr lang="en-US" sz="2800" dirty="0">
                <a:solidFill>
                  <a:srgbClr val="000000"/>
                </a:solidFill>
              </a:rPr>
              <a:t>W</a:t>
            </a:r>
            <a:r>
              <a:rPr lang="en-US" sz="2800" b="0" i="0" u="none" strike="noStrike" dirty="0">
                <a:solidFill>
                  <a:srgbClr val="000000"/>
                </a:solidFill>
                <a:effectLst/>
              </a:rPr>
              <a:t>ith higher trust </a:t>
            </a:r>
            <a:r>
              <a:rPr lang="en-US" sz="2800" b="0" i="0" u="none" strike="noStrike" dirty="0">
                <a:solidFill>
                  <a:srgbClr val="000000"/>
                </a:solidFill>
                <a:effectLst/>
                <a:sym typeface="Wingdings" pitchFamily="2" charset="2"/>
              </a:rPr>
              <a:t> </a:t>
            </a:r>
            <a:r>
              <a:rPr lang="en-US" sz="2800" b="0" i="0" u="none" strike="noStrike" dirty="0">
                <a:solidFill>
                  <a:srgbClr val="000000"/>
                </a:solidFill>
                <a:effectLst/>
              </a:rPr>
              <a:t>more people chose not to monitor the robot.</a:t>
            </a:r>
            <a:endParaRPr lang="en-US" sz="2800" b="0" dirty="0">
              <a:effectLst/>
            </a:endParaRPr>
          </a:p>
          <a:p>
            <a:pPr rtl="0">
              <a:spcBef>
                <a:spcPts val="0"/>
              </a:spcBef>
              <a:spcAft>
                <a:spcPts val="0"/>
              </a:spcAft>
            </a:pPr>
            <a:br>
              <a:rPr lang="en-US" sz="2800" b="0" dirty="0">
                <a:effectLst/>
              </a:rPr>
            </a:br>
            <a:r>
              <a:rPr lang="en-US" sz="2800" b="0" i="0" u="none" strike="noStrike" dirty="0">
                <a:solidFill>
                  <a:srgbClr val="000000"/>
                </a:solidFill>
                <a:effectLst/>
              </a:rPr>
              <a:t>Point Biserial Correlation test to measure the relationship between monitoring and trust</a:t>
            </a:r>
            <a:endParaRPr lang="en-US" sz="2800" b="0" dirty="0">
              <a:effectLst/>
            </a:endParaRPr>
          </a:p>
          <a:p>
            <a:pPr rtl="0">
              <a:spcBef>
                <a:spcPts val="0"/>
              </a:spcBef>
              <a:spcAft>
                <a:spcPts val="0"/>
              </a:spcAft>
            </a:pPr>
            <a:endParaRPr lang="en-US" sz="2800" b="0" dirty="0">
              <a:effectLst/>
            </a:endParaRPr>
          </a:p>
          <a:p>
            <a:pPr rtl="0">
              <a:spcBef>
                <a:spcPts val="0"/>
              </a:spcBef>
              <a:spcAft>
                <a:spcPts val="0"/>
              </a:spcAft>
            </a:pPr>
            <a:br>
              <a:rPr lang="en-US" sz="2800" b="0" dirty="0">
                <a:effectLst/>
              </a:rPr>
            </a:br>
            <a:r>
              <a:rPr lang="en-US" sz="2800" b="0" dirty="0">
                <a:effectLst/>
              </a:rPr>
              <a:t>Statistically significant n</a:t>
            </a:r>
            <a:r>
              <a:rPr lang="en-US" sz="2800" b="0" i="0" u="none" strike="noStrike" dirty="0">
                <a:solidFill>
                  <a:srgbClr val="000000"/>
                </a:solidFill>
                <a:effectLst/>
              </a:rPr>
              <a:t>egative correlation </a:t>
            </a:r>
          </a:p>
          <a:p>
            <a:pPr rtl="0">
              <a:spcBef>
                <a:spcPts val="0"/>
              </a:spcBef>
              <a:spcAft>
                <a:spcPts val="0"/>
              </a:spcAft>
            </a:pPr>
            <a:r>
              <a:rPr lang="en-US" sz="2800" b="0" i="0" u="none" strike="noStrike" dirty="0">
                <a:solidFill>
                  <a:srgbClr val="000000"/>
                </a:solidFill>
                <a:effectLst/>
              </a:rPr>
              <a:t>(</a:t>
            </a:r>
            <a:r>
              <a:rPr lang="en-US" sz="2800" b="0" i="0" u="none" strike="noStrike" dirty="0" err="1">
                <a:solidFill>
                  <a:srgbClr val="000000"/>
                </a:solidFill>
                <a:effectLst/>
              </a:rPr>
              <a:t>rpb</a:t>
            </a:r>
            <a:r>
              <a:rPr lang="en-US" sz="2800" b="0" i="0" u="none" strike="noStrike" dirty="0">
                <a:solidFill>
                  <a:srgbClr val="000000"/>
                </a:solidFill>
                <a:effectLst/>
              </a:rPr>
              <a:t>(1104) = −0.21, p &lt; 0.0001)</a:t>
            </a:r>
            <a:endParaRPr lang="en-US" sz="2800" b="0" dirty="0">
              <a:effectLst/>
            </a:endParaRPr>
          </a:p>
        </p:txBody>
      </p:sp>
      <p:pic>
        <p:nvPicPr>
          <p:cNvPr id="4102" name="Picture 6">
            <a:extLst>
              <a:ext uri="{FF2B5EF4-FFF2-40B4-BE49-F238E27FC236}">
                <a16:creationId xmlns:a16="http://schemas.microsoft.com/office/drawing/2014/main" id="{7BDB555B-EB8C-AA4D-402A-0F08CB3EC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848" y="1634649"/>
            <a:ext cx="5317426" cy="3588702"/>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a:extLst>
              <a:ext uri="{FF2B5EF4-FFF2-40B4-BE49-F238E27FC236}">
                <a16:creationId xmlns:a16="http://schemas.microsoft.com/office/drawing/2014/main" id="{ECCB408F-CF19-66A8-0E28-3655B7713F94}"/>
              </a:ext>
            </a:extLst>
          </p:cNvPr>
          <p:cNvSpPr/>
          <p:nvPr/>
        </p:nvSpPr>
        <p:spPr>
          <a:xfrm>
            <a:off x="3002895" y="4165600"/>
            <a:ext cx="1297023" cy="736600"/>
          </a:xfrm>
          <a:prstGeom prst="down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1951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i="0" dirty="0">
                <a:effectLst/>
              </a:rPr>
              <a:t>Models and Results</a:t>
            </a:r>
            <a:endParaRPr lang="en-US" dirty="0"/>
          </a:p>
        </p:txBody>
      </p:sp>
      <p:pic>
        <p:nvPicPr>
          <p:cNvPr id="4100" name="Picture 4">
            <a:extLst>
              <a:ext uri="{FF2B5EF4-FFF2-40B4-BE49-F238E27FC236}">
                <a16:creationId xmlns:a16="http://schemas.microsoft.com/office/drawing/2014/main" id="{D50ABCC0-C6B8-D994-9F58-A542FF4042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23" t="10566" r="6917" b="9975"/>
          <a:stretch/>
        </p:blipFill>
        <p:spPr bwMode="auto">
          <a:xfrm>
            <a:off x="129131" y="1474717"/>
            <a:ext cx="4255218" cy="4083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10639CF-BF65-4726-69BD-A28E7E6EC6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65" t="9773" r="3729" b="10922"/>
          <a:stretch/>
        </p:blipFill>
        <p:spPr bwMode="auto">
          <a:xfrm>
            <a:off x="7098538" y="4665966"/>
            <a:ext cx="4964331" cy="2122943"/>
          </a:xfrm>
          <a:prstGeom prst="rect">
            <a:avLst/>
          </a:prstGeom>
          <a:noFill/>
          <a:extLst>
            <a:ext uri="{909E8E84-426E-40DD-AFC4-6F175D3DCCD1}">
              <a14:hiddenFill xmlns:a14="http://schemas.microsoft.com/office/drawing/2010/main">
                <a:solidFill>
                  <a:srgbClr val="FFFFFF"/>
                </a:solidFill>
              </a14:hiddenFill>
            </a:ext>
          </a:extLst>
        </p:spPr>
      </p:pic>
      <p:sp>
        <p:nvSpPr>
          <p:cNvPr id="5" name="Teardrop 4">
            <a:extLst>
              <a:ext uri="{FF2B5EF4-FFF2-40B4-BE49-F238E27FC236}">
                <a16:creationId xmlns:a16="http://schemas.microsoft.com/office/drawing/2014/main" id="{6D32552D-FB54-EA23-EED8-8FD28302012F}"/>
              </a:ext>
            </a:extLst>
          </p:cNvPr>
          <p:cNvSpPr/>
          <p:nvPr/>
        </p:nvSpPr>
        <p:spPr>
          <a:xfrm rot="10800000" flipH="1">
            <a:off x="6096000" y="1174521"/>
            <a:ext cx="5570034" cy="3491441"/>
          </a:xfrm>
          <a:prstGeom prst="teardrop">
            <a:avLst>
              <a:gd name="adj" fmla="val 104337"/>
            </a:avLst>
          </a:prstGeom>
          <a:solidFill>
            <a:srgbClr val="D8BEE3">
              <a:alpha val="81569"/>
            </a:srgbClr>
          </a:solidFill>
          <a:ln>
            <a:solidFill>
              <a:srgbClr val="001E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ardrop 5">
            <a:extLst>
              <a:ext uri="{FF2B5EF4-FFF2-40B4-BE49-F238E27FC236}">
                <a16:creationId xmlns:a16="http://schemas.microsoft.com/office/drawing/2014/main" id="{A6DF8333-CB1D-B5A2-94BD-013DE93AAACB}"/>
              </a:ext>
            </a:extLst>
          </p:cNvPr>
          <p:cNvSpPr/>
          <p:nvPr/>
        </p:nvSpPr>
        <p:spPr>
          <a:xfrm rot="16200000">
            <a:off x="2529296" y="2219746"/>
            <a:ext cx="3868747" cy="5269738"/>
          </a:xfrm>
          <a:prstGeom prst="teardrop">
            <a:avLst>
              <a:gd name="adj" fmla="val 92536"/>
            </a:avLst>
          </a:prstGeom>
          <a:solidFill>
            <a:srgbClr val="DAE3F3">
              <a:alpha val="81176"/>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517E7E0-BC86-FB92-2E4E-B3B58E376942}"/>
              </a:ext>
            </a:extLst>
          </p:cNvPr>
          <p:cNvSpPr txBox="1"/>
          <p:nvPr/>
        </p:nvSpPr>
        <p:spPr>
          <a:xfrm>
            <a:off x="7821752" y="1305634"/>
            <a:ext cx="1713958" cy="369332"/>
          </a:xfrm>
          <a:prstGeom prst="rect">
            <a:avLst/>
          </a:prstGeom>
          <a:noFill/>
        </p:spPr>
        <p:txBody>
          <a:bodyPr wrap="square">
            <a:spAutoFit/>
          </a:bodyPr>
          <a:lstStyle/>
          <a:p>
            <a:r>
              <a:rPr lang="en-US" dirty="0">
                <a:solidFill>
                  <a:srgbClr val="000000"/>
                </a:solidFill>
              </a:rPr>
              <a:t>4 levels of trust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CBD5D9-B670-6F84-12B4-0A0C3F099263}"/>
                  </a:ext>
                </a:extLst>
              </p:cNvPr>
              <p:cNvSpPr txBox="1"/>
              <p:nvPr/>
            </p:nvSpPr>
            <p:spPr>
              <a:xfrm>
                <a:off x="7098538" y="1686735"/>
                <a:ext cx="3402714" cy="646331"/>
              </a:xfrm>
              <a:prstGeom prst="rect">
                <a:avLst/>
              </a:prstGeom>
              <a:noFill/>
            </p:spPr>
            <p:txBody>
              <a:bodyPr wrap="square">
                <a:spAutoFit/>
              </a:bodyPr>
              <a:lstStyle/>
              <a:p>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𝑇</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=[0, 0.25]</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𝑇</m:t>
                        </m:r>
                      </m:e>
                      <m:sub>
                        <m:r>
                          <a:rPr lang="en-US" b="0" i="1"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.25</m:t>
                    </m:r>
                    <m:r>
                      <a:rPr lang="en-US" i="1">
                        <a:solidFill>
                          <a:srgbClr val="000000"/>
                        </a:solidFill>
                        <a:latin typeface="Cambria Math" panose="02040503050406030204" pitchFamily="18" charset="0"/>
                      </a:rPr>
                      <m:t> 0.5]</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𝑇</m:t>
                        </m:r>
                      </m:e>
                      <m:sub>
                        <m:r>
                          <a:rPr lang="en-US" b="0" i="1" smtClean="0">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.5</m:t>
                    </m:r>
                    <m:r>
                      <a:rPr lang="en-US" i="1">
                        <a:solidFill>
                          <a:srgbClr val="000000"/>
                        </a:solidFill>
                        <a:latin typeface="Cambria Math" panose="02040503050406030204" pitchFamily="18" charset="0"/>
                      </a:rPr>
                      <m:t>, 0.</m:t>
                    </m:r>
                    <m:r>
                      <a:rPr lang="en-US" b="0" i="1" smtClean="0">
                        <a:solidFill>
                          <a:srgbClr val="000000"/>
                        </a:solidFill>
                        <a:latin typeface="Cambria Math" panose="02040503050406030204" pitchFamily="18" charset="0"/>
                      </a:rPr>
                      <m:t>7</m:t>
                    </m:r>
                    <m:r>
                      <a:rPr lang="en-US" i="1">
                        <a:solidFill>
                          <a:srgbClr val="000000"/>
                        </a:solidFill>
                        <a:latin typeface="Cambria Math" panose="02040503050406030204" pitchFamily="18" charset="0"/>
                      </a:rPr>
                      <m:t>5]</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𝑇</m:t>
                        </m:r>
                      </m:e>
                      <m:sub>
                        <m:r>
                          <a:rPr lang="en-US" b="0" i="1" smtClean="0">
                            <a:solidFill>
                              <a:srgbClr val="000000"/>
                            </a:solidFill>
                            <a:latin typeface="Cambria Math" panose="02040503050406030204" pitchFamily="18" charset="0"/>
                          </a:rPr>
                          <m:t>4</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.75</m:t>
                    </m:r>
                    <m:r>
                      <a:rPr lang="en-US" i="1">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oMath>
                </a14:m>
                <a:endParaRPr lang="en-US" dirty="0">
                  <a:solidFill>
                    <a:srgbClr val="000000"/>
                  </a:solidFill>
                </a:endParaRPr>
              </a:p>
            </p:txBody>
          </p:sp>
        </mc:Choice>
        <mc:Fallback xmlns="">
          <p:sp>
            <p:nvSpPr>
              <p:cNvPr id="13" name="TextBox 12">
                <a:extLst>
                  <a:ext uri="{FF2B5EF4-FFF2-40B4-BE49-F238E27FC236}">
                    <a16:creationId xmlns:a16="http://schemas.microsoft.com/office/drawing/2014/main" id="{12CBD5D9-B670-6F84-12B4-0A0C3F099263}"/>
                  </a:ext>
                </a:extLst>
              </p:cNvPr>
              <p:cNvSpPr txBox="1">
                <a:spLocks noRot="1" noChangeAspect="1" noMove="1" noResize="1" noEditPoints="1" noAdjustHandles="1" noChangeArrowheads="1" noChangeShapeType="1" noTextEdit="1"/>
              </p:cNvSpPr>
              <p:nvPr/>
            </p:nvSpPr>
            <p:spPr>
              <a:xfrm>
                <a:off x="7098538" y="1686735"/>
                <a:ext cx="3402714" cy="646331"/>
              </a:xfrm>
              <a:prstGeom prst="rect">
                <a:avLst/>
              </a:prstGeom>
              <a:blipFill>
                <a:blip r:embed="rId5"/>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FC4F9F6-91CF-C521-2451-8C99C4334AF3}"/>
                  </a:ext>
                </a:extLst>
              </p:cNvPr>
              <p:cNvSpPr txBox="1"/>
              <p:nvPr/>
            </p:nvSpPr>
            <p:spPr>
              <a:xfrm>
                <a:off x="6904250" y="2344836"/>
                <a:ext cx="4427940" cy="646331"/>
              </a:xfrm>
              <a:prstGeom prst="rect">
                <a:avLst/>
              </a:prstGeom>
              <a:noFill/>
            </p:spPr>
            <p:txBody>
              <a:bodyPr wrap="square">
                <a:spAutoFit/>
              </a:bodyPr>
              <a:lstStyle/>
              <a:p>
                <a:r>
                  <a:rPr lang="en-US" dirty="0">
                    <a:solidFill>
                      <a:srgbClr val="000000"/>
                    </a:solidFill>
                  </a:rPr>
                  <a:t>Probability of monitoring at each level </a:t>
                </a:r>
              </a:p>
              <a:p>
                <a:pPr/>
                <a14:m>
                  <m:oMathPara xmlns:m="http://schemas.openxmlformats.org/officeDocument/2006/math">
                    <m:oMathParaPr>
                      <m:jc m:val="left"/>
                    </m:oMathParaPr>
                    <m:oMath xmlns:m="http://schemas.openxmlformats.org/officeDocument/2006/math">
                      <m:r>
                        <m:rPr>
                          <m:sty m:val="p"/>
                        </m:rPr>
                        <a:rPr lang="en-US" b="0" i="0" smtClean="0">
                          <a:solidFill>
                            <a:srgbClr val="000000"/>
                          </a:solidFill>
                          <a:latin typeface="Cambria Math" panose="02040503050406030204" pitchFamily="18" charset="0"/>
                        </a:rPr>
                        <m:t>P</m:t>
                      </m:r>
                      <m:d>
                        <m:dPr>
                          <m:ctrlPr>
                            <a:rPr lang="en-US" b="0" i="1" smtClean="0">
                              <a:solidFill>
                                <a:srgbClr val="000000"/>
                              </a:solidFill>
                              <a:latin typeface="Cambria Math" panose="02040503050406030204" pitchFamily="18" charset="0"/>
                            </a:rPr>
                          </m:ctrlPr>
                        </m:dPr>
                        <m:e>
                          <m:r>
                            <m:rPr>
                              <m:sty m:val="p"/>
                            </m:rPr>
                            <a:rPr lang="en-US" b="0" i="0" smtClean="0">
                              <a:solidFill>
                                <a:srgbClr val="000000"/>
                              </a:solidFill>
                              <a:latin typeface="Cambria Math" panose="02040503050406030204" pitchFamily="18" charset="0"/>
                            </a:rPr>
                            <m:t>monitor</m:t>
                          </m:r>
                        </m:e>
                        <m:e>
                          <m:r>
                            <a:rPr lang="en-US" b="0" i="1" smtClean="0">
                              <a:solidFill>
                                <a:srgbClr val="000000"/>
                              </a:solidFill>
                              <a:latin typeface="Cambria Math" panose="02040503050406030204" pitchFamily="18" charset="0"/>
                            </a:rPr>
                            <m:t>𝑇</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𝐷𝑖𝑟</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𝛼</m:t>
                      </m:r>
                      <m:r>
                        <a:rPr lang="en-US" b="0" i="1" smtClean="0">
                          <a:solidFill>
                            <a:srgbClr val="000000"/>
                          </a:solidFill>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15" name="TextBox 14">
                <a:extLst>
                  <a:ext uri="{FF2B5EF4-FFF2-40B4-BE49-F238E27FC236}">
                    <a16:creationId xmlns:a16="http://schemas.microsoft.com/office/drawing/2014/main" id="{EFC4F9F6-91CF-C521-2451-8C99C4334AF3}"/>
                  </a:ext>
                </a:extLst>
              </p:cNvPr>
              <p:cNvSpPr txBox="1">
                <a:spLocks noRot="1" noChangeAspect="1" noMove="1" noResize="1" noEditPoints="1" noAdjustHandles="1" noChangeArrowheads="1" noChangeShapeType="1" noTextEdit="1"/>
              </p:cNvSpPr>
              <p:nvPr/>
            </p:nvSpPr>
            <p:spPr>
              <a:xfrm>
                <a:off x="6904250" y="2344836"/>
                <a:ext cx="4427940" cy="646331"/>
              </a:xfrm>
              <a:prstGeom prst="rect">
                <a:avLst/>
              </a:prstGeom>
              <a:blipFill>
                <a:blip r:embed="rId6"/>
                <a:stretch>
                  <a:fillRect l="-1143" t="-3846"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EB3E330-7A73-EBD5-4115-4BC821AD41C1}"/>
                  </a:ext>
                </a:extLst>
              </p:cNvPr>
              <p:cNvSpPr txBox="1"/>
              <p:nvPr/>
            </p:nvSpPr>
            <p:spPr>
              <a:xfrm>
                <a:off x="6900840" y="3008969"/>
                <a:ext cx="5269739" cy="646331"/>
              </a:xfrm>
              <a:prstGeom prst="rect">
                <a:avLst/>
              </a:prstGeom>
              <a:noFill/>
            </p:spPr>
            <p:txBody>
              <a:bodyPr wrap="square">
                <a:spAutoFit/>
              </a:bodyPr>
              <a:lstStyle/>
              <a:p>
                <a:r>
                  <a:rPr lang="en-US" dirty="0"/>
                  <a:t>Expected value of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 </m:t>
                    </m:r>
                  </m:oMath>
                </a14:m>
                <a:r>
                  <a:rPr lang="en-US" dirty="0"/>
                  <a:t>at each level </a:t>
                </a:r>
              </a:p>
              <a:p>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=0.673</m:t>
                    </m:r>
                  </m:oMath>
                </a14:m>
                <a:r>
                  <a:rPr lang="en-US" dirty="0"/>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=0.6</m:t>
                    </m:r>
                    <m:r>
                      <a:rPr lang="en-US" b="0" i="1" smtClean="0">
                        <a:solidFill>
                          <a:srgbClr val="000000"/>
                        </a:solidFill>
                        <a:latin typeface="Cambria Math" panose="02040503050406030204" pitchFamily="18" charset="0"/>
                      </a:rPr>
                      <m:t>28</m:t>
                    </m:r>
                  </m:oMath>
                </a14:m>
                <a:r>
                  <a:rPr lang="en-US" dirty="0"/>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565</m:t>
                    </m:r>
                  </m:oMath>
                </a14:m>
                <a:r>
                  <a:rPr lang="en-US" dirty="0"/>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4</m:t>
                        </m:r>
                      </m:sub>
                    </m:sSub>
                    <m:r>
                      <a:rPr lang="en-US" b="0" i="1" smtClean="0">
                        <a:solidFill>
                          <a:srgbClr val="000000"/>
                        </a:solidFill>
                        <a:latin typeface="Cambria Math" panose="02040503050406030204" pitchFamily="18" charset="0"/>
                      </a:rPr>
                      <m:t>=0.282</m:t>
                    </m:r>
                  </m:oMath>
                </a14:m>
                <a:endParaRPr lang="en-US" dirty="0"/>
              </a:p>
            </p:txBody>
          </p:sp>
        </mc:Choice>
        <mc:Fallback xmlns="">
          <p:sp>
            <p:nvSpPr>
              <p:cNvPr id="17" name="TextBox 16">
                <a:extLst>
                  <a:ext uri="{FF2B5EF4-FFF2-40B4-BE49-F238E27FC236}">
                    <a16:creationId xmlns:a16="http://schemas.microsoft.com/office/drawing/2014/main" id="{9EB3E330-7A73-EBD5-4115-4BC821AD41C1}"/>
                  </a:ext>
                </a:extLst>
              </p:cNvPr>
              <p:cNvSpPr txBox="1">
                <a:spLocks noRot="1" noChangeAspect="1" noMove="1" noResize="1" noEditPoints="1" noAdjustHandles="1" noChangeArrowheads="1" noChangeShapeType="1" noTextEdit="1"/>
              </p:cNvSpPr>
              <p:nvPr/>
            </p:nvSpPr>
            <p:spPr>
              <a:xfrm>
                <a:off x="6900840" y="3008969"/>
                <a:ext cx="5269739" cy="646331"/>
              </a:xfrm>
              <a:prstGeom prst="rect">
                <a:avLst/>
              </a:prstGeom>
              <a:blipFill>
                <a:blip r:embed="rId7"/>
                <a:stretch>
                  <a:fillRect l="-962" t="-5882"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772DB8-6A38-8861-7354-418D0CECDB38}"/>
                  </a:ext>
                </a:extLst>
              </p:cNvPr>
              <p:cNvSpPr txBox="1"/>
              <p:nvPr/>
            </p:nvSpPr>
            <p:spPr>
              <a:xfrm>
                <a:off x="6900840" y="3730123"/>
                <a:ext cx="4161439" cy="369332"/>
              </a:xfrm>
              <a:prstGeom prst="rect">
                <a:avLst/>
              </a:prstGeom>
              <a:noFill/>
            </p:spPr>
            <p:txBody>
              <a:bodyPr wrap="square">
                <a:spAutoFit/>
              </a:bodyPr>
              <a:lstStyle/>
              <a:p>
                <a:r>
                  <a:rPr lang="en-US" dirty="0"/>
                  <a:t>Log-likelihood of the model </a:t>
                </a:r>
                <a14:m>
                  <m:oMath xmlns:m="http://schemas.openxmlformats.org/officeDocument/2006/math">
                    <m:r>
                      <a:rPr lang="en-US" b="0" i="1" smtClean="0">
                        <a:solidFill>
                          <a:srgbClr val="000000"/>
                        </a:solidFill>
                        <a:latin typeface="Cambria Math" panose="02040503050406030204" pitchFamily="18" charset="0"/>
                      </a:rPr>
                      <m:t>−43.39</m:t>
                    </m:r>
                  </m:oMath>
                </a14:m>
                <a:endParaRPr lang="en-US" dirty="0"/>
              </a:p>
            </p:txBody>
          </p:sp>
        </mc:Choice>
        <mc:Fallback xmlns="">
          <p:sp>
            <p:nvSpPr>
              <p:cNvPr id="19" name="TextBox 18">
                <a:extLst>
                  <a:ext uri="{FF2B5EF4-FFF2-40B4-BE49-F238E27FC236}">
                    <a16:creationId xmlns:a16="http://schemas.microsoft.com/office/drawing/2014/main" id="{AC772DB8-6A38-8861-7354-418D0CECDB38}"/>
                  </a:ext>
                </a:extLst>
              </p:cNvPr>
              <p:cNvSpPr txBox="1">
                <a:spLocks noRot="1" noChangeAspect="1" noMove="1" noResize="1" noEditPoints="1" noAdjustHandles="1" noChangeArrowheads="1" noChangeShapeType="1" noTextEdit="1"/>
              </p:cNvSpPr>
              <p:nvPr/>
            </p:nvSpPr>
            <p:spPr>
              <a:xfrm>
                <a:off x="6900840" y="3730123"/>
                <a:ext cx="4161439" cy="369332"/>
              </a:xfrm>
              <a:prstGeom prst="rect">
                <a:avLst/>
              </a:prstGeom>
              <a:blipFill>
                <a:blip r:embed="rId8"/>
                <a:stretch>
                  <a:fillRect l="-121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16AB56C-1FF8-083B-A53B-9A16746CB2EA}"/>
                  </a:ext>
                </a:extLst>
              </p:cNvPr>
              <p:cNvSpPr txBox="1"/>
              <p:nvPr/>
            </p:nvSpPr>
            <p:spPr>
              <a:xfrm>
                <a:off x="2667189" y="3313612"/>
                <a:ext cx="3240527" cy="369332"/>
              </a:xfrm>
              <a:prstGeom prst="rect">
                <a:avLst/>
              </a:prstGeom>
              <a:noFill/>
            </p:spPr>
            <p:txBody>
              <a:bodyPr wrap="square">
                <a:spAutoFit/>
              </a:bodyPr>
              <a:lstStyle/>
              <a:p>
                <a:r>
                  <a:rPr lang="en-US" dirty="0">
                    <a:solidFill>
                      <a:srgbClr val="000000"/>
                    </a:solidFill>
                  </a:rPr>
                  <a:t>Trust as continuous value </a:t>
                </a:r>
                <a14:m>
                  <m:oMath xmlns:m="http://schemas.openxmlformats.org/officeDocument/2006/math">
                    <m:r>
                      <a:rPr lang="en-US" b="0" i="1" smtClean="0">
                        <a:solidFill>
                          <a:srgbClr val="000000"/>
                        </a:solidFill>
                        <a:latin typeface="Cambria Math" panose="02040503050406030204" pitchFamily="18" charset="0"/>
                      </a:rPr>
                      <m:t>[0, 1]</m:t>
                    </m:r>
                  </m:oMath>
                </a14:m>
                <a:endParaRPr lang="en-US" dirty="0">
                  <a:solidFill>
                    <a:srgbClr val="000000"/>
                  </a:solidFill>
                </a:endParaRPr>
              </a:p>
            </p:txBody>
          </p:sp>
        </mc:Choice>
        <mc:Fallback xmlns="">
          <p:sp>
            <p:nvSpPr>
              <p:cNvPr id="20" name="TextBox 19">
                <a:extLst>
                  <a:ext uri="{FF2B5EF4-FFF2-40B4-BE49-F238E27FC236}">
                    <a16:creationId xmlns:a16="http://schemas.microsoft.com/office/drawing/2014/main" id="{E16AB56C-1FF8-083B-A53B-9A16746CB2EA}"/>
                  </a:ext>
                </a:extLst>
              </p:cNvPr>
              <p:cNvSpPr txBox="1">
                <a:spLocks noRot="1" noChangeAspect="1" noMove="1" noResize="1" noEditPoints="1" noAdjustHandles="1" noChangeArrowheads="1" noChangeShapeType="1" noTextEdit="1"/>
              </p:cNvSpPr>
              <p:nvPr/>
            </p:nvSpPr>
            <p:spPr>
              <a:xfrm>
                <a:off x="2667189" y="3313612"/>
                <a:ext cx="3240527" cy="369332"/>
              </a:xfrm>
              <a:prstGeom prst="rect">
                <a:avLst/>
              </a:prstGeom>
              <a:blipFill>
                <a:blip r:embed="rId9"/>
                <a:stretch>
                  <a:fillRect l="-1953"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01EB921-9201-CB5B-09E1-FCF8004F8D84}"/>
                  </a:ext>
                </a:extLst>
              </p:cNvPr>
              <p:cNvSpPr txBox="1"/>
              <p:nvPr/>
            </p:nvSpPr>
            <p:spPr>
              <a:xfrm>
                <a:off x="2346874" y="4005388"/>
                <a:ext cx="4553965" cy="1235979"/>
              </a:xfrm>
              <a:prstGeom prst="rect">
                <a:avLst/>
              </a:prstGeom>
              <a:noFill/>
            </p:spPr>
            <p:txBody>
              <a:bodyPr wrap="square">
                <a:spAutoFit/>
              </a:bodyPr>
              <a:lstStyle/>
              <a:p>
                <a:r>
                  <a:rPr lang="en-US" dirty="0">
                    <a:solidFill>
                      <a:srgbClr val="000000"/>
                    </a:solidFill>
                  </a:rPr>
                  <a:t>Probability of monitoring given any trust value</a:t>
                </a:r>
              </a:p>
              <a:p>
                <a:pPr/>
                <a14:m>
                  <m:oMathPara xmlns:m="http://schemas.openxmlformats.org/officeDocument/2006/math">
                    <m:oMathParaPr>
                      <m:jc m:val="left"/>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𝑝</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𝑓</m:t>
                      </m:r>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𝑘</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𝑇</m:t>
                              </m:r>
                            </m:e>
                            <m:sub>
                              <m:r>
                                <a:rPr lang="en-US" b="0" i="1" smtClean="0">
                                  <a:solidFill>
                                    <a:srgbClr val="000000"/>
                                  </a:solidFill>
                                  <a:latin typeface="Cambria Math" panose="02040503050406030204" pitchFamily="18" charset="0"/>
                                  <a:ea typeface="Cambria Math" panose="02040503050406030204" pitchFamily="18" charset="0"/>
                                </a:rPr>
                                <m:t>𝑖</m:t>
                              </m:r>
                            </m:sub>
                          </m:sSub>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e>
                      </m:d>
                    </m:oMath>
                  </m:oMathPara>
                </a14:m>
                <a:endParaRPr lang="en-US" b="0" dirty="0">
                  <a:solidFill>
                    <a:srgbClr val="000000"/>
                  </a:solidFill>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𝑘</m:t>
                      </m:r>
                      <m:r>
                        <a:rPr lang="en-US" b="0" i="1" smtClean="0">
                          <a:solidFill>
                            <a:srgbClr val="000000"/>
                          </a:solidFill>
                          <a:latin typeface="Cambria Math" panose="02040503050406030204" pitchFamily="18" charset="0"/>
                          <a:ea typeface="Cambria Math" panose="02040503050406030204" pitchFamily="18" charset="0"/>
                        </a:rPr>
                        <m:t> ~ </m:t>
                      </m:r>
                      <m:r>
                        <a:rPr lang="en-US" b="0" i="1" smtClean="0">
                          <a:solidFill>
                            <a:srgbClr val="000000"/>
                          </a:solidFill>
                          <a:latin typeface="Cambria Math" panose="02040503050406030204" pitchFamily="18" charset="0"/>
                          <a:ea typeface="Cambria Math" panose="02040503050406030204" pitchFamily="18" charset="0"/>
                        </a:rPr>
                        <m:t>𝒩</m:t>
                      </m:r>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0,10</m:t>
                          </m:r>
                        </m:e>
                      </m:d>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 ~ </m:t>
                      </m:r>
                      <m:r>
                        <a:rPr lang="en-US" i="1">
                          <a:solidFill>
                            <a:srgbClr val="000000"/>
                          </a:solidFill>
                          <a:latin typeface="Cambria Math" panose="02040503050406030204" pitchFamily="18" charset="0"/>
                          <a:ea typeface="Cambria Math" panose="02040503050406030204" pitchFamily="18" charset="0"/>
                        </a:rPr>
                        <m:t>𝒩</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0,1</m:t>
                          </m:r>
                        </m:e>
                      </m:d>
                    </m:oMath>
                  </m:oMathPara>
                </a14:m>
                <a:endParaRPr lang="en-US" dirty="0"/>
              </a:p>
              <a:p>
                <a:pPr/>
                <a14:m>
                  <m:oMathPara xmlns:m="http://schemas.openxmlformats.org/officeDocument/2006/math">
                    <m:oMathParaPr>
                      <m:jc m:val="left"/>
                    </m:oMathParaPr>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𝑦</m:t>
                          </m:r>
                        </m:e>
                        <m:sub>
                          <m:r>
                            <a:rPr lang="en-US" b="0" i="1" smtClean="0">
                              <a:solidFill>
                                <a:srgbClr val="000000"/>
                              </a:solidFill>
                              <a:latin typeface="Cambria Math" panose="02040503050406030204" pitchFamily="18" charset="0"/>
                              <a:ea typeface="Cambria Math" panose="02040503050406030204" pitchFamily="18" charset="0"/>
                            </a:rPr>
                            <m:t>𝑖</m:t>
                          </m:r>
                        </m:sub>
                      </m:sSub>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𝐵</m:t>
                      </m:r>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1,</m:t>
                          </m:r>
                          <m:r>
                            <a:rPr lang="en-US" b="0" i="1" smtClean="0">
                              <a:solidFill>
                                <a:srgbClr val="000000"/>
                              </a:solidFill>
                              <a:latin typeface="Cambria Math" panose="02040503050406030204" pitchFamily="18" charset="0"/>
                              <a:ea typeface="Cambria Math" panose="02040503050406030204" pitchFamily="18" charset="0"/>
                            </a:rPr>
                            <m:t>𝐼𝑛𝑣𝑒𝑟𝑠𝑒𝐿𝑜𝑔𝑖𝑡</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𝑘</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𝑇</m:t>
                                  </m:r>
                                </m:e>
                                <m:sub>
                                  <m:r>
                                    <a:rPr lang="en-US" i="1">
                                      <a:solidFill>
                                        <a:srgbClr val="000000"/>
                                      </a:solidFill>
                                      <a:latin typeface="Cambria Math" panose="02040503050406030204" pitchFamily="18" charset="0"/>
                                      <a:ea typeface="Cambria Math" panose="02040503050406030204" pitchFamily="18" charset="0"/>
                                    </a:rPr>
                                    <m:t>𝑖</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e>
                          </m:d>
                        </m:e>
                      </m:d>
                    </m:oMath>
                  </m:oMathPara>
                </a14:m>
                <a:endParaRPr lang="en-US" dirty="0"/>
              </a:p>
            </p:txBody>
          </p:sp>
        </mc:Choice>
        <mc:Fallback xmlns="">
          <p:sp>
            <p:nvSpPr>
              <p:cNvPr id="21" name="TextBox 20">
                <a:extLst>
                  <a:ext uri="{FF2B5EF4-FFF2-40B4-BE49-F238E27FC236}">
                    <a16:creationId xmlns:a16="http://schemas.microsoft.com/office/drawing/2014/main" id="{C01EB921-9201-CB5B-09E1-FCF8004F8D84}"/>
                  </a:ext>
                </a:extLst>
              </p:cNvPr>
              <p:cNvSpPr txBox="1">
                <a:spLocks noRot="1" noChangeAspect="1" noMove="1" noResize="1" noEditPoints="1" noAdjustHandles="1" noChangeArrowheads="1" noChangeShapeType="1" noTextEdit="1"/>
              </p:cNvSpPr>
              <p:nvPr/>
            </p:nvSpPr>
            <p:spPr>
              <a:xfrm>
                <a:off x="2346874" y="4005388"/>
                <a:ext cx="4553965" cy="1235979"/>
              </a:xfrm>
              <a:prstGeom prst="rect">
                <a:avLst/>
              </a:prstGeom>
              <a:blipFill>
                <a:blip r:embed="rId10"/>
                <a:stretch>
                  <a:fillRect l="-1111" t="-2041" b="-3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20E529C-399D-99CE-3820-D86A000AA939}"/>
                  </a:ext>
                </a:extLst>
              </p:cNvPr>
              <p:cNvSpPr txBox="1"/>
              <p:nvPr/>
            </p:nvSpPr>
            <p:spPr>
              <a:xfrm>
                <a:off x="2531043" y="5558517"/>
                <a:ext cx="4161439" cy="369332"/>
              </a:xfrm>
              <a:prstGeom prst="rect">
                <a:avLst/>
              </a:prstGeom>
              <a:noFill/>
            </p:spPr>
            <p:txBody>
              <a:bodyPr wrap="square">
                <a:spAutoFit/>
              </a:bodyPr>
              <a:lstStyle/>
              <a:p>
                <a:r>
                  <a:rPr lang="en-US" dirty="0"/>
                  <a:t>Log-likelihood of the model </a:t>
                </a:r>
                <a14:m>
                  <m:oMath xmlns:m="http://schemas.openxmlformats.org/officeDocument/2006/math">
                    <m:r>
                      <a:rPr lang="en-US" b="0" i="1" smtClean="0">
                        <a:solidFill>
                          <a:srgbClr val="000000"/>
                        </a:solidFill>
                        <a:latin typeface="Cambria Math" panose="02040503050406030204" pitchFamily="18" charset="0"/>
                      </a:rPr>
                      <m:t>−44.56</m:t>
                    </m:r>
                  </m:oMath>
                </a14:m>
                <a:endParaRPr lang="en-US" dirty="0"/>
              </a:p>
            </p:txBody>
          </p:sp>
        </mc:Choice>
        <mc:Fallback xmlns="">
          <p:sp>
            <p:nvSpPr>
              <p:cNvPr id="23" name="TextBox 22">
                <a:extLst>
                  <a:ext uri="{FF2B5EF4-FFF2-40B4-BE49-F238E27FC236}">
                    <a16:creationId xmlns:a16="http://schemas.microsoft.com/office/drawing/2014/main" id="{220E529C-399D-99CE-3820-D86A000AA939}"/>
                  </a:ext>
                </a:extLst>
              </p:cNvPr>
              <p:cNvSpPr txBox="1">
                <a:spLocks noRot="1" noChangeAspect="1" noMove="1" noResize="1" noEditPoints="1" noAdjustHandles="1" noChangeArrowheads="1" noChangeShapeType="1" noTextEdit="1"/>
              </p:cNvSpPr>
              <p:nvPr/>
            </p:nvSpPr>
            <p:spPr>
              <a:xfrm>
                <a:off x="2531043" y="5558517"/>
                <a:ext cx="4161439" cy="369332"/>
              </a:xfrm>
              <a:prstGeom prst="rect">
                <a:avLst/>
              </a:prstGeom>
              <a:blipFill>
                <a:blip r:embed="rId11"/>
                <a:stretch>
                  <a:fillRect l="-1216"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0128939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79FB-459A-2818-F503-F25235B2345D}"/>
              </a:ext>
            </a:extLst>
          </p:cNvPr>
          <p:cNvSpPr>
            <a:spLocks noGrp="1"/>
          </p:cNvSpPr>
          <p:nvPr>
            <p:ph type="title"/>
          </p:nvPr>
        </p:nvSpPr>
        <p:spPr/>
        <p:txBody>
          <a:bodyPr/>
          <a:lstStyle/>
          <a:p>
            <a:r>
              <a:rPr lang="en-US" dirty="0"/>
              <a:t>Hypotheses</a:t>
            </a:r>
          </a:p>
        </p:txBody>
      </p:sp>
      <p:pic>
        <p:nvPicPr>
          <p:cNvPr id="9" name="Picture 8" descr="A screenshot of a game&#10;&#10;Description automatically generated with low confidence">
            <a:extLst>
              <a:ext uri="{FF2B5EF4-FFF2-40B4-BE49-F238E27FC236}">
                <a16:creationId xmlns:a16="http://schemas.microsoft.com/office/drawing/2014/main" id="{BF78E72D-D240-064C-DA5E-74C5D67A2EE0}"/>
              </a:ext>
            </a:extLst>
          </p:cNvPr>
          <p:cNvPicPr>
            <a:picLocks noChangeAspect="1"/>
          </p:cNvPicPr>
          <p:nvPr/>
        </p:nvPicPr>
        <p:blipFill rotWithShape="1">
          <a:blip r:embed="rId2"/>
          <a:srcRect b="1207"/>
          <a:stretch/>
        </p:blipFill>
        <p:spPr>
          <a:xfrm>
            <a:off x="7073901" y="932747"/>
            <a:ext cx="4815266" cy="4997984"/>
          </a:xfrm>
          <a:prstGeom prst="rect">
            <a:avLst/>
          </a:prstGeom>
        </p:spPr>
      </p:pic>
      <p:sp>
        <p:nvSpPr>
          <p:cNvPr id="10" name="TextBox 9">
            <a:extLst>
              <a:ext uri="{FF2B5EF4-FFF2-40B4-BE49-F238E27FC236}">
                <a16:creationId xmlns:a16="http://schemas.microsoft.com/office/drawing/2014/main" id="{72E0CD7E-1811-B406-FE1B-425671BB6085}"/>
              </a:ext>
            </a:extLst>
          </p:cNvPr>
          <p:cNvSpPr txBox="1"/>
          <p:nvPr/>
        </p:nvSpPr>
        <p:spPr>
          <a:xfrm>
            <a:off x="7403720" y="6001174"/>
            <a:ext cx="4699380" cy="830997"/>
          </a:xfrm>
          <a:prstGeom prst="rect">
            <a:avLst/>
          </a:prstGeom>
          <a:noFill/>
          <a:ln>
            <a:solidFill>
              <a:schemeClr val="accent4">
                <a:lumMod val="75000"/>
              </a:schemeClr>
            </a:solidFill>
          </a:ln>
        </p:spPr>
        <p:txBody>
          <a:bodyPr wrap="square">
            <a:spAutoFit/>
          </a:bodyPr>
          <a:lstStyle/>
          <a:p>
            <a:pPr rtl="0">
              <a:spcBef>
                <a:spcPts val="0"/>
              </a:spcBef>
              <a:spcAft>
                <a:spcPts val="1600"/>
              </a:spcAft>
            </a:pPr>
            <a:r>
              <a:rPr lang="en-US" sz="1600" b="0" i="0" u="none" strike="noStrike" dirty="0">
                <a:solidFill>
                  <a:srgbClr val="595959"/>
                </a:solidFill>
                <a:effectLst/>
                <a:latin typeface="Open Sans" panose="020B0606030504020204" pitchFamily="34" charset="0"/>
              </a:rPr>
              <a:t>robot objective here includes (a) to reach the red point, (</a:t>
            </a:r>
            <a:r>
              <a:rPr lang="en-US" sz="1600" b="0" i="0" u="none" strike="noStrike" dirty="0" err="1">
                <a:solidFill>
                  <a:srgbClr val="595959"/>
                </a:solidFill>
                <a:effectLst/>
                <a:latin typeface="Open Sans" panose="020B0606030504020204" pitchFamily="34" charset="0"/>
              </a:rPr>
              <a:t>b,c</a:t>
            </a:r>
            <a:r>
              <a:rPr lang="en-US" sz="1600" b="0" i="0" u="none" strike="noStrike" dirty="0">
                <a:solidFill>
                  <a:srgbClr val="595959"/>
                </a:solidFill>
                <a:effectLst/>
                <a:latin typeface="Open Sans" panose="020B0606030504020204" pitchFamily="34" charset="0"/>
              </a:rPr>
              <a:t>) to bring the coffee to the room, (d) to move coffee from room 1 to room 2.</a:t>
            </a:r>
            <a:endParaRPr lang="en-US" sz="1600" b="0" dirty="0">
              <a:effectLst/>
            </a:endParaRPr>
          </a:p>
        </p:txBody>
      </p:sp>
      <p:sp>
        <p:nvSpPr>
          <p:cNvPr id="12" name="Round Same Side Corner Rectangle 11">
            <a:extLst>
              <a:ext uri="{FF2B5EF4-FFF2-40B4-BE49-F238E27FC236}">
                <a16:creationId xmlns:a16="http://schemas.microsoft.com/office/drawing/2014/main" id="{E580E959-5BF2-2AF1-DB21-CEF07E4D85B9}"/>
              </a:ext>
            </a:extLst>
          </p:cNvPr>
          <p:cNvSpPr/>
          <p:nvPr/>
        </p:nvSpPr>
        <p:spPr>
          <a:xfrm>
            <a:off x="959186" y="1627422"/>
            <a:ext cx="4837381" cy="640548"/>
          </a:xfrm>
          <a:prstGeom prst="round2SameRect">
            <a:avLst/>
          </a:prstGeom>
          <a:solidFill>
            <a:srgbClr val="C7D3E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356D6D8-B261-C70A-0A92-845931B5C15A}"/>
              </a:ext>
            </a:extLst>
          </p:cNvPr>
          <p:cNvSpPr/>
          <p:nvPr/>
        </p:nvSpPr>
        <p:spPr>
          <a:xfrm>
            <a:off x="946486" y="2306071"/>
            <a:ext cx="4848462" cy="3116829"/>
          </a:xfrm>
          <a:prstGeom prst="rect">
            <a:avLst/>
          </a:prstGeom>
          <a:solidFill>
            <a:srgbClr val="DAE3F3">
              <a:alpha val="68235"/>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0C037C5-829F-802A-754C-6CDBCF641AF2}"/>
              </a:ext>
            </a:extLst>
          </p:cNvPr>
          <p:cNvSpPr txBox="1"/>
          <p:nvPr/>
        </p:nvSpPr>
        <p:spPr>
          <a:xfrm>
            <a:off x="992382" y="1627421"/>
            <a:ext cx="3909818" cy="523220"/>
          </a:xfrm>
          <a:prstGeom prst="rect">
            <a:avLst/>
          </a:prstGeom>
          <a:noFill/>
        </p:spPr>
        <p:txBody>
          <a:bodyPr wrap="square">
            <a:spAutoFit/>
          </a:bodyPr>
          <a:lstStyle/>
          <a:p>
            <a:r>
              <a:rPr lang="en-US" sz="2800" b="1" u="sng" dirty="0">
                <a:cs typeface="Arial" panose="020B0604020202020204" pitchFamily="34" charset="0"/>
              </a:rPr>
              <a:t>Hypotheses</a:t>
            </a:r>
            <a:endParaRPr lang="en-US" sz="2800" dirty="0"/>
          </a:p>
        </p:txBody>
      </p:sp>
      <p:sp>
        <p:nvSpPr>
          <p:cNvPr id="15" name="TextBox 14">
            <a:extLst>
              <a:ext uri="{FF2B5EF4-FFF2-40B4-BE49-F238E27FC236}">
                <a16:creationId xmlns:a16="http://schemas.microsoft.com/office/drawing/2014/main" id="{64151951-051F-A7E8-FA70-331D3BF13559}"/>
              </a:ext>
            </a:extLst>
          </p:cNvPr>
          <p:cNvSpPr txBox="1"/>
          <p:nvPr/>
        </p:nvSpPr>
        <p:spPr>
          <a:xfrm>
            <a:off x="992382" y="2471172"/>
            <a:ext cx="4815266" cy="2677656"/>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H1</a:t>
            </a:r>
            <a:r>
              <a:rPr lang="en-US" sz="2800" b="0" i="0" u="none" strike="noStrike" dirty="0">
                <a:solidFill>
                  <a:srgbClr val="000000"/>
                </a:solidFill>
                <a:effectLst/>
              </a:rPr>
              <a:t>- Team performance </a:t>
            </a:r>
            <a:r>
              <a:rPr lang="en-US" sz="2800" b="0" i="0" u="none" strike="noStrike" dirty="0">
                <a:solidFill>
                  <a:srgbClr val="000000"/>
                </a:solidFill>
                <a:effectLst/>
                <a:sym typeface="Wingdings" pitchFamily="2" charset="2"/>
              </a:rPr>
              <a:t> </a:t>
            </a:r>
          </a:p>
          <a:p>
            <a:pPr rtl="0">
              <a:spcBef>
                <a:spcPts val="0"/>
              </a:spcBef>
              <a:spcAft>
                <a:spcPts val="0"/>
              </a:spcAft>
            </a:pPr>
            <a:r>
              <a:rPr lang="en-US" sz="2800" b="0" i="0" u="none" strike="noStrike" dirty="0">
                <a:solidFill>
                  <a:srgbClr val="000000"/>
                </a:solidFill>
                <a:effectLst/>
                <a:sym typeface="Wingdings" pitchFamily="2" charset="2"/>
              </a:rPr>
              <a:t>trust-aware &gt; always explicable</a:t>
            </a:r>
          </a:p>
          <a:p>
            <a:pPr rtl="0">
              <a:spcBef>
                <a:spcPts val="0"/>
              </a:spcBef>
              <a:spcAft>
                <a:spcPts val="0"/>
              </a:spcAft>
            </a:pPr>
            <a:r>
              <a:rPr lang="en-US" sz="2800" b="1" i="0" u="none" strike="noStrike" dirty="0">
                <a:solidFill>
                  <a:srgbClr val="000000"/>
                </a:solidFill>
                <a:effectLst/>
              </a:rPr>
              <a:t>H2</a:t>
            </a:r>
            <a:r>
              <a:rPr lang="en-US" sz="2800" b="0" i="0" u="none" strike="noStrike" dirty="0">
                <a:solidFill>
                  <a:srgbClr val="000000"/>
                </a:solidFill>
                <a:effectLst/>
              </a:rPr>
              <a:t>- Engendered trust </a:t>
            </a:r>
            <a:r>
              <a:rPr lang="en-US" sz="2800" b="0" i="0" u="none" strike="noStrike" dirty="0">
                <a:solidFill>
                  <a:srgbClr val="000000"/>
                </a:solidFill>
                <a:effectLst/>
                <a:sym typeface="Wingdings" pitchFamily="2" charset="2"/>
              </a:rPr>
              <a:t> </a:t>
            </a:r>
          </a:p>
          <a:p>
            <a:pPr rtl="0">
              <a:spcBef>
                <a:spcPts val="0"/>
              </a:spcBef>
              <a:spcAft>
                <a:spcPts val="0"/>
              </a:spcAft>
            </a:pPr>
            <a:r>
              <a:rPr lang="en-US" sz="2800" b="0" i="0" u="none" strike="noStrike" dirty="0">
                <a:solidFill>
                  <a:srgbClr val="000000"/>
                </a:solidFill>
                <a:effectLst/>
                <a:sym typeface="Wingdings" pitchFamily="2" charset="2"/>
              </a:rPr>
              <a:t>trust-aware &gt; random policy</a:t>
            </a:r>
          </a:p>
          <a:p>
            <a:pPr rtl="0">
              <a:spcBef>
                <a:spcPts val="0"/>
              </a:spcBef>
              <a:spcAft>
                <a:spcPts val="0"/>
              </a:spcAft>
            </a:pPr>
            <a:r>
              <a:rPr lang="en-US" sz="2800" b="1" i="0" u="none" strike="noStrike" dirty="0">
                <a:solidFill>
                  <a:srgbClr val="000000"/>
                </a:solidFill>
                <a:effectLst/>
              </a:rPr>
              <a:t>H3</a:t>
            </a:r>
            <a:r>
              <a:rPr lang="en-US" sz="2800" b="0" i="0" u="none" strike="noStrike" dirty="0">
                <a:solidFill>
                  <a:srgbClr val="000000"/>
                </a:solidFill>
                <a:effectLst/>
              </a:rPr>
              <a:t>- Engendered trust </a:t>
            </a:r>
            <a:r>
              <a:rPr lang="en-US" sz="2800" b="0" i="0" u="none" strike="noStrike" dirty="0">
                <a:solidFill>
                  <a:srgbClr val="000000"/>
                </a:solidFill>
                <a:effectLst/>
                <a:sym typeface="Wingdings" pitchFamily="2" charset="2"/>
              </a:rPr>
              <a:t> </a:t>
            </a:r>
          </a:p>
          <a:p>
            <a:pPr rtl="0">
              <a:spcBef>
                <a:spcPts val="0"/>
              </a:spcBef>
              <a:spcAft>
                <a:spcPts val="0"/>
              </a:spcAft>
            </a:pPr>
            <a:r>
              <a:rPr lang="en-US" sz="2800" b="0" i="0" u="none" strike="noStrike" dirty="0">
                <a:solidFill>
                  <a:srgbClr val="000000"/>
                </a:solidFill>
                <a:effectLst/>
              </a:rPr>
              <a:t>trust-aware &gt; always optimal</a:t>
            </a:r>
            <a:endParaRPr lang="en-US" sz="2800" dirty="0"/>
          </a:p>
        </p:txBody>
      </p:sp>
    </p:spTree>
    <p:extLst>
      <p:ext uri="{BB962C8B-B14F-4D97-AF65-F5344CB8AC3E}">
        <p14:creationId xmlns:p14="http://schemas.microsoft.com/office/powerpoint/2010/main" val="35222171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A4BC0-D5A4-69A8-759F-174EFFB22866}"/>
              </a:ext>
            </a:extLst>
          </p:cNvPr>
          <p:cNvSpPr>
            <a:spLocks noGrp="1"/>
          </p:cNvSpPr>
          <p:nvPr>
            <p:ph type="title"/>
          </p:nvPr>
        </p:nvSpPr>
        <p:spPr/>
        <p:txBody>
          <a:bodyPr/>
          <a:lstStyle/>
          <a:p>
            <a:r>
              <a:rPr lang="en-US" dirty="0"/>
              <a:t>Results</a:t>
            </a:r>
          </a:p>
        </p:txBody>
      </p:sp>
      <p:sp>
        <p:nvSpPr>
          <p:cNvPr id="6" name="TextBox 5">
            <a:extLst>
              <a:ext uri="{FF2B5EF4-FFF2-40B4-BE49-F238E27FC236}">
                <a16:creationId xmlns:a16="http://schemas.microsoft.com/office/drawing/2014/main" id="{5E4BA989-73BE-C7DA-74FC-D6BFC5A6F7E6}"/>
              </a:ext>
            </a:extLst>
          </p:cNvPr>
          <p:cNvSpPr txBox="1"/>
          <p:nvPr/>
        </p:nvSpPr>
        <p:spPr>
          <a:xfrm>
            <a:off x="8276972" y="5193883"/>
            <a:ext cx="3547598" cy="461665"/>
          </a:xfrm>
          <a:prstGeom prst="rect">
            <a:avLst/>
          </a:prstGeom>
          <a:noFill/>
          <a:ln w="12700">
            <a:solidFill>
              <a:schemeClr val="accent1">
                <a:lumMod val="60000"/>
                <a:lumOff val="40000"/>
              </a:schemeClr>
            </a:solidFill>
            <a:prstDash val="dash"/>
          </a:ln>
        </p:spPr>
        <p:txBody>
          <a:bodyPr wrap="square">
            <a:spAutoFit/>
          </a:bodyPr>
          <a:lstStyle/>
          <a:p>
            <a:pPr rtl="0">
              <a:spcBef>
                <a:spcPts val="0"/>
              </a:spcBef>
              <a:spcAft>
                <a:spcPts val="0"/>
              </a:spcAft>
            </a:pPr>
            <a:r>
              <a:rPr lang="en-US" sz="2400" b="0" i="0" u="none" strike="noStrike" dirty="0">
                <a:solidFill>
                  <a:schemeClr val="accent4">
                    <a:lumMod val="50000"/>
                  </a:schemeClr>
                </a:solidFill>
                <a:effectLst/>
                <a:latin typeface="Arial" panose="020B0604020202020204" pitchFamily="34" charset="0"/>
              </a:rPr>
              <a:t>t-test and mixed ANOVA </a:t>
            </a:r>
            <a:endParaRPr lang="en-US" sz="2400" dirty="0">
              <a:solidFill>
                <a:schemeClr val="accent4">
                  <a:lumMod val="50000"/>
                </a:schemeClr>
              </a:solidFill>
            </a:endParaRPr>
          </a:p>
        </p:txBody>
      </p:sp>
      <p:pic>
        <p:nvPicPr>
          <p:cNvPr id="7" name="Picture 2" descr="Chart, line chart, surface chart&#10;&#10;Description automatically generated">
            <a:extLst>
              <a:ext uri="{FF2B5EF4-FFF2-40B4-BE49-F238E27FC236}">
                <a16:creationId xmlns:a16="http://schemas.microsoft.com/office/drawing/2014/main" id="{5D2F8400-784E-FBF7-9038-774809BC8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8"/>
          <a:stretch/>
        </p:blipFill>
        <p:spPr bwMode="auto">
          <a:xfrm>
            <a:off x="263922" y="1295400"/>
            <a:ext cx="4913089" cy="36203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hart, line chart&#10;&#10;Description automatically generated">
            <a:extLst>
              <a:ext uri="{FF2B5EF4-FFF2-40B4-BE49-F238E27FC236}">
                <a16:creationId xmlns:a16="http://schemas.microsoft.com/office/drawing/2014/main" id="{50F3CA05-7348-5CBF-7A27-E7078BCC6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50358"/>
            <a:ext cx="4913089" cy="39104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A5E27A8-4BE5-79AE-7BDE-3A21F59EAA8F}"/>
              </a:ext>
            </a:extLst>
          </p:cNvPr>
          <p:cNvSpPr txBox="1"/>
          <p:nvPr/>
        </p:nvSpPr>
        <p:spPr>
          <a:xfrm>
            <a:off x="263922" y="4954751"/>
            <a:ext cx="6352778" cy="461665"/>
          </a:xfrm>
          <a:prstGeom prst="rect">
            <a:avLst/>
          </a:prstGeom>
          <a:noFill/>
        </p:spPr>
        <p:txBody>
          <a:bodyPr wrap="square">
            <a:spAutoFit/>
          </a:bodyPr>
          <a:lstStyle/>
          <a:p>
            <a:r>
              <a:rPr lang="en-US" sz="2400" b="1" u="sng" dirty="0">
                <a:cs typeface="Arial" panose="020B0604020202020204" pitchFamily="34" charset="0"/>
              </a:rPr>
              <a:t>Hypotheses</a:t>
            </a:r>
            <a:endParaRPr lang="en-US" sz="2400" dirty="0"/>
          </a:p>
        </p:txBody>
      </p:sp>
      <p:sp>
        <p:nvSpPr>
          <p:cNvPr id="13" name="TextBox 12">
            <a:extLst>
              <a:ext uri="{FF2B5EF4-FFF2-40B4-BE49-F238E27FC236}">
                <a16:creationId xmlns:a16="http://schemas.microsoft.com/office/drawing/2014/main" id="{F7C97B12-A28D-7F40-A320-2A87D29EEA91}"/>
              </a:ext>
            </a:extLst>
          </p:cNvPr>
          <p:cNvSpPr txBox="1"/>
          <p:nvPr/>
        </p:nvSpPr>
        <p:spPr>
          <a:xfrm>
            <a:off x="263922" y="5354480"/>
            <a:ext cx="7915276" cy="1200329"/>
          </a:xfrm>
          <a:prstGeom prst="rect">
            <a:avLst/>
          </a:prstGeom>
          <a:noFill/>
        </p:spPr>
        <p:txBody>
          <a:bodyPr wrap="square">
            <a:spAutoFit/>
          </a:bodyPr>
          <a:lstStyle/>
          <a:p>
            <a:pPr rtl="0">
              <a:spcBef>
                <a:spcPts val="0"/>
              </a:spcBef>
              <a:spcAft>
                <a:spcPts val="0"/>
              </a:spcAft>
            </a:pPr>
            <a:r>
              <a:rPr lang="en-US" sz="2400" b="1" i="0" u="none" strike="noStrike" dirty="0">
                <a:solidFill>
                  <a:srgbClr val="000000"/>
                </a:solidFill>
                <a:effectLst/>
              </a:rPr>
              <a:t>H1</a:t>
            </a:r>
            <a:r>
              <a:rPr lang="en-US" sz="2400" b="0" i="0" u="none" strike="noStrike" dirty="0">
                <a:solidFill>
                  <a:srgbClr val="000000"/>
                </a:solidFill>
                <a:effectLst/>
              </a:rPr>
              <a:t>- Team performance </a:t>
            </a:r>
            <a:r>
              <a:rPr lang="en-US" sz="2400" b="0" i="0" u="none" strike="noStrike" dirty="0">
                <a:solidFill>
                  <a:srgbClr val="000000"/>
                </a:solidFill>
                <a:effectLst/>
                <a:sym typeface="Wingdings" pitchFamily="2" charset="2"/>
              </a:rPr>
              <a:t> trust-aware &gt; always explicable</a:t>
            </a:r>
          </a:p>
          <a:p>
            <a:pPr rtl="0">
              <a:spcBef>
                <a:spcPts val="0"/>
              </a:spcBef>
              <a:spcAft>
                <a:spcPts val="0"/>
              </a:spcAft>
            </a:pPr>
            <a:r>
              <a:rPr lang="en-US" sz="2400" b="1" i="0" u="none" strike="noStrike" dirty="0">
                <a:solidFill>
                  <a:srgbClr val="000000"/>
                </a:solidFill>
                <a:effectLst/>
              </a:rPr>
              <a:t>H2</a:t>
            </a:r>
            <a:r>
              <a:rPr lang="en-US" sz="2400" b="0" i="0" u="none" strike="noStrike" dirty="0">
                <a:solidFill>
                  <a:srgbClr val="000000"/>
                </a:solidFill>
                <a:effectLst/>
              </a:rPr>
              <a:t>- Engendered trust </a:t>
            </a:r>
            <a:r>
              <a:rPr lang="en-US" sz="2400" b="0" i="0" u="none" strike="noStrike" dirty="0">
                <a:solidFill>
                  <a:srgbClr val="000000"/>
                </a:solidFill>
                <a:effectLst/>
                <a:sym typeface="Wingdings" pitchFamily="2" charset="2"/>
              </a:rPr>
              <a:t> trust-aware &gt; random policy</a:t>
            </a:r>
          </a:p>
          <a:p>
            <a:pPr rtl="0">
              <a:spcBef>
                <a:spcPts val="0"/>
              </a:spcBef>
              <a:spcAft>
                <a:spcPts val="0"/>
              </a:spcAft>
            </a:pPr>
            <a:r>
              <a:rPr lang="en-US" sz="2400" b="1" i="0" u="none" strike="noStrike" dirty="0">
                <a:solidFill>
                  <a:srgbClr val="000000"/>
                </a:solidFill>
                <a:effectLst/>
              </a:rPr>
              <a:t>H3</a:t>
            </a:r>
            <a:r>
              <a:rPr lang="en-US" sz="2400" b="0" i="0" u="none" strike="noStrike" dirty="0">
                <a:solidFill>
                  <a:srgbClr val="000000"/>
                </a:solidFill>
                <a:effectLst/>
              </a:rPr>
              <a:t>- Engendered trust </a:t>
            </a:r>
            <a:r>
              <a:rPr lang="en-US" sz="2400" b="0" i="0" u="none" strike="noStrike" dirty="0">
                <a:solidFill>
                  <a:srgbClr val="000000"/>
                </a:solidFill>
                <a:effectLst/>
                <a:sym typeface="Wingdings" pitchFamily="2" charset="2"/>
              </a:rPr>
              <a:t> </a:t>
            </a:r>
            <a:r>
              <a:rPr lang="en-US" sz="2400" b="0" i="0" u="none" strike="noStrike" dirty="0">
                <a:solidFill>
                  <a:srgbClr val="000000"/>
                </a:solidFill>
                <a:effectLst/>
              </a:rPr>
              <a:t>trust-aware &gt; always optimal</a:t>
            </a:r>
            <a:endParaRPr lang="en-US" sz="2400" dirty="0"/>
          </a:p>
        </p:txBody>
      </p:sp>
    </p:spTree>
    <p:extLst>
      <p:ext uri="{BB962C8B-B14F-4D97-AF65-F5344CB8AC3E}">
        <p14:creationId xmlns:p14="http://schemas.microsoft.com/office/powerpoint/2010/main" val="40720795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Trust Questionnaire</a:t>
            </a:r>
          </a:p>
        </p:txBody>
      </p:sp>
      <p:pic>
        <p:nvPicPr>
          <p:cNvPr id="5" name="Picture 4" descr="A paper with text on it&#10;&#10;Description automatically generated">
            <a:extLst>
              <a:ext uri="{FF2B5EF4-FFF2-40B4-BE49-F238E27FC236}">
                <a16:creationId xmlns:a16="http://schemas.microsoft.com/office/drawing/2014/main" id="{869946A7-1D35-227B-8C4E-DA055B85CB2C}"/>
              </a:ext>
            </a:extLst>
          </p:cNvPr>
          <p:cNvPicPr>
            <a:picLocks noChangeAspect="1"/>
          </p:cNvPicPr>
          <p:nvPr/>
        </p:nvPicPr>
        <p:blipFill rotWithShape="1">
          <a:blip r:embed="rId2"/>
          <a:srcRect t="28064" b="45278"/>
          <a:stretch/>
        </p:blipFill>
        <p:spPr>
          <a:xfrm>
            <a:off x="15911" y="4296444"/>
            <a:ext cx="7207137" cy="2196429"/>
          </a:xfrm>
          <a:prstGeom prst="rect">
            <a:avLst/>
          </a:prstGeom>
        </p:spPr>
      </p:pic>
      <p:pic>
        <p:nvPicPr>
          <p:cNvPr id="6" name="Picture 5" descr="A paper with text on it&#10;&#10;Description automatically generated">
            <a:extLst>
              <a:ext uri="{FF2B5EF4-FFF2-40B4-BE49-F238E27FC236}">
                <a16:creationId xmlns:a16="http://schemas.microsoft.com/office/drawing/2014/main" id="{AB017AF2-81F5-F954-AD47-472E04FCCCEF}"/>
              </a:ext>
            </a:extLst>
          </p:cNvPr>
          <p:cNvPicPr>
            <a:picLocks noChangeAspect="1"/>
          </p:cNvPicPr>
          <p:nvPr/>
        </p:nvPicPr>
        <p:blipFill rotWithShape="1">
          <a:blip r:embed="rId2"/>
          <a:srcRect t="2535" b="70930"/>
          <a:stretch/>
        </p:blipFill>
        <p:spPr>
          <a:xfrm>
            <a:off x="15911" y="1289156"/>
            <a:ext cx="7054077" cy="2139844"/>
          </a:xfrm>
          <a:prstGeom prst="rect">
            <a:avLst/>
          </a:prstGeom>
        </p:spPr>
      </p:pic>
      <p:pic>
        <p:nvPicPr>
          <p:cNvPr id="9" name="Picture 8" descr="A paper with text on it&#10;&#10;Description automatically generated">
            <a:extLst>
              <a:ext uri="{FF2B5EF4-FFF2-40B4-BE49-F238E27FC236}">
                <a16:creationId xmlns:a16="http://schemas.microsoft.com/office/drawing/2014/main" id="{74CE66E2-2FAF-1552-A4CA-0DA6570B16B7}"/>
              </a:ext>
            </a:extLst>
          </p:cNvPr>
          <p:cNvPicPr>
            <a:picLocks noChangeAspect="1"/>
          </p:cNvPicPr>
          <p:nvPr/>
        </p:nvPicPr>
        <p:blipFill rotWithShape="1">
          <a:blip r:embed="rId2"/>
          <a:srcRect t="55401" r="2319" b="4187"/>
          <a:stretch/>
        </p:blipFill>
        <p:spPr>
          <a:xfrm>
            <a:off x="5886138" y="1664518"/>
            <a:ext cx="6305862" cy="2982432"/>
          </a:xfrm>
          <a:prstGeom prst="rect">
            <a:avLst/>
          </a:prstGeom>
        </p:spPr>
      </p:pic>
    </p:spTree>
    <p:extLst>
      <p:ext uri="{BB962C8B-B14F-4D97-AF65-F5344CB8AC3E}">
        <p14:creationId xmlns:p14="http://schemas.microsoft.com/office/powerpoint/2010/main" val="1779419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Performance Scenario</a:t>
            </a:r>
          </a:p>
        </p:txBody>
      </p:sp>
      <p:pic>
        <p:nvPicPr>
          <p:cNvPr id="14" name="Picture 13" descr="A screenshot of a report&#10;&#10;Description automatically generated">
            <a:extLst>
              <a:ext uri="{FF2B5EF4-FFF2-40B4-BE49-F238E27FC236}">
                <a16:creationId xmlns:a16="http://schemas.microsoft.com/office/drawing/2014/main" id="{BDA15607-B2E6-6B14-7BFA-B3AA6C03E6BF}"/>
              </a:ext>
            </a:extLst>
          </p:cNvPr>
          <p:cNvPicPr>
            <a:picLocks noChangeAspect="1"/>
          </p:cNvPicPr>
          <p:nvPr/>
        </p:nvPicPr>
        <p:blipFill>
          <a:blip r:embed="rId2"/>
          <a:stretch>
            <a:fillRect/>
          </a:stretch>
        </p:blipFill>
        <p:spPr>
          <a:xfrm>
            <a:off x="3600137" y="1296568"/>
            <a:ext cx="4991725" cy="5516462"/>
          </a:xfrm>
          <a:prstGeom prst="rect">
            <a:avLst/>
          </a:prstGeom>
        </p:spPr>
      </p:pic>
    </p:spTree>
    <p:extLst>
      <p:ext uri="{BB962C8B-B14F-4D97-AF65-F5344CB8AC3E}">
        <p14:creationId xmlns:p14="http://schemas.microsoft.com/office/powerpoint/2010/main" val="214788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Process Scenario</a:t>
            </a:r>
          </a:p>
        </p:txBody>
      </p:sp>
      <p:pic>
        <p:nvPicPr>
          <p:cNvPr id="10" name="Picture 9" descr="A screenshot of a report&#10;&#10;Description automatically generated">
            <a:extLst>
              <a:ext uri="{FF2B5EF4-FFF2-40B4-BE49-F238E27FC236}">
                <a16:creationId xmlns:a16="http://schemas.microsoft.com/office/drawing/2014/main" id="{58ADAB42-C6FB-87E1-F525-C0ABE70494DF}"/>
              </a:ext>
            </a:extLst>
          </p:cNvPr>
          <p:cNvPicPr>
            <a:picLocks noChangeAspect="1"/>
          </p:cNvPicPr>
          <p:nvPr/>
        </p:nvPicPr>
        <p:blipFill>
          <a:blip r:embed="rId2"/>
          <a:stretch>
            <a:fillRect/>
          </a:stretch>
        </p:blipFill>
        <p:spPr>
          <a:xfrm>
            <a:off x="3895077" y="1338068"/>
            <a:ext cx="4724267" cy="5519932"/>
          </a:xfrm>
          <a:prstGeom prst="rect">
            <a:avLst/>
          </a:prstGeom>
        </p:spPr>
      </p:pic>
    </p:spTree>
    <p:extLst>
      <p:ext uri="{BB962C8B-B14F-4D97-AF65-F5344CB8AC3E}">
        <p14:creationId xmlns:p14="http://schemas.microsoft.com/office/powerpoint/2010/main" val="10041566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Purpose Scenario</a:t>
            </a:r>
          </a:p>
        </p:txBody>
      </p:sp>
      <p:pic>
        <p:nvPicPr>
          <p:cNvPr id="7" name="Picture 6" descr="A screenshot of a test&#10;&#10;Description automatically generated">
            <a:extLst>
              <a:ext uri="{FF2B5EF4-FFF2-40B4-BE49-F238E27FC236}">
                <a16:creationId xmlns:a16="http://schemas.microsoft.com/office/drawing/2014/main" id="{439995B4-14FC-2069-497B-5DFF1B341BBA}"/>
              </a:ext>
            </a:extLst>
          </p:cNvPr>
          <p:cNvPicPr>
            <a:picLocks noChangeAspect="1"/>
          </p:cNvPicPr>
          <p:nvPr/>
        </p:nvPicPr>
        <p:blipFill>
          <a:blip r:embed="rId2"/>
          <a:stretch>
            <a:fillRect/>
          </a:stretch>
        </p:blipFill>
        <p:spPr>
          <a:xfrm>
            <a:off x="3600407" y="1249423"/>
            <a:ext cx="4734124" cy="5549926"/>
          </a:xfrm>
          <a:prstGeom prst="rect">
            <a:avLst/>
          </a:prstGeom>
        </p:spPr>
      </p:pic>
    </p:spTree>
    <p:extLst>
      <p:ext uri="{BB962C8B-B14F-4D97-AF65-F5344CB8AC3E}">
        <p14:creationId xmlns:p14="http://schemas.microsoft.com/office/powerpoint/2010/main" val="11281949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Mental Model based Theory of Trust </a:t>
            </a:r>
            <a:r>
              <a:rPr lang="en-US" sz="3600" b="1" dirty="0">
                <a:latin typeface="Eurostile" panose="020B0504020202050204" pitchFamily="34" charset="77"/>
              </a:rPr>
              <a:t>[Reminder]</a:t>
            </a:r>
          </a:p>
        </p:txBody>
      </p:sp>
      <p:pic>
        <p:nvPicPr>
          <p:cNvPr id="5" name="Picture 4" descr="A picture containing sketch, clipart, cartoon, illustration&#10;&#10;Description automatically generated">
            <a:extLst>
              <a:ext uri="{FF2B5EF4-FFF2-40B4-BE49-F238E27FC236}">
                <a16:creationId xmlns:a16="http://schemas.microsoft.com/office/drawing/2014/main" id="{10801289-6E52-0762-3C11-EC3CE10673DD}"/>
              </a:ext>
            </a:extLst>
          </p:cNvPr>
          <p:cNvPicPr>
            <a:picLocks noChangeAspect="1"/>
          </p:cNvPicPr>
          <p:nvPr/>
        </p:nvPicPr>
        <p:blipFill>
          <a:blip r:embed="rId3"/>
          <a:stretch>
            <a:fillRect/>
          </a:stretch>
        </p:blipFill>
        <p:spPr>
          <a:xfrm>
            <a:off x="139147" y="1359925"/>
            <a:ext cx="6813886" cy="4440822"/>
          </a:xfrm>
          <a:prstGeom prst="rect">
            <a:avLst/>
          </a:prstGeom>
        </p:spPr>
      </p:pic>
      <p:sp>
        <p:nvSpPr>
          <p:cNvPr id="6" name="TextBox 5">
            <a:extLst>
              <a:ext uri="{FF2B5EF4-FFF2-40B4-BE49-F238E27FC236}">
                <a16:creationId xmlns:a16="http://schemas.microsoft.com/office/drawing/2014/main" id="{B55180D0-ADCA-0AFD-7257-03AAF0019E69}"/>
              </a:ext>
            </a:extLst>
          </p:cNvPr>
          <p:cNvSpPr txBox="1"/>
          <p:nvPr/>
        </p:nvSpPr>
        <p:spPr>
          <a:xfrm>
            <a:off x="519749" y="5800747"/>
            <a:ext cx="5731177" cy="369332"/>
          </a:xfrm>
          <a:prstGeom prst="rect">
            <a:avLst/>
          </a:prstGeom>
          <a:noFill/>
        </p:spPr>
        <p:txBody>
          <a:bodyPr wrap="square" rtlCol="0">
            <a:spAutoFit/>
          </a:bodyPr>
          <a:lstStyle/>
          <a:p>
            <a:r>
              <a:rPr lang="en-US" dirty="0"/>
              <a:t>Mental model state of interaction</a:t>
            </a:r>
          </a:p>
        </p:txBody>
      </p:sp>
      <p:sp>
        <p:nvSpPr>
          <p:cNvPr id="3" name="TextBox 2">
            <a:extLst>
              <a:ext uri="{FF2B5EF4-FFF2-40B4-BE49-F238E27FC236}">
                <a16:creationId xmlns:a16="http://schemas.microsoft.com/office/drawing/2014/main" id="{3F89E99F-6C82-E30B-6270-2A6B86289830}"/>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,“A Mental Model Based Theory of Trust”, XAI workshop at IJCAI 2023</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1EBED0-FB3F-F254-4B1E-81B830B3B96D}"/>
                  </a:ext>
                </a:extLst>
              </p:cNvPr>
              <p:cNvSpPr txBox="1"/>
              <p:nvPr/>
            </p:nvSpPr>
            <p:spPr>
              <a:xfrm>
                <a:off x="7597898" y="1729239"/>
                <a:ext cx="3573158" cy="6481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𝒯</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𝒞</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ℱ</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𝑃</m:t>
                      </m:r>
                      <m:d>
                        <m:dPr>
                          <m:ctrlPr>
                            <a:rPr lang="en-US" sz="3200" b="0" i="1" smtClean="0">
                              <a:latin typeface="Cambria Math" panose="02040503050406030204" pitchFamily="18" charset="0"/>
                              <a:ea typeface="Cambria Math" panose="02040503050406030204" pitchFamily="18" charset="0"/>
                            </a:rPr>
                          </m:ctrlPr>
                        </m:dPr>
                        <m:e>
                          <m:sSup>
                            <m:sSupPr>
                              <m:ctrlPr>
                                <a:rPr lang="en-US" sz="3200" b="0" i="1" smtClean="0">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b="0" i="0" smtClean="0">
                                  <a:latin typeface="Cambria Math" panose="02040503050406030204" pitchFamily="18" charset="0"/>
                                  <a:ea typeface="Cambria Math" panose="02040503050406030204" pitchFamily="18" charset="0"/>
                                </a:rPr>
                                <m:t>H</m:t>
                              </m:r>
                            </m:sup>
                          </m:sSup>
                        </m:e>
                      </m:d>
                      <m:r>
                        <a:rPr lang="en-US" sz="3200" b="0" i="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7" name="TextBox 6">
                <a:extLst>
                  <a:ext uri="{FF2B5EF4-FFF2-40B4-BE49-F238E27FC236}">
                    <a16:creationId xmlns:a16="http://schemas.microsoft.com/office/drawing/2014/main" id="{711EBED0-FB3F-F254-4B1E-81B830B3B96D}"/>
                  </a:ext>
                </a:extLst>
              </p:cNvPr>
              <p:cNvSpPr txBox="1">
                <a:spLocks noRot="1" noChangeAspect="1" noMove="1" noResize="1" noEditPoints="1" noAdjustHandles="1" noChangeArrowheads="1" noChangeShapeType="1" noTextEdit="1"/>
              </p:cNvSpPr>
              <p:nvPr/>
            </p:nvSpPr>
            <p:spPr>
              <a:xfrm>
                <a:off x="7597898" y="1729239"/>
                <a:ext cx="3573158" cy="648191"/>
              </a:xfrm>
              <a:prstGeom prst="rect">
                <a:avLst/>
              </a:prstGeom>
              <a:blipFill>
                <a:blip r:embed="rId4"/>
                <a:stretch>
                  <a:fillRect r="-1064"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DFEB45-393C-6042-FA04-3A7887859665}"/>
                  </a:ext>
                </a:extLst>
              </p:cNvPr>
              <p:cNvSpPr txBox="1"/>
              <p:nvPr/>
            </p:nvSpPr>
            <p:spPr>
              <a:xfrm>
                <a:off x="7106042" y="2630602"/>
                <a:ext cx="4825039" cy="20026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𝑃</m:t>
                      </m:r>
                      <m:d>
                        <m:dPr>
                          <m:ctrlPr>
                            <a:rPr lang="en-US" sz="3200" b="0" i="1" smtClean="0">
                              <a:latin typeface="Cambria Math" panose="02040503050406030204" pitchFamily="18" charset="0"/>
                              <a:ea typeface="Cambria Math" panose="02040503050406030204" pitchFamily="18" charset="0"/>
                            </a:rPr>
                          </m:ctrlPr>
                        </m:dPr>
                        <m:e>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a:latin typeface="Cambria Math" panose="02040503050406030204" pitchFamily="18" charset="0"/>
                                  <a:ea typeface="Cambria Math" panose="02040503050406030204" pitchFamily="18" charset="0"/>
                                </a:rPr>
                                <m:t>H</m:t>
                              </m:r>
                            </m:sup>
                          </m:sSup>
                        </m:e>
                      </m:d>
                      <m:r>
                        <a:rPr lang="en-US" sz="3200" b="0" i="0" smtClean="0">
                          <a:latin typeface="Cambria Math" panose="02040503050406030204" pitchFamily="18" charset="0"/>
                          <a:ea typeface="Cambria Math" panose="02040503050406030204" pitchFamily="18" charset="0"/>
                        </a:rPr>
                        <m:t>=</m:t>
                      </m:r>
                    </m:oMath>
                  </m:oMathPara>
                </a14:m>
                <a:endParaRPr lang="en-US" sz="3200" b="0" i="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supHide m:val="on"/>
                          <m:ctrlPr>
                            <a:rPr lang="en-US" sz="3200" b="0" i="1" smtClean="0">
                              <a:latin typeface="Cambria Math" panose="02040503050406030204" pitchFamily="18" charset="0"/>
                              <a:ea typeface="Cambria Math" panose="02040503050406030204" pitchFamily="18" charset="0"/>
                            </a:rPr>
                          </m:ctrlPr>
                        </m:naryPr>
                        <m:sub>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𝕄</m:t>
                              </m:r>
                            </m:e>
                            <m:sub>
                              <m:r>
                                <a:rPr lang="en-US" sz="3200" i="1">
                                  <a:latin typeface="Cambria Math" panose="02040503050406030204" pitchFamily="18" charset="0"/>
                                  <a:ea typeface="Cambria Math" panose="02040503050406030204" pitchFamily="18" charset="0"/>
                                </a:rPr>
                                <m:t>h</m:t>
                              </m:r>
                            </m:sub>
                            <m:sup>
                              <m:r>
                                <a:rPr lang="en-US" sz="3200" i="1">
                                  <a:latin typeface="Cambria Math" panose="02040503050406030204" pitchFamily="18" charset="0"/>
                                  <a:ea typeface="Cambria Math" panose="02040503050406030204" pitchFamily="18" charset="0"/>
                                </a:rPr>
                                <m:t>𝑅</m:t>
                              </m:r>
                            </m:sup>
                          </m:sSubSup>
                        </m:sub>
                        <m:sup/>
                        <m:e>
                          <m:r>
                            <a:rPr lang="en-US" sz="3200" b="0" i="1" smtClean="0">
                              <a:latin typeface="Cambria Math" panose="02040503050406030204" pitchFamily="18" charset="0"/>
                              <a:ea typeface="Cambria Math" panose="02040503050406030204" pitchFamily="18" charset="0"/>
                            </a:rPr>
                            <m:t>𝑃</m:t>
                          </m:r>
                          <m:r>
                            <a:rPr lang="en-US" sz="3200" b="0" i="1" smtClean="0">
                              <a:latin typeface="Cambria Math" panose="02040503050406030204" pitchFamily="18" charset="0"/>
                              <a:ea typeface="Cambria Math" panose="02040503050406030204" pitchFamily="18" charset="0"/>
                            </a:rPr>
                            <m:t>(</m:t>
                          </m:r>
                        </m:e>
                      </m:nary>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a:latin typeface="Cambria Math" panose="02040503050406030204" pitchFamily="18" charset="0"/>
                              <a:ea typeface="Cambria Math" panose="02040503050406030204" pitchFamily="18" charset="0"/>
                            </a:rPr>
                            <m:t>H</m:t>
                          </m:r>
                        </m:sup>
                      </m:sSup>
                      <m:d>
                        <m:dPr>
                          <m:begChr m:val="|"/>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ℳ</m:t>
                          </m:r>
                        </m:e>
                      </m:d>
                      <m:r>
                        <a:rPr lang="en-US" sz="3200" b="0" i="1" smtClean="0">
                          <a:latin typeface="Cambria Math" panose="02040503050406030204" pitchFamily="18" charset="0"/>
                          <a:ea typeface="Cambria Math" panose="02040503050406030204" pitchFamily="18" charset="0"/>
                        </a:rPr>
                        <m:t>× </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i="1">
                              <a:latin typeface="Cambria Math" panose="02040503050406030204" pitchFamily="18" charset="0"/>
                              <a:ea typeface="Cambria Math" panose="02040503050406030204" pitchFamily="18" charset="0"/>
                            </a:rPr>
                            <m:t>𝕄</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ℳ</m:t>
                      </m:r>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8" name="TextBox 7">
                <a:extLst>
                  <a:ext uri="{FF2B5EF4-FFF2-40B4-BE49-F238E27FC236}">
                    <a16:creationId xmlns:a16="http://schemas.microsoft.com/office/drawing/2014/main" id="{ACDFEB45-393C-6042-FA04-3A7887859665}"/>
                  </a:ext>
                </a:extLst>
              </p:cNvPr>
              <p:cNvSpPr txBox="1">
                <a:spLocks noRot="1" noChangeAspect="1" noMove="1" noResize="1" noEditPoints="1" noAdjustHandles="1" noChangeArrowheads="1" noChangeShapeType="1" noTextEdit="1"/>
              </p:cNvSpPr>
              <p:nvPr/>
            </p:nvSpPr>
            <p:spPr>
              <a:xfrm>
                <a:off x="7106042" y="2630602"/>
                <a:ext cx="4825039" cy="2002600"/>
              </a:xfrm>
              <a:prstGeom prst="rect">
                <a:avLst/>
              </a:prstGeom>
              <a:blipFill>
                <a:blip r:embed="rId5"/>
                <a:stretch>
                  <a:fillRect l="-24147" t="-58861" r="-787" b="-112025"/>
                </a:stretch>
              </a:blipFill>
            </p:spPr>
            <p:txBody>
              <a:bodyPr/>
              <a:lstStyle/>
              <a:p>
                <a:r>
                  <a:rPr lang="en-US">
                    <a:noFill/>
                  </a:rPr>
                  <a:t> </a:t>
                </a:r>
              </a:p>
            </p:txBody>
          </p:sp>
        </mc:Fallback>
      </mc:AlternateContent>
    </p:spTree>
    <p:extLst>
      <p:ext uri="{BB962C8B-B14F-4D97-AF65-F5344CB8AC3E}">
        <p14:creationId xmlns:p14="http://schemas.microsoft.com/office/powerpoint/2010/main" val="42566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My Research Direction </a:t>
            </a:r>
          </a:p>
        </p:txBody>
      </p:sp>
      <p:sp>
        <p:nvSpPr>
          <p:cNvPr id="3" name="Rectangle 2">
            <a:extLst>
              <a:ext uri="{FF2B5EF4-FFF2-40B4-BE49-F238E27FC236}">
                <a16:creationId xmlns:a16="http://schemas.microsoft.com/office/drawing/2014/main" id="{B696694A-8F2F-7AEB-6F6B-5E99EE835AD1}"/>
              </a:ext>
            </a:extLst>
          </p:cNvPr>
          <p:cNvSpPr/>
          <p:nvPr/>
        </p:nvSpPr>
        <p:spPr>
          <a:xfrm>
            <a:off x="774327" y="1396998"/>
            <a:ext cx="10635201" cy="1061954"/>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u="sng" dirty="0">
                <a:solidFill>
                  <a:schemeClr val="tx1">
                    <a:lumMod val="85000"/>
                    <a:lumOff val="15000"/>
                  </a:schemeClr>
                </a:solidFill>
              </a:rPr>
              <a:t>G</a:t>
            </a:r>
            <a:r>
              <a:rPr lang="en-US" sz="2800" b="1" u="sng" dirty="0">
                <a:solidFill>
                  <a:schemeClr val="tx1"/>
                </a:solidFill>
                <a:effectLst/>
              </a:rPr>
              <a:t>eneralized</a:t>
            </a:r>
            <a:r>
              <a:rPr lang="en-US" sz="2800" b="1" u="sng" dirty="0">
                <a:solidFill>
                  <a:schemeClr val="tx1"/>
                </a:solidFill>
              </a:rPr>
              <a:t> </a:t>
            </a:r>
            <a:r>
              <a:rPr lang="en-US" sz="2800" b="1" u="sng" dirty="0">
                <a:solidFill>
                  <a:schemeClr val="tx1"/>
                </a:solidFill>
                <a:effectLst/>
              </a:rPr>
              <a:t>and consistent mental model based formalizations of trust</a:t>
            </a:r>
          </a:p>
        </p:txBody>
      </p:sp>
      <p:sp>
        <p:nvSpPr>
          <p:cNvPr id="4" name="Rectangle 3">
            <a:extLst>
              <a:ext uri="{FF2B5EF4-FFF2-40B4-BE49-F238E27FC236}">
                <a16:creationId xmlns:a16="http://schemas.microsoft.com/office/drawing/2014/main" id="{092B79DB-E863-5BC0-51C7-75F7708354D6}"/>
              </a:ext>
            </a:extLst>
          </p:cNvPr>
          <p:cNvSpPr/>
          <p:nvPr/>
        </p:nvSpPr>
        <p:spPr>
          <a:xfrm>
            <a:off x="2174144" y="2335107"/>
            <a:ext cx="6845679" cy="852156"/>
          </a:xfrm>
          <a:prstGeom prst="rect">
            <a:avLst/>
          </a:prstGeom>
          <a:noFill/>
          <a:ln w="762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r>
              <a:rPr lang="en-US" sz="2400" dirty="0">
                <a:solidFill>
                  <a:schemeClr val="tx1"/>
                </a:solidFill>
                <a:effectLst/>
              </a:rPr>
              <a:t>oundation for understanding, estimating, and fostering an appropriate level of trust</a:t>
            </a:r>
          </a:p>
        </p:txBody>
      </p:sp>
      <p:sp>
        <p:nvSpPr>
          <p:cNvPr id="5" name="Rectangle 4">
            <a:extLst>
              <a:ext uri="{FF2B5EF4-FFF2-40B4-BE49-F238E27FC236}">
                <a16:creationId xmlns:a16="http://schemas.microsoft.com/office/drawing/2014/main" id="{8F1B56AE-54A3-14DF-DBF0-D9630650B839}"/>
              </a:ext>
            </a:extLst>
          </p:cNvPr>
          <p:cNvSpPr/>
          <p:nvPr/>
        </p:nvSpPr>
        <p:spPr>
          <a:xfrm>
            <a:off x="2174144" y="3277818"/>
            <a:ext cx="6845679" cy="852156"/>
          </a:xfrm>
          <a:prstGeom prst="rect">
            <a:avLst/>
          </a:prstGeom>
          <a:noFill/>
          <a:ln w="762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r>
              <a:rPr lang="en-US" sz="2400" dirty="0">
                <a:solidFill>
                  <a:schemeClr val="tx1"/>
                </a:solidFill>
                <a:effectLst/>
              </a:rPr>
              <a:t>aptures the multi-dimensional aspects of trust and bridge the gap</a:t>
            </a:r>
          </a:p>
        </p:txBody>
      </p:sp>
      <p:sp>
        <p:nvSpPr>
          <p:cNvPr id="6" name="Rectangle 5">
            <a:extLst>
              <a:ext uri="{FF2B5EF4-FFF2-40B4-BE49-F238E27FC236}">
                <a16:creationId xmlns:a16="http://schemas.microsoft.com/office/drawing/2014/main" id="{E6BEAC81-9F3B-E276-68CB-2CA075666480}"/>
              </a:ext>
            </a:extLst>
          </p:cNvPr>
          <p:cNvSpPr/>
          <p:nvPr/>
        </p:nvSpPr>
        <p:spPr>
          <a:xfrm>
            <a:off x="2174144" y="4216046"/>
            <a:ext cx="6845679" cy="1224836"/>
          </a:xfrm>
          <a:prstGeom prst="rect">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effectLst/>
              </a:rPr>
              <a:t>Developing decision-making frameworks that leverage our mental model based framework</a:t>
            </a:r>
            <a:r>
              <a:rPr lang="en-US" sz="2400" dirty="0">
                <a:solidFill>
                  <a:schemeClr val="tx1"/>
                </a:solidFill>
                <a:latin typeface="Helvetica" pitchFamily="2" charset="0"/>
              </a:rPr>
              <a:t> t</a:t>
            </a:r>
            <a:r>
              <a:rPr lang="en-US" sz="2400" dirty="0">
                <a:solidFill>
                  <a:schemeClr val="tx1"/>
                </a:solidFill>
                <a:effectLst/>
              </a:rPr>
              <a:t>o guide both single and longitudinal interaction</a:t>
            </a:r>
            <a:endParaRPr lang="en-US" sz="2400" dirty="0">
              <a:effectLst/>
              <a:latin typeface="Helvetica" pitchFamily="2" charset="0"/>
            </a:endParaRPr>
          </a:p>
        </p:txBody>
      </p:sp>
      <p:sp>
        <p:nvSpPr>
          <p:cNvPr id="7" name="Rectangle 6">
            <a:extLst>
              <a:ext uri="{FF2B5EF4-FFF2-40B4-BE49-F238E27FC236}">
                <a16:creationId xmlns:a16="http://schemas.microsoft.com/office/drawing/2014/main" id="{56BEA14B-81E2-E7F5-4568-703270DD9B9D}"/>
              </a:ext>
            </a:extLst>
          </p:cNvPr>
          <p:cNvSpPr/>
          <p:nvPr/>
        </p:nvSpPr>
        <p:spPr>
          <a:xfrm>
            <a:off x="2174143" y="5528378"/>
            <a:ext cx="6845679" cy="85215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a:t>
            </a:r>
            <a:r>
              <a:rPr lang="en-US" sz="2400" dirty="0">
                <a:solidFill>
                  <a:schemeClr val="tx1"/>
                </a:solidFill>
                <a:effectLst/>
              </a:rPr>
              <a:t>tilizing our framework for trust inference</a:t>
            </a:r>
          </a:p>
        </p:txBody>
      </p:sp>
    </p:spTree>
    <p:extLst>
      <p:ext uri="{BB962C8B-B14F-4D97-AF65-F5344CB8AC3E}">
        <p14:creationId xmlns:p14="http://schemas.microsoft.com/office/powerpoint/2010/main" val="38527929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Modeling Human Reliance</a:t>
            </a:r>
          </a:p>
        </p:txBody>
      </p:sp>
      <p:sp>
        <p:nvSpPr>
          <p:cNvPr id="27" name="TextBox 26">
            <a:extLst>
              <a:ext uri="{FF2B5EF4-FFF2-40B4-BE49-F238E27FC236}">
                <a16:creationId xmlns:a16="http://schemas.microsoft.com/office/drawing/2014/main" id="{8B49DD5C-477F-FFDC-4129-1A00F46B7C38}"/>
              </a:ext>
            </a:extLst>
          </p:cNvPr>
          <p:cNvSpPr txBox="1"/>
          <p:nvPr/>
        </p:nvSpPr>
        <p:spPr>
          <a:xfrm>
            <a:off x="5493764" y="5038743"/>
            <a:ext cx="1183337" cy="523220"/>
          </a:xfrm>
          <a:prstGeom prst="rect">
            <a:avLst/>
          </a:prstGeom>
          <a:noFill/>
        </p:spPr>
        <p:txBody>
          <a:bodyPr wrap="none" rtlCol="0">
            <a:spAutoFit/>
          </a:bodyPr>
          <a:lstStyle/>
          <a:p>
            <a:r>
              <a:rPr lang="en-US" sz="2800" dirty="0"/>
              <a:t>Accept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36C5CBA-4AD4-9FD6-9435-BD8EB0B00BF6}"/>
                  </a:ext>
                </a:extLst>
              </p:cNvPr>
              <p:cNvSpPr txBox="1"/>
              <p:nvPr/>
            </p:nvSpPr>
            <p:spPr>
              <a:xfrm>
                <a:off x="525966" y="3467097"/>
                <a:ext cx="7581900" cy="7371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i="1">
                              <a:latin typeface="Cambria Math" panose="02040503050406030204" pitchFamily="18" charset="0"/>
                              <a:ea typeface="Cambria Math" panose="02040503050406030204" pitchFamily="18" charset="0"/>
                            </a:rPr>
                            <m:t>𝒞</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𝐴𝑐𝑐</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sSup>
                            <m:sSupPr>
                              <m:ctrlPr>
                                <a:rPr lang="en-US" sz="280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𝑈</m:t>
                          </m:r>
                        </m:e>
                        <m:sub>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𝒞</m:t>
                          </m:r>
                        </m:sub>
                      </m:sSub>
                      <m:r>
                        <a:rPr lang="en-US" sz="2800" b="0" i="1" smtClean="0">
                          <a:latin typeface="Cambria Math" panose="02040503050406030204" pitchFamily="18" charset="0"/>
                          <a:ea typeface="Cambria Math" panose="02040503050406030204" pitchFamily="18" charset="0"/>
                        </a:rPr>
                        <m:t>+</m:t>
                      </m:r>
                      <m:d>
                        <m:dPr>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𝑈</m:t>
                          </m:r>
                        </m:e>
                        <m:sub>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𝒞</m:t>
                          </m:r>
                        </m:sub>
                      </m:sSub>
                    </m:oMath>
                  </m:oMathPara>
                </a14:m>
                <a:endParaRPr lang="en-US" sz="2800" dirty="0"/>
              </a:p>
            </p:txBody>
          </p:sp>
        </mc:Choice>
        <mc:Fallback xmlns="">
          <p:sp>
            <p:nvSpPr>
              <p:cNvPr id="31" name="TextBox 30">
                <a:extLst>
                  <a:ext uri="{FF2B5EF4-FFF2-40B4-BE49-F238E27FC236}">
                    <a16:creationId xmlns:a16="http://schemas.microsoft.com/office/drawing/2014/main" id="{A36C5CBA-4AD4-9FD6-9435-BD8EB0B00BF6}"/>
                  </a:ext>
                </a:extLst>
              </p:cNvPr>
              <p:cNvSpPr txBox="1">
                <a:spLocks noRot="1" noChangeAspect="1" noMove="1" noResize="1" noEditPoints="1" noAdjustHandles="1" noChangeArrowheads="1" noChangeShapeType="1" noTextEdit="1"/>
              </p:cNvSpPr>
              <p:nvPr/>
            </p:nvSpPr>
            <p:spPr>
              <a:xfrm>
                <a:off x="525966" y="3467097"/>
                <a:ext cx="7581900" cy="737189"/>
              </a:xfrm>
              <a:prstGeom prst="rect">
                <a:avLst/>
              </a:prstGeom>
              <a:blipFill>
                <a:blip r:embed="rId3"/>
                <a:stretch>
                  <a:fillRect l="-5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1844A6-AE1A-78BC-E740-BE8B8B9393F2}"/>
                  </a:ext>
                </a:extLst>
              </p:cNvPr>
              <p:cNvSpPr txBox="1"/>
              <p:nvPr/>
            </p:nvSpPr>
            <p:spPr>
              <a:xfrm>
                <a:off x="525966" y="4230677"/>
                <a:ext cx="6096000" cy="5332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i="1">
                              <a:latin typeface="Cambria Math" panose="02040503050406030204" pitchFamily="18" charset="0"/>
                              <a:ea typeface="Cambria Math" panose="02040503050406030204" pitchFamily="18" charset="0"/>
                            </a:rPr>
                            <m:t>𝒞</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𝐴𝑐𝑐</m:t>
                          </m:r>
                        </m:e>
                      </m:d>
                      <m:r>
                        <a:rPr lang="en-US" sz="2800" b="0" i="1" smtClean="0">
                          <a:latin typeface="Cambria Math" panose="02040503050406030204" pitchFamily="18" charset="0"/>
                          <a:ea typeface="Cambria Math" panose="02040503050406030204" pitchFamily="18" charset="0"/>
                        </a:rPr>
                        <m:t>=−1×</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𝐴𝑐𝑐</m:t>
                          </m:r>
                        </m:sub>
                      </m:sSub>
                    </m:oMath>
                  </m:oMathPara>
                </a14:m>
                <a:endParaRPr lang="en-US" sz="2800" dirty="0"/>
              </a:p>
            </p:txBody>
          </p:sp>
        </mc:Choice>
        <mc:Fallback xmlns="">
          <p:sp>
            <p:nvSpPr>
              <p:cNvPr id="33" name="TextBox 32">
                <a:extLst>
                  <a:ext uri="{FF2B5EF4-FFF2-40B4-BE49-F238E27FC236}">
                    <a16:creationId xmlns:a16="http://schemas.microsoft.com/office/drawing/2014/main" id="{CE1844A6-AE1A-78BC-E740-BE8B8B9393F2}"/>
                  </a:ext>
                </a:extLst>
              </p:cNvPr>
              <p:cNvSpPr txBox="1">
                <a:spLocks noRot="1" noChangeAspect="1" noMove="1" noResize="1" noEditPoints="1" noAdjustHandles="1" noChangeArrowheads="1" noChangeShapeType="1" noTextEdit="1"/>
              </p:cNvSpPr>
              <p:nvPr/>
            </p:nvSpPr>
            <p:spPr>
              <a:xfrm>
                <a:off x="525966" y="4230677"/>
                <a:ext cx="6096000" cy="533223"/>
              </a:xfrm>
              <a:prstGeom prst="rect">
                <a:avLst/>
              </a:prstGeom>
              <a:blipFill>
                <a:blip r:embed="rId4"/>
                <a:stretch>
                  <a:fillRect l="-624"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8F4CAEA-C6E8-BBD5-E67B-019B2961C70F}"/>
                  </a:ext>
                </a:extLst>
              </p:cNvPr>
              <p:cNvSpPr txBox="1"/>
              <p:nvPr/>
            </p:nvSpPr>
            <p:spPr>
              <a:xfrm>
                <a:off x="525966" y="5038743"/>
                <a:ext cx="4018536" cy="5332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𝑉</m:t>
                              </m:r>
                            </m:e>
                            <m:sup>
                              <m:r>
                                <a:rPr lang="en-US" sz="2800" i="1">
                                  <a:latin typeface="Cambria Math" panose="02040503050406030204" pitchFamily="18" charset="0"/>
                                  <a:ea typeface="Cambria Math" panose="02040503050406030204" pitchFamily="18" charset="0"/>
                                </a:rPr>
                                <m:t>𝒞</m:t>
                              </m:r>
                            </m:sup>
                          </m:s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𝐴𝑐𝑐</m:t>
                              </m:r>
                            </m:e>
                          </m:d>
                          <m:r>
                            <a:rPr lang="en-US" sz="2800" b="0" i="1" smtClean="0">
                              <a:latin typeface="Cambria Math" panose="02040503050406030204" pitchFamily="18" charset="0"/>
                              <a:ea typeface="Cambria Math" panose="02040503050406030204" pitchFamily="18" charset="0"/>
                            </a:rPr>
                            <m:t> &gt; </m:t>
                          </m:r>
                          <m:r>
                            <a:rPr lang="en-US" sz="2800" b="0" i="1" smtClean="0">
                              <a:latin typeface="Cambria Math" panose="02040503050406030204" pitchFamily="18" charset="0"/>
                              <a:ea typeface="Cambria Math" panose="02040503050406030204" pitchFamily="18" charset="0"/>
                            </a:rPr>
                            <m:t>𝑉</m:t>
                          </m:r>
                        </m:e>
                        <m:sup>
                          <m:r>
                            <a:rPr lang="en-US" sz="2800" i="1">
                              <a:latin typeface="Cambria Math" panose="02040503050406030204" pitchFamily="18" charset="0"/>
                              <a:ea typeface="Cambria Math" panose="02040503050406030204" pitchFamily="18" charset="0"/>
                            </a:rPr>
                            <m:t>𝒞</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𝐴𝑐𝑐</m:t>
                          </m:r>
                        </m:e>
                      </m:d>
                    </m:oMath>
                  </m:oMathPara>
                </a14:m>
                <a:endParaRPr lang="en-US" sz="2800" dirty="0"/>
              </a:p>
            </p:txBody>
          </p:sp>
        </mc:Choice>
        <mc:Fallback xmlns="">
          <p:sp>
            <p:nvSpPr>
              <p:cNvPr id="35" name="TextBox 34">
                <a:extLst>
                  <a:ext uri="{FF2B5EF4-FFF2-40B4-BE49-F238E27FC236}">
                    <a16:creationId xmlns:a16="http://schemas.microsoft.com/office/drawing/2014/main" id="{B8F4CAEA-C6E8-BBD5-E67B-019B2961C70F}"/>
                  </a:ext>
                </a:extLst>
              </p:cNvPr>
              <p:cNvSpPr txBox="1">
                <a:spLocks noRot="1" noChangeAspect="1" noMove="1" noResize="1" noEditPoints="1" noAdjustHandles="1" noChangeArrowheads="1" noChangeShapeType="1" noTextEdit="1"/>
              </p:cNvSpPr>
              <p:nvPr/>
            </p:nvSpPr>
            <p:spPr>
              <a:xfrm>
                <a:off x="525966" y="5038743"/>
                <a:ext cx="4018536" cy="533223"/>
              </a:xfrm>
              <a:prstGeom prst="rect">
                <a:avLst/>
              </a:prstGeom>
              <a:blipFill>
                <a:blip r:embed="rId5"/>
                <a:stretch>
                  <a:fillRect l="-946" b="-20930"/>
                </a:stretch>
              </a:blipFill>
            </p:spPr>
            <p:txBody>
              <a:bodyPr/>
              <a:lstStyle/>
              <a:p>
                <a:r>
                  <a:rPr lang="en-US">
                    <a:noFill/>
                  </a:rPr>
                  <a:t> </a:t>
                </a:r>
              </a:p>
            </p:txBody>
          </p:sp>
        </mc:Fallback>
      </mc:AlternateContent>
      <p:sp>
        <p:nvSpPr>
          <p:cNvPr id="36" name="Right Arrow 35">
            <a:extLst>
              <a:ext uri="{FF2B5EF4-FFF2-40B4-BE49-F238E27FC236}">
                <a16:creationId xmlns:a16="http://schemas.microsoft.com/office/drawing/2014/main" id="{F7A3F875-F341-7BDC-424A-79DC26FA778D}"/>
              </a:ext>
            </a:extLst>
          </p:cNvPr>
          <p:cNvSpPr/>
          <p:nvPr/>
        </p:nvSpPr>
        <p:spPr>
          <a:xfrm>
            <a:off x="4493702" y="5178169"/>
            <a:ext cx="685800" cy="301466"/>
          </a:xfrm>
          <a:prstGeom prst="rightArrow">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B3A41CA-A049-47F4-BDB4-2FEAF7BF2331}"/>
              </a:ext>
            </a:extLst>
          </p:cNvPr>
          <p:cNvSpPr/>
          <p:nvPr/>
        </p:nvSpPr>
        <p:spPr>
          <a:xfrm>
            <a:off x="326736" y="1836511"/>
            <a:ext cx="6134100" cy="1355743"/>
          </a:xfrm>
          <a:prstGeom prst="rect">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4321F88-50BA-EA10-89FD-17C20E698184}"/>
                  </a:ext>
                </a:extLst>
              </p:cNvPr>
              <p:cNvSpPr txBox="1"/>
              <p:nvPr/>
            </p:nvSpPr>
            <p:spPr>
              <a:xfrm>
                <a:off x="422396" y="2004045"/>
                <a:ext cx="6842004" cy="998735"/>
              </a:xfrm>
              <a:prstGeom prst="rect">
                <a:avLst/>
              </a:prstGeom>
              <a:noFill/>
            </p:spPr>
            <p:txBody>
              <a:bodyPr wrap="square">
                <a:spAutoFit/>
              </a:bodyPr>
              <a:lstStyle/>
              <a:p>
                <a:r>
                  <a:rPr lang="en-US" sz="2800" dirty="0"/>
                  <a:t>D</a:t>
                </a:r>
                <a:r>
                  <a:rPr lang="en-US" sz="2800" b="0" i="0" dirty="0">
                    <a:effectLst/>
                  </a:rPr>
                  <a:t>ecision satisfies the contract  </a:t>
                </a:r>
                <a:r>
                  <a:rPr lang="en-US" sz="2800" b="0" i="0" dirty="0">
                    <a:effectLst/>
                    <a:sym typeface="Wingdings" pitchFamily="2" charset="2"/>
                  </a:rPr>
                  <a:t> </a:t>
                </a:r>
                <a14:m>
                  <m:oMath xmlns:m="http://schemas.openxmlformats.org/officeDocument/2006/math">
                    <m:sSub>
                      <m:sSubPr>
                        <m:ctrlPr>
                          <a:rPr lang="en-US" sz="2800" b="0" i="1" dirty="0" smtClean="0">
                            <a:effectLst/>
                            <a:latin typeface="Cambria Math" panose="02040503050406030204" pitchFamily="18" charset="0"/>
                          </a:rPr>
                        </m:ctrlPr>
                      </m:sSubPr>
                      <m:e>
                        <m:r>
                          <a:rPr lang="en-US" sz="2800" b="0" i="1" dirty="0" smtClean="0">
                            <a:effectLst/>
                            <a:latin typeface="Cambria Math" panose="02040503050406030204" pitchFamily="18" charset="0"/>
                          </a:rPr>
                          <m:t>𝑈</m:t>
                        </m:r>
                      </m:e>
                      <m:sub>
                        <m:r>
                          <a:rPr lang="en-US" sz="2800" i="1" dirty="0">
                            <a:latin typeface="Cambria Math" panose="02040503050406030204" pitchFamily="18" charset="0"/>
                          </a:rPr>
                          <m:t>+</m:t>
                        </m:r>
                        <m:r>
                          <m:rPr>
                            <m:nor/>
                          </m:rPr>
                          <a:rPr lang="en-US" sz="2800" dirty="0"/>
                          <m:t>𝒞</m:t>
                        </m:r>
                      </m:sub>
                    </m:sSub>
                  </m:oMath>
                </a14:m>
                <a:endParaRPr lang="en-US" sz="2800" b="0" i="0" dirty="0">
                  <a:effectLst/>
                </a:endParaRPr>
              </a:p>
              <a:p>
                <a:r>
                  <a:rPr lang="en-US" sz="2800" b="0" i="0" dirty="0">
                    <a:effectLst/>
                  </a:rPr>
                  <a:t>It fails </a:t>
                </a:r>
                <a:r>
                  <a:rPr lang="en-US" sz="2800" b="0" i="0" dirty="0">
                    <a:effectLst/>
                    <a:sym typeface="Wingdings" pitchFamily="2" charset="2"/>
                  </a:rPr>
                  <a:t> </a:t>
                </a:r>
                <a14:m>
                  <m:oMath xmlns:m="http://schemas.openxmlformats.org/officeDocument/2006/math">
                    <m:sSub>
                      <m:sSubPr>
                        <m:ctrlPr>
                          <a:rPr lang="en-US" sz="2800" i="1" dirty="0">
                            <a:latin typeface="Cambria Math" panose="02040503050406030204" pitchFamily="18" charset="0"/>
                          </a:rPr>
                        </m:ctrlPr>
                      </m:sSubPr>
                      <m:e>
                        <m:r>
                          <a:rPr lang="en-US" sz="2800" i="1" dirty="0">
                            <a:latin typeface="Cambria Math" panose="02040503050406030204" pitchFamily="18" charset="0"/>
                          </a:rPr>
                          <m:t>𝑈</m:t>
                        </m:r>
                      </m:e>
                      <m:sub>
                        <m:r>
                          <a:rPr lang="en-US" sz="2800" b="0" i="1" dirty="0" smtClean="0">
                            <a:latin typeface="Cambria Math" panose="02040503050406030204" pitchFamily="18" charset="0"/>
                          </a:rPr>
                          <m:t>−</m:t>
                        </m:r>
                        <m:r>
                          <m:rPr>
                            <m:nor/>
                          </m:rPr>
                          <a:rPr lang="en-US" sz="2800" dirty="0"/>
                          <m:t>𝒞</m:t>
                        </m:r>
                      </m:sub>
                    </m:sSub>
                    <m:r>
                      <a:rPr lang="en-US" sz="2800" i="1" dirty="0">
                        <a:latin typeface="Cambria Math" panose="02040503050406030204" pitchFamily="18" charset="0"/>
                      </a:rPr>
                      <m:t> </m:t>
                    </m:r>
                  </m:oMath>
                </a14:m>
                <a:endParaRPr lang="en-US" sz="2800" dirty="0"/>
              </a:p>
            </p:txBody>
          </p:sp>
        </mc:Choice>
        <mc:Fallback xmlns="">
          <p:sp>
            <p:nvSpPr>
              <p:cNvPr id="38" name="TextBox 37">
                <a:extLst>
                  <a:ext uri="{FF2B5EF4-FFF2-40B4-BE49-F238E27FC236}">
                    <a16:creationId xmlns:a16="http://schemas.microsoft.com/office/drawing/2014/main" id="{74321F88-50BA-EA10-89FD-17C20E698184}"/>
                  </a:ext>
                </a:extLst>
              </p:cNvPr>
              <p:cNvSpPr txBox="1">
                <a:spLocks noRot="1" noChangeAspect="1" noMove="1" noResize="1" noEditPoints="1" noAdjustHandles="1" noChangeArrowheads="1" noChangeShapeType="1" noTextEdit="1"/>
              </p:cNvSpPr>
              <p:nvPr/>
            </p:nvSpPr>
            <p:spPr>
              <a:xfrm>
                <a:off x="422396" y="2004045"/>
                <a:ext cx="6842004" cy="998735"/>
              </a:xfrm>
              <a:prstGeom prst="rect">
                <a:avLst/>
              </a:prstGeom>
              <a:blipFill>
                <a:blip r:embed="rId6"/>
                <a:stretch>
                  <a:fillRect l="-1852" t="-6250" b="-13750"/>
                </a:stretch>
              </a:blipFill>
            </p:spPr>
            <p:txBody>
              <a:bodyPr/>
              <a:lstStyle/>
              <a:p>
                <a:r>
                  <a:rPr lang="en-US">
                    <a:noFill/>
                  </a:rPr>
                  <a:t> </a:t>
                </a:r>
              </a:p>
            </p:txBody>
          </p:sp>
        </mc:Fallback>
      </mc:AlternateContent>
    </p:spTree>
    <p:extLst>
      <p:ext uri="{BB962C8B-B14F-4D97-AF65-F5344CB8AC3E}">
        <p14:creationId xmlns:p14="http://schemas.microsoft.com/office/powerpoint/2010/main" val="173074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4238534" y="707526"/>
            <a:ext cx="4654799" cy="6040942"/>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792748"/>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077704"/>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200788"/>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059285"/>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192059"/>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54583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612424"/>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522556"/>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264745"/>
            <a:ext cx="2759566" cy="642947"/>
          </a:xfrm>
          <a:prstGeom prst="rect">
            <a:avLst/>
          </a:prstGeom>
        </p:spPr>
      </p:pic>
      <p:cxnSp>
        <p:nvCxnSpPr>
          <p:cNvPr id="47" name="Straight Arrow Connector 46">
            <a:extLst>
              <a:ext uri="{FF2B5EF4-FFF2-40B4-BE49-F238E27FC236}">
                <a16:creationId xmlns:a16="http://schemas.microsoft.com/office/drawing/2014/main" id="{B77F735E-0F71-D489-1A2C-9A0CCFDEE1BC}"/>
              </a:ext>
            </a:extLst>
          </p:cNvPr>
          <p:cNvCxnSpPr>
            <a:cxnSpLocks/>
            <a:stCxn id="13" idx="1"/>
            <a:endCxn id="50" idx="3"/>
          </p:cNvCxnSpPr>
          <p:nvPr/>
        </p:nvCxnSpPr>
        <p:spPr>
          <a:xfrm flipH="1">
            <a:off x="2549328" y="2539370"/>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AAEC517-1C47-1D5F-2A94-7CC1A2CC6A24}"/>
              </a:ext>
            </a:extLst>
          </p:cNvPr>
          <p:cNvGrpSpPr/>
          <p:nvPr/>
        </p:nvGrpSpPr>
        <p:grpSpPr>
          <a:xfrm>
            <a:off x="822978" y="2649560"/>
            <a:ext cx="1726350" cy="923331"/>
            <a:chOff x="809504" y="3286290"/>
            <a:chExt cx="1726350" cy="923331"/>
          </a:xfrm>
          <a:solidFill>
            <a:srgbClr val="97B5BA"/>
          </a:solidFill>
        </p:grpSpPr>
        <p:sp>
          <p:nvSpPr>
            <p:cNvPr id="50" name="Rounded Rectangle 49">
              <a:extLst>
                <a:ext uri="{FF2B5EF4-FFF2-40B4-BE49-F238E27FC236}">
                  <a16:creationId xmlns:a16="http://schemas.microsoft.com/office/drawing/2014/main" id="{AED2FF15-C394-4FD9-DA6A-390715BDEEA1}"/>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5C5D4E-82C0-653C-CBF7-38680E2796F1}"/>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52" name="Rounded Rectangle 51">
            <a:extLst>
              <a:ext uri="{FF2B5EF4-FFF2-40B4-BE49-F238E27FC236}">
                <a16:creationId xmlns:a16="http://schemas.microsoft.com/office/drawing/2014/main" id="{67F9BF46-AEB9-2A90-7C6C-90830871C388}"/>
              </a:ext>
            </a:extLst>
          </p:cNvPr>
          <p:cNvSpPr/>
          <p:nvPr/>
        </p:nvSpPr>
        <p:spPr>
          <a:xfrm>
            <a:off x="246808"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0F5CBE1-8E41-93C2-F931-1BB693DBC2FA}"/>
              </a:ext>
            </a:extLst>
          </p:cNvPr>
          <p:cNvSpPr txBox="1"/>
          <p:nvPr/>
        </p:nvSpPr>
        <p:spPr>
          <a:xfrm>
            <a:off x="246808" y="4275539"/>
            <a:ext cx="1328108" cy="369332"/>
          </a:xfrm>
          <a:prstGeom prst="rect">
            <a:avLst/>
          </a:prstGeom>
          <a:noFill/>
        </p:spPr>
        <p:txBody>
          <a:bodyPr wrap="square" rtlCol="0">
            <a:spAutoFit/>
          </a:bodyPr>
          <a:lstStyle/>
          <a:p>
            <a:pPr algn="ctr"/>
            <a:r>
              <a:rPr lang="en-US" dirty="0"/>
              <a:t>Human</a:t>
            </a:r>
          </a:p>
        </p:txBody>
      </p:sp>
      <p:sp>
        <p:nvSpPr>
          <p:cNvPr id="56" name="Left Brace 55">
            <a:extLst>
              <a:ext uri="{FF2B5EF4-FFF2-40B4-BE49-F238E27FC236}">
                <a16:creationId xmlns:a16="http://schemas.microsoft.com/office/drawing/2014/main" id="{F957D06F-E801-6739-0FCC-12CE6F857993}"/>
              </a:ext>
            </a:extLst>
          </p:cNvPr>
          <p:cNvSpPr/>
          <p:nvPr/>
        </p:nvSpPr>
        <p:spPr>
          <a:xfrm rot="5400000">
            <a:off x="1861223" y="2605490"/>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21B5933-80C2-F2F0-89E6-009A0F228401}"/>
              </a:ext>
            </a:extLst>
          </p:cNvPr>
          <p:cNvSpPr/>
          <p:nvPr/>
        </p:nvSpPr>
        <p:spPr>
          <a:xfrm>
            <a:off x="1686153"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D8BBFE9-CD4D-592E-B9E5-C903E666CEBF}"/>
              </a:ext>
            </a:extLst>
          </p:cNvPr>
          <p:cNvSpPr txBox="1"/>
          <p:nvPr/>
        </p:nvSpPr>
        <p:spPr>
          <a:xfrm>
            <a:off x="1686153" y="4275539"/>
            <a:ext cx="1328108" cy="369332"/>
          </a:xfrm>
          <a:prstGeom prst="rect">
            <a:avLst/>
          </a:prstGeom>
          <a:noFill/>
        </p:spPr>
        <p:txBody>
          <a:bodyPr wrap="square" rtlCol="0">
            <a:spAutoFit/>
          </a:bodyPr>
          <a:lstStyle/>
          <a:p>
            <a:pPr algn="ctr"/>
            <a:r>
              <a:rPr lang="en-US" dirty="0"/>
              <a:t>Designer</a:t>
            </a:r>
          </a:p>
        </p:txBody>
      </p:sp>
      <p:sp>
        <p:nvSpPr>
          <p:cNvPr id="62" name="Rounded Rectangle 61">
            <a:extLst>
              <a:ext uri="{FF2B5EF4-FFF2-40B4-BE49-F238E27FC236}">
                <a16:creationId xmlns:a16="http://schemas.microsoft.com/office/drawing/2014/main" id="{AB608B51-5E89-802A-AE13-367AEA457A5A}"/>
              </a:ext>
            </a:extLst>
          </p:cNvPr>
          <p:cNvSpPr/>
          <p:nvPr/>
        </p:nvSpPr>
        <p:spPr>
          <a:xfrm>
            <a:off x="3125498" y="4223030"/>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675E120-1138-AD2E-8DE5-1435DC6CDA93}"/>
              </a:ext>
            </a:extLst>
          </p:cNvPr>
          <p:cNvSpPr txBox="1"/>
          <p:nvPr/>
        </p:nvSpPr>
        <p:spPr>
          <a:xfrm>
            <a:off x="3125498" y="4280941"/>
            <a:ext cx="1328108" cy="369332"/>
          </a:xfrm>
          <a:prstGeom prst="rect">
            <a:avLst/>
          </a:prstGeom>
          <a:noFill/>
        </p:spPr>
        <p:txBody>
          <a:bodyPr wrap="square" rtlCol="0">
            <a:spAutoFit/>
          </a:bodyPr>
          <a:lstStyle/>
          <a:p>
            <a:pPr algn="ctr"/>
            <a:r>
              <a:rPr lang="en-US" dirty="0"/>
              <a:t>Robot</a:t>
            </a:r>
          </a:p>
        </p:txBody>
      </p:sp>
      <p:sp>
        <p:nvSpPr>
          <p:cNvPr id="64" name="Arc 63">
            <a:extLst>
              <a:ext uri="{FF2B5EF4-FFF2-40B4-BE49-F238E27FC236}">
                <a16:creationId xmlns:a16="http://schemas.microsoft.com/office/drawing/2014/main" id="{5FBF3E69-4BD1-321F-A227-3A2942B4522B}"/>
              </a:ext>
            </a:extLst>
          </p:cNvPr>
          <p:cNvSpPr/>
          <p:nvPr/>
        </p:nvSpPr>
        <p:spPr>
          <a:xfrm>
            <a:off x="1514956" y="3879160"/>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AA9906F-484E-8B5F-E92F-17B16FD207C7}"/>
              </a:ext>
            </a:extLst>
          </p:cNvPr>
          <p:cNvGrpSpPr/>
          <p:nvPr/>
        </p:nvGrpSpPr>
        <p:grpSpPr>
          <a:xfrm>
            <a:off x="10358409" y="2636730"/>
            <a:ext cx="1726350" cy="923331"/>
            <a:chOff x="809504" y="3286290"/>
            <a:chExt cx="1726350" cy="923331"/>
          </a:xfrm>
          <a:solidFill>
            <a:srgbClr val="97B5BA"/>
          </a:solidFill>
        </p:grpSpPr>
        <p:sp>
          <p:nvSpPr>
            <p:cNvPr id="66" name="Rounded Rectangle 65">
              <a:extLst>
                <a:ext uri="{FF2B5EF4-FFF2-40B4-BE49-F238E27FC236}">
                  <a16:creationId xmlns:a16="http://schemas.microsoft.com/office/drawing/2014/main" id="{4E1DC442-F3DA-8B9E-8DA1-1CECC0DB765E}"/>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B2BC69B-FE89-FB9F-72AB-17787E5CBD48}"/>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68" name="Straight Arrow Connector 67">
            <a:extLst>
              <a:ext uri="{FF2B5EF4-FFF2-40B4-BE49-F238E27FC236}">
                <a16:creationId xmlns:a16="http://schemas.microsoft.com/office/drawing/2014/main" id="{45FF3B1B-A3FF-1BB1-F865-18BD7CB225F5}"/>
              </a:ext>
            </a:extLst>
          </p:cNvPr>
          <p:cNvCxnSpPr>
            <a:cxnSpLocks/>
            <a:stCxn id="17" idx="3"/>
            <a:endCxn id="66" idx="1"/>
          </p:cNvCxnSpPr>
          <p:nvPr/>
        </p:nvCxnSpPr>
        <p:spPr>
          <a:xfrm>
            <a:off x="9563315" y="2520951"/>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Left Brace 86">
            <a:extLst>
              <a:ext uri="{FF2B5EF4-FFF2-40B4-BE49-F238E27FC236}">
                <a16:creationId xmlns:a16="http://schemas.microsoft.com/office/drawing/2014/main" id="{B4A35709-9F3C-E22C-0833-FF02BD7E9A47}"/>
              </a:ext>
            </a:extLst>
          </p:cNvPr>
          <p:cNvSpPr/>
          <p:nvPr/>
        </p:nvSpPr>
        <p:spPr>
          <a:xfrm rot="5400000">
            <a:off x="8518667" y="3167194"/>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47D1BF2F-765F-4656-4888-EDAEA88691E8}"/>
              </a:ext>
            </a:extLst>
          </p:cNvPr>
          <p:cNvSpPr/>
          <p:nvPr/>
        </p:nvSpPr>
        <p:spPr>
          <a:xfrm>
            <a:off x="6735595" y="3545836"/>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41B4DD6-47D1-5450-0ED8-8373FFB08AE3}"/>
              </a:ext>
            </a:extLst>
          </p:cNvPr>
          <p:cNvSpPr txBox="1"/>
          <p:nvPr/>
        </p:nvSpPr>
        <p:spPr>
          <a:xfrm>
            <a:off x="6807079" y="3612424"/>
            <a:ext cx="1583382" cy="369332"/>
          </a:xfrm>
          <a:prstGeom prst="rect">
            <a:avLst/>
          </a:prstGeom>
          <a:noFill/>
        </p:spPr>
        <p:txBody>
          <a:bodyPr wrap="square" rtlCol="0">
            <a:spAutoFit/>
          </a:bodyPr>
          <a:lstStyle/>
          <a:p>
            <a:pPr algn="ctr"/>
            <a:r>
              <a:rPr lang="en-US" dirty="0"/>
              <a:t>Inference</a:t>
            </a:r>
          </a:p>
        </p:txBody>
      </p:sp>
      <p:grpSp>
        <p:nvGrpSpPr>
          <p:cNvPr id="308" name="Group 307">
            <a:extLst>
              <a:ext uri="{FF2B5EF4-FFF2-40B4-BE49-F238E27FC236}">
                <a16:creationId xmlns:a16="http://schemas.microsoft.com/office/drawing/2014/main" id="{653F5237-BCB4-F7B8-E871-89EEDFE5F57A}"/>
              </a:ext>
            </a:extLst>
          </p:cNvPr>
          <p:cNvGrpSpPr/>
          <p:nvPr/>
        </p:nvGrpSpPr>
        <p:grpSpPr>
          <a:xfrm>
            <a:off x="1648911"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Curved Connector 102">
            <a:extLst>
              <a:ext uri="{FF2B5EF4-FFF2-40B4-BE49-F238E27FC236}">
                <a16:creationId xmlns:a16="http://schemas.microsoft.com/office/drawing/2014/main" id="{DA84DA0A-C195-F91D-E14F-D71B9D74BEE6}"/>
              </a:ext>
            </a:extLst>
          </p:cNvPr>
          <p:cNvCxnSpPr>
            <a:cxnSpLocks/>
          </p:cNvCxnSpPr>
          <p:nvPr/>
        </p:nvCxnSpPr>
        <p:spPr>
          <a:xfrm rot="5400000">
            <a:off x="10060283" y="3718547"/>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Left Brace 116">
            <a:extLst>
              <a:ext uri="{FF2B5EF4-FFF2-40B4-BE49-F238E27FC236}">
                <a16:creationId xmlns:a16="http://schemas.microsoft.com/office/drawing/2014/main" id="{2141CACB-1D7A-B276-485B-DC6A5E6AB637}"/>
              </a:ext>
            </a:extLst>
          </p:cNvPr>
          <p:cNvSpPr/>
          <p:nvPr/>
        </p:nvSpPr>
        <p:spPr>
          <a:xfrm rot="16200000">
            <a:off x="8401783" y="3974484"/>
            <a:ext cx="345185" cy="2338463"/>
          </a:xfrm>
          <a:prstGeom prst="leftBrace">
            <a:avLst>
              <a:gd name="adj1" fmla="val 53177"/>
              <a:gd name="adj2" fmla="val 25201"/>
            </a:avLst>
          </a:prstGeom>
          <a:ln w="19050">
            <a:solidFill>
              <a:schemeClr val="tx1">
                <a:lumMod val="50000"/>
                <a:lumOff val="50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9" name="Straight Arrow Connector 118">
            <a:extLst>
              <a:ext uri="{FF2B5EF4-FFF2-40B4-BE49-F238E27FC236}">
                <a16:creationId xmlns:a16="http://schemas.microsoft.com/office/drawing/2014/main" id="{EE5D0F6A-FE7E-C834-AF09-0BC1BD0D629A}"/>
              </a:ext>
            </a:extLst>
          </p:cNvPr>
          <p:cNvCxnSpPr/>
          <p:nvPr/>
        </p:nvCxnSpPr>
        <p:spPr>
          <a:xfrm>
            <a:off x="8000544" y="5232160"/>
            <a:ext cx="0" cy="100584"/>
          </a:xfrm>
          <a:prstGeom prst="straightConnector1">
            <a:avLst/>
          </a:prstGeom>
          <a:ln w="2857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50F0CF1B-7B06-BB46-C7E1-E9884A6106A0}"/>
              </a:ext>
            </a:extLst>
          </p:cNvPr>
          <p:cNvCxnSpPr>
            <a:cxnSpLocks/>
            <a:stCxn id="60" idx="2"/>
            <a:endCxn id="273" idx="0"/>
          </p:cNvCxnSpPr>
          <p:nvPr/>
        </p:nvCxnSpPr>
        <p:spPr>
          <a:xfrm rot="16200000" flipH="1">
            <a:off x="3380647" y="3689696"/>
            <a:ext cx="617031" cy="2677911"/>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Curved Connector 132">
            <a:extLst>
              <a:ext uri="{FF2B5EF4-FFF2-40B4-BE49-F238E27FC236}">
                <a16:creationId xmlns:a16="http://schemas.microsoft.com/office/drawing/2014/main" id="{DD85C792-4C85-9668-8B43-FC0A9A0A01DA}"/>
              </a:ext>
            </a:extLst>
          </p:cNvPr>
          <p:cNvCxnSpPr>
            <a:cxnSpLocks/>
            <a:stCxn id="62" idx="2"/>
            <a:endCxn id="274" idx="0"/>
          </p:cNvCxnSpPr>
          <p:nvPr/>
        </p:nvCxnSpPr>
        <p:spPr>
          <a:xfrm rot="16200000" flipH="1">
            <a:off x="4879696" y="3635394"/>
            <a:ext cx="607768" cy="2788057"/>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8" name="Curved Connector 187">
            <a:extLst>
              <a:ext uri="{FF2B5EF4-FFF2-40B4-BE49-F238E27FC236}">
                <a16:creationId xmlns:a16="http://schemas.microsoft.com/office/drawing/2014/main" id="{5C1DD67D-1E79-1A94-DDFD-ED1758CB4C84}"/>
              </a:ext>
            </a:extLst>
          </p:cNvPr>
          <p:cNvCxnSpPr>
            <a:cxnSpLocks/>
            <a:endCxn id="274" idx="0"/>
          </p:cNvCxnSpPr>
          <p:nvPr/>
        </p:nvCxnSpPr>
        <p:spPr>
          <a:xfrm rot="16200000" flipH="1">
            <a:off x="5526293" y="4281991"/>
            <a:ext cx="1269414" cy="833218"/>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Curved Connector 190">
            <a:extLst>
              <a:ext uri="{FF2B5EF4-FFF2-40B4-BE49-F238E27FC236}">
                <a16:creationId xmlns:a16="http://schemas.microsoft.com/office/drawing/2014/main" id="{288D063A-2816-5C2F-A152-492214BA819E}"/>
              </a:ext>
            </a:extLst>
          </p:cNvPr>
          <p:cNvCxnSpPr>
            <a:cxnSpLocks/>
            <a:endCxn id="273" idx="0"/>
          </p:cNvCxnSpPr>
          <p:nvPr/>
        </p:nvCxnSpPr>
        <p:spPr>
          <a:xfrm rot="5400000">
            <a:off x="4733562" y="4326336"/>
            <a:ext cx="1305389" cy="716275"/>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a:extLst>
              <a:ext uri="{FF2B5EF4-FFF2-40B4-BE49-F238E27FC236}">
                <a16:creationId xmlns:a16="http://schemas.microsoft.com/office/drawing/2014/main" id="{979F0464-69E7-3BEC-6F0D-26BF8CB7BEF6}"/>
              </a:ext>
            </a:extLst>
          </p:cNvPr>
          <p:cNvCxnSpPr>
            <a:cxnSpLocks/>
            <a:stCxn id="273" idx="2"/>
            <a:endCxn id="80" idx="6"/>
          </p:cNvCxnSpPr>
          <p:nvPr/>
        </p:nvCxnSpPr>
        <p:spPr>
          <a:xfrm rot="5400000">
            <a:off x="3525510" y="5023928"/>
            <a:ext cx="521857" cy="2483361"/>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a:extLst>
              <a:ext uri="{FF2B5EF4-FFF2-40B4-BE49-F238E27FC236}">
                <a16:creationId xmlns:a16="http://schemas.microsoft.com/office/drawing/2014/main" id="{9F054D73-FAA3-5757-E422-663A199B7DC1}"/>
              </a:ext>
            </a:extLst>
          </p:cNvPr>
          <p:cNvCxnSpPr>
            <a:cxnSpLocks/>
            <a:stCxn id="274" idx="2"/>
            <a:endCxn id="75" idx="0"/>
          </p:cNvCxnSpPr>
          <p:nvPr/>
        </p:nvCxnSpPr>
        <p:spPr>
          <a:xfrm rot="16200000" flipH="1">
            <a:off x="7974444" y="4606340"/>
            <a:ext cx="375162" cy="3168832"/>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Curved Connector 233">
            <a:extLst>
              <a:ext uri="{FF2B5EF4-FFF2-40B4-BE49-F238E27FC236}">
                <a16:creationId xmlns:a16="http://schemas.microsoft.com/office/drawing/2014/main" id="{FE68FA07-05F5-5182-704A-52ED95135690}"/>
              </a:ext>
            </a:extLst>
          </p:cNvPr>
          <p:cNvCxnSpPr>
            <a:cxnSpLocks/>
            <a:stCxn id="276" idx="2"/>
            <a:endCxn id="75" idx="0"/>
          </p:cNvCxnSpPr>
          <p:nvPr/>
        </p:nvCxnSpPr>
        <p:spPr>
          <a:xfrm rot="16200000" flipH="1">
            <a:off x="8746051" y="5377947"/>
            <a:ext cx="375162" cy="1625617"/>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5" name="Rounded Rectangle 264">
            <a:extLst>
              <a:ext uri="{FF2B5EF4-FFF2-40B4-BE49-F238E27FC236}">
                <a16:creationId xmlns:a16="http://schemas.microsoft.com/office/drawing/2014/main" id="{EC1277FF-8144-2B0E-8101-E053BF566FAE}"/>
              </a:ext>
            </a:extLst>
          </p:cNvPr>
          <p:cNvSpPr/>
          <p:nvPr/>
        </p:nvSpPr>
        <p:spPr>
          <a:xfrm>
            <a:off x="8780201" y="4504603"/>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6CF83C17-A33C-2947-C642-95B36C6DBA4E}"/>
              </a:ext>
            </a:extLst>
          </p:cNvPr>
          <p:cNvSpPr txBox="1"/>
          <p:nvPr/>
        </p:nvSpPr>
        <p:spPr>
          <a:xfrm>
            <a:off x="8735061" y="4553858"/>
            <a:ext cx="1861430" cy="369332"/>
          </a:xfrm>
          <a:prstGeom prst="rect">
            <a:avLst/>
          </a:prstGeom>
          <a:noFill/>
        </p:spPr>
        <p:txBody>
          <a:bodyPr wrap="square" rtlCol="0">
            <a:spAutoFit/>
          </a:bodyPr>
          <a:lstStyle/>
          <a:p>
            <a:pPr algn="ctr"/>
            <a:r>
              <a:rPr lang="en-US" dirty="0"/>
              <a:t>diff perceptions</a:t>
            </a:r>
          </a:p>
        </p:txBody>
      </p:sp>
      <p:sp>
        <p:nvSpPr>
          <p:cNvPr id="267" name="Rounded Rectangle 266">
            <a:extLst>
              <a:ext uri="{FF2B5EF4-FFF2-40B4-BE49-F238E27FC236}">
                <a16:creationId xmlns:a16="http://schemas.microsoft.com/office/drawing/2014/main" id="{D47793CA-BAA2-E6B5-09D2-B6126E2A73E0}"/>
              </a:ext>
            </a:extLst>
          </p:cNvPr>
          <p:cNvSpPr/>
          <p:nvPr/>
        </p:nvSpPr>
        <p:spPr>
          <a:xfrm>
            <a:off x="6789237" y="450749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CB7CC054-6AC5-790E-A3C5-E9598E321833}"/>
              </a:ext>
            </a:extLst>
          </p:cNvPr>
          <p:cNvSpPr txBox="1"/>
          <p:nvPr/>
        </p:nvSpPr>
        <p:spPr>
          <a:xfrm>
            <a:off x="6842389" y="4547951"/>
            <a:ext cx="1554575" cy="369332"/>
          </a:xfrm>
          <a:prstGeom prst="rect">
            <a:avLst/>
          </a:prstGeom>
          <a:noFill/>
        </p:spPr>
        <p:txBody>
          <a:bodyPr wrap="square" rtlCol="0">
            <a:spAutoFit/>
          </a:bodyPr>
          <a:lstStyle/>
          <a:p>
            <a:pPr algn="ctr"/>
            <a:r>
              <a:rPr lang="en-US" dirty="0"/>
              <a:t>Trust change</a:t>
            </a:r>
          </a:p>
        </p:txBody>
      </p:sp>
      <p:sp>
        <p:nvSpPr>
          <p:cNvPr id="273" name="Rectangle 272">
            <a:extLst>
              <a:ext uri="{FF2B5EF4-FFF2-40B4-BE49-F238E27FC236}">
                <a16:creationId xmlns:a16="http://schemas.microsoft.com/office/drawing/2014/main" id="{1AA98C0E-A5DE-2C9A-0584-B5F27B6B6CDA}"/>
              </a:ext>
            </a:extLst>
          </p:cNvPr>
          <p:cNvSpPr/>
          <p:nvPr/>
        </p:nvSpPr>
        <p:spPr>
          <a:xfrm>
            <a:off x="4319458" y="5337168"/>
            <a:ext cx="1417320" cy="6675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B112AB2A-F7E4-C2CC-3B0B-120689269507}"/>
              </a:ext>
            </a:extLst>
          </p:cNvPr>
          <p:cNvSpPr/>
          <p:nvPr/>
        </p:nvSpPr>
        <p:spPr>
          <a:xfrm>
            <a:off x="5868949" y="5333307"/>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2C437F49-0317-CB8F-DF77-90FE4804EAB7}"/>
              </a:ext>
            </a:extLst>
          </p:cNvPr>
          <p:cNvSpPr/>
          <p:nvPr/>
        </p:nvSpPr>
        <p:spPr>
          <a:xfrm>
            <a:off x="7412164" y="5333307"/>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dirty="0"/>
              <a:t>Research Contributions </a:t>
            </a:r>
          </a:p>
        </p:txBody>
      </p:sp>
      <p:sp>
        <p:nvSpPr>
          <p:cNvPr id="304" name="TextBox 303">
            <a:extLst>
              <a:ext uri="{FF2B5EF4-FFF2-40B4-BE49-F238E27FC236}">
                <a16:creationId xmlns:a16="http://schemas.microsoft.com/office/drawing/2014/main" id="{6E373A8F-0C22-A9D5-88F0-A2804E672EBD}"/>
              </a:ext>
            </a:extLst>
          </p:cNvPr>
          <p:cNvSpPr txBox="1"/>
          <p:nvPr/>
        </p:nvSpPr>
        <p:spPr>
          <a:xfrm>
            <a:off x="4265900" y="5311919"/>
            <a:ext cx="1533047" cy="738664"/>
          </a:xfrm>
          <a:prstGeom prst="rect">
            <a:avLst/>
          </a:prstGeom>
          <a:noFill/>
        </p:spPr>
        <p:txBody>
          <a:bodyPr wrap="square">
            <a:spAutoFit/>
          </a:bodyPr>
          <a:lstStyle/>
          <a:p>
            <a:r>
              <a:rPr lang="en-US" sz="1400" i="1" dirty="0">
                <a:solidFill>
                  <a:schemeClr val="tx1">
                    <a:lumMod val="65000"/>
                    <a:lumOff val="35000"/>
                  </a:schemeClr>
                </a:solidFill>
              </a:rPr>
              <a:t>AAMAS’ 19; Trust R:SS’ 21; R4P</a:t>
            </a:r>
          </a:p>
          <a:p>
            <a:r>
              <a:rPr lang="en-US" sz="1400" i="1" dirty="0">
                <a:solidFill>
                  <a:schemeClr val="tx1">
                    <a:lumMod val="65000"/>
                    <a:lumOff val="35000"/>
                  </a:schemeClr>
                </a:solidFill>
              </a:rPr>
              <a:t>Under-rev. THMS </a:t>
            </a:r>
            <a:endParaRPr lang="en-US" sz="1400" dirty="0">
              <a:solidFill>
                <a:schemeClr val="tx1">
                  <a:lumMod val="65000"/>
                  <a:lumOff val="35000"/>
                </a:schemeClr>
              </a:solidFill>
            </a:endParaRPr>
          </a:p>
        </p:txBody>
      </p:sp>
      <p:sp>
        <p:nvSpPr>
          <p:cNvPr id="305" name="TextBox 304">
            <a:extLst>
              <a:ext uri="{FF2B5EF4-FFF2-40B4-BE49-F238E27FC236}">
                <a16:creationId xmlns:a16="http://schemas.microsoft.com/office/drawing/2014/main" id="{18C62D7B-B001-ECCF-0FCB-CF379765E58C}"/>
              </a:ext>
            </a:extLst>
          </p:cNvPr>
          <p:cNvSpPr txBox="1"/>
          <p:nvPr/>
        </p:nvSpPr>
        <p:spPr>
          <a:xfrm>
            <a:off x="5873306" y="5311919"/>
            <a:ext cx="1299499" cy="738664"/>
          </a:xfrm>
          <a:prstGeom prst="rect">
            <a:avLst/>
          </a:prstGeom>
          <a:noFill/>
        </p:spPr>
        <p:txBody>
          <a:bodyPr wrap="square">
            <a:spAutoFit/>
          </a:bodyPr>
          <a:lstStyle/>
          <a:p>
            <a:r>
              <a:rPr lang="en-US" sz="1400" i="1" dirty="0">
                <a:solidFill>
                  <a:schemeClr val="tx1">
                    <a:lumMod val="65000"/>
                    <a:lumOff val="35000"/>
                  </a:schemeClr>
                </a:solidFill>
              </a:rPr>
              <a:t>HRI’ 22; </a:t>
            </a:r>
            <a:r>
              <a:rPr lang="en-US" sz="1400" i="1" dirty="0" err="1">
                <a:solidFill>
                  <a:schemeClr val="tx1">
                    <a:lumMod val="65000"/>
                    <a:lumOff val="35000"/>
                  </a:schemeClr>
                </a:solidFill>
              </a:rPr>
              <a:t>lbr</a:t>
            </a:r>
            <a:endParaRPr lang="en-US" sz="1400" i="1" dirty="0">
              <a:solidFill>
                <a:schemeClr val="tx1">
                  <a:lumMod val="65000"/>
                  <a:lumOff val="35000"/>
                </a:schemeClr>
              </a:solidFill>
            </a:endParaRPr>
          </a:p>
          <a:p>
            <a:r>
              <a:rPr lang="en-US" sz="1400" i="1" dirty="0">
                <a:solidFill>
                  <a:schemeClr val="tx1">
                    <a:lumMod val="65000"/>
                    <a:lumOff val="35000"/>
                  </a:schemeClr>
                </a:solidFill>
              </a:rPr>
              <a:t>HRI’ 23 </a:t>
            </a:r>
          </a:p>
          <a:p>
            <a:r>
              <a:rPr lang="en-US" sz="1400" i="1" dirty="0">
                <a:solidFill>
                  <a:schemeClr val="tx1">
                    <a:lumMod val="65000"/>
                    <a:lumOff val="35000"/>
                  </a:schemeClr>
                </a:solidFill>
              </a:rPr>
              <a:t>ICAPS’ 20, XAIP</a:t>
            </a:r>
            <a:endParaRPr lang="en-US" sz="1400" dirty="0">
              <a:solidFill>
                <a:schemeClr val="tx1">
                  <a:lumMod val="65000"/>
                  <a:lumOff val="35000"/>
                </a:schemeClr>
              </a:solidFill>
            </a:endParaRPr>
          </a:p>
        </p:txBody>
      </p:sp>
      <p:sp>
        <p:nvSpPr>
          <p:cNvPr id="306" name="TextBox 305">
            <a:extLst>
              <a:ext uri="{FF2B5EF4-FFF2-40B4-BE49-F238E27FC236}">
                <a16:creationId xmlns:a16="http://schemas.microsoft.com/office/drawing/2014/main" id="{55FD4AAA-A6B0-F4EE-B754-835A722EAA24}"/>
              </a:ext>
            </a:extLst>
          </p:cNvPr>
          <p:cNvSpPr txBox="1"/>
          <p:nvPr/>
        </p:nvSpPr>
        <p:spPr>
          <a:xfrm>
            <a:off x="7559965" y="5496907"/>
            <a:ext cx="1299499" cy="307777"/>
          </a:xfrm>
          <a:prstGeom prst="rect">
            <a:avLst/>
          </a:prstGeom>
          <a:noFill/>
        </p:spPr>
        <p:txBody>
          <a:bodyPr wrap="square">
            <a:spAutoFit/>
          </a:bodyPr>
          <a:lstStyle/>
          <a:p>
            <a:r>
              <a:rPr lang="en-US" sz="1400" i="1" dirty="0">
                <a:solidFill>
                  <a:schemeClr val="tx1">
                    <a:lumMod val="65000"/>
                    <a:lumOff val="35000"/>
                  </a:schemeClr>
                </a:solidFill>
              </a:rPr>
              <a:t>IJCAI’23, XAI</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3284634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164284"/>
            <a:ext cx="5041692" cy="2641863"/>
          </a:xfrm>
          <a:prstGeom prst="rect">
            <a:avLst/>
          </a:prstGeom>
        </p:spPr>
      </p:pic>
      <p:sp>
        <p:nvSpPr>
          <p:cNvPr id="4" name="Chevron 3">
            <a:extLst>
              <a:ext uri="{FF2B5EF4-FFF2-40B4-BE49-F238E27FC236}">
                <a16:creationId xmlns:a16="http://schemas.microsoft.com/office/drawing/2014/main" id="{5172B7D9-941D-373E-B236-B42D3DAF3D70}"/>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30F4A37A-EF6F-40B8-F8D5-70F4776EAECE}"/>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types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3720739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35888" y="1387387"/>
            <a:ext cx="10225664"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a:extLst>
              <a:ext uri="{FF2B5EF4-FFF2-40B4-BE49-F238E27FC236}">
                <a16:creationId xmlns:a16="http://schemas.microsoft.com/office/drawing/2014/main" id="{F0685D86-09E6-94CF-29F1-4FCFAF3B626C}"/>
              </a:ext>
            </a:extLst>
          </p:cNvPr>
          <p:cNvSpPr/>
          <p:nvPr/>
        </p:nvSpPr>
        <p:spPr>
          <a:xfrm>
            <a:off x="1572193" y="1989924"/>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096017FA-AF33-E69C-6FA8-F40D17D45D39}"/>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3" name="Picture 12" descr="A diagram of a bridge&#10;&#10;Description automatically generated">
            <a:extLst>
              <a:ext uri="{FF2B5EF4-FFF2-40B4-BE49-F238E27FC236}">
                <a16:creationId xmlns:a16="http://schemas.microsoft.com/office/drawing/2014/main" id="{BAFE4403-D113-94C8-7E6C-991A7F82C39E}"/>
              </a:ext>
            </a:extLst>
          </p:cNvPr>
          <p:cNvPicPr>
            <a:picLocks noChangeAspect="1"/>
          </p:cNvPicPr>
          <p:nvPr/>
        </p:nvPicPr>
        <p:blipFill rotWithShape="1">
          <a:blip r:embed="rId3"/>
          <a:srcRect l="2880" t="11650" r="4147" b="4781"/>
          <a:stretch/>
        </p:blipFill>
        <p:spPr>
          <a:xfrm>
            <a:off x="7150308" y="164284"/>
            <a:ext cx="5041692" cy="2641863"/>
          </a:xfrm>
          <a:prstGeom prst="rect">
            <a:avLst/>
          </a:prstGeom>
        </p:spPr>
      </p:pic>
      <p:sp>
        <p:nvSpPr>
          <p:cNvPr id="14" name="Rectangle 13">
            <a:extLst>
              <a:ext uri="{FF2B5EF4-FFF2-40B4-BE49-F238E27FC236}">
                <a16:creationId xmlns:a16="http://schemas.microsoft.com/office/drawing/2014/main" id="{10CB2CCB-D58A-370B-741F-59AE15CF0E7B}"/>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types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31264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3222885" y="1052297"/>
            <a:ext cx="6460761" cy="2604637"/>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1137519"/>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422475"/>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545559"/>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404056"/>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536830"/>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890608"/>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957195"/>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867327"/>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609516"/>
            <a:ext cx="2759566" cy="642947"/>
          </a:xfrm>
          <a:prstGeom prst="rect">
            <a:avLst/>
          </a:prstGeom>
        </p:spPr>
      </p:pic>
      <p:grpSp>
        <p:nvGrpSpPr>
          <p:cNvPr id="308" name="Group 307">
            <a:extLst>
              <a:ext uri="{FF2B5EF4-FFF2-40B4-BE49-F238E27FC236}">
                <a16:creationId xmlns:a16="http://schemas.microsoft.com/office/drawing/2014/main" id="{653F5237-BCB4-F7B8-E871-89EEDFE5F57A}"/>
              </a:ext>
            </a:extLst>
          </p:cNvPr>
          <p:cNvGrpSpPr/>
          <p:nvPr/>
        </p:nvGrpSpPr>
        <p:grpSpPr>
          <a:xfrm>
            <a:off x="1648911"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sz="3600" b="1" dirty="0">
                <a:solidFill>
                  <a:schemeClr val="tx1">
                    <a:lumMod val="85000"/>
                    <a:lumOff val="15000"/>
                  </a:schemeClr>
                </a:solidFill>
              </a:rPr>
              <a:t>Mental Model Based Framework of Trust</a:t>
            </a:r>
          </a:p>
        </p:txBody>
      </p:sp>
      <p:cxnSp>
        <p:nvCxnSpPr>
          <p:cNvPr id="77" name="Straight Arrow Connector 76">
            <a:extLst>
              <a:ext uri="{FF2B5EF4-FFF2-40B4-BE49-F238E27FC236}">
                <a16:creationId xmlns:a16="http://schemas.microsoft.com/office/drawing/2014/main" id="{0FBE43F1-565A-BDD8-F652-3D00B037CE04}"/>
              </a:ext>
            </a:extLst>
          </p:cNvPr>
          <p:cNvCxnSpPr>
            <a:cxnSpLocks/>
            <a:endCxn id="82" idx="3"/>
          </p:cNvCxnSpPr>
          <p:nvPr/>
        </p:nvCxnSpPr>
        <p:spPr>
          <a:xfrm flipH="1">
            <a:off x="2549328" y="2906724"/>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1CEB823E-44BE-047F-1BB2-56BD1896EDC3}"/>
              </a:ext>
            </a:extLst>
          </p:cNvPr>
          <p:cNvGrpSpPr/>
          <p:nvPr/>
        </p:nvGrpSpPr>
        <p:grpSpPr>
          <a:xfrm>
            <a:off x="822978" y="3016914"/>
            <a:ext cx="1726350" cy="923331"/>
            <a:chOff x="809504" y="3286290"/>
            <a:chExt cx="1726350" cy="923331"/>
          </a:xfrm>
          <a:solidFill>
            <a:srgbClr val="97B5BA"/>
          </a:solidFill>
        </p:grpSpPr>
        <p:sp>
          <p:nvSpPr>
            <p:cNvPr id="82" name="Rounded Rectangle 81">
              <a:extLst>
                <a:ext uri="{FF2B5EF4-FFF2-40B4-BE49-F238E27FC236}">
                  <a16:creationId xmlns:a16="http://schemas.microsoft.com/office/drawing/2014/main" id="{9DFA0186-CF88-E731-3409-BDCCB828876E}"/>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B96FD98A-BFB7-C855-1C61-6B870BFB6CD2}"/>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84" name="Rounded Rectangle 83">
            <a:extLst>
              <a:ext uri="{FF2B5EF4-FFF2-40B4-BE49-F238E27FC236}">
                <a16:creationId xmlns:a16="http://schemas.microsoft.com/office/drawing/2014/main" id="{8E85C05E-BD02-4968-0558-68AE63BFFDC0}"/>
              </a:ext>
            </a:extLst>
          </p:cNvPr>
          <p:cNvSpPr/>
          <p:nvPr/>
        </p:nvSpPr>
        <p:spPr>
          <a:xfrm>
            <a:off x="246808" y="4584982"/>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1CBC35AC-F6E2-166E-6964-E89048E73845}"/>
              </a:ext>
            </a:extLst>
          </p:cNvPr>
          <p:cNvSpPr txBox="1"/>
          <p:nvPr/>
        </p:nvSpPr>
        <p:spPr>
          <a:xfrm>
            <a:off x="246808" y="4642893"/>
            <a:ext cx="1328108" cy="369332"/>
          </a:xfrm>
          <a:prstGeom prst="rect">
            <a:avLst/>
          </a:prstGeom>
          <a:noFill/>
        </p:spPr>
        <p:txBody>
          <a:bodyPr wrap="square" rtlCol="0">
            <a:spAutoFit/>
          </a:bodyPr>
          <a:lstStyle/>
          <a:p>
            <a:pPr algn="ctr"/>
            <a:r>
              <a:rPr lang="en-US" dirty="0"/>
              <a:t>Human</a:t>
            </a:r>
          </a:p>
        </p:txBody>
      </p:sp>
      <p:sp>
        <p:nvSpPr>
          <p:cNvPr id="86" name="Left Brace 85">
            <a:extLst>
              <a:ext uri="{FF2B5EF4-FFF2-40B4-BE49-F238E27FC236}">
                <a16:creationId xmlns:a16="http://schemas.microsoft.com/office/drawing/2014/main" id="{DA606C12-81A6-4F20-4A01-4F08A036566D}"/>
              </a:ext>
            </a:extLst>
          </p:cNvPr>
          <p:cNvSpPr/>
          <p:nvPr/>
        </p:nvSpPr>
        <p:spPr>
          <a:xfrm rot="5400000">
            <a:off x="1861223" y="2972844"/>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7" name="Rounded Rectangle 86">
            <a:extLst>
              <a:ext uri="{FF2B5EF4-FFF2-40B4-BE49-F238E27FC236}">
                <a16:creationId xmlns:a16="http://schemas.microsoft.com/office/drawing/2014/main" id="{6FA874C9-625F-1C3D-00EC-2D3A76B9E14C}"/>
              </a:ext>
            </a:extLst>
          </p:cNvPr>
          <p:cNvSpPr/>
          <p:nvPr/>
        </p:nvSpPr>
        <p:spPr>
          <a:xfrm>
            <a:off x="1686153" y="4584982"/>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1011D05-2FBA-407C-9234-A82C381DA682}"/>
              </a:ext>
            </a:extLst>
          </p:cNvPr>
          <p:cNvSpPr txBox="1"/>
          <p:nvPr/>
        </p:nvSpPr>
        <p:spPr>
          <a:xfrm>
            <a:off x="1686153" y="4642893"/>
            <a:ext cx="1328108" cy="369332"/>
          </a:xfrm>
          <a:prstGeom prst="rect">
            <a:avLst/>
          </a:prstGeom>
          <a:noFill/>
        </p:spPr>
        <p:txBody>
          <a:bodyPr wrap="square" rtlCol="0">
            <a:spAutoFit/>
          </a:bodyPr>
          <a:lstStyle/>
          <a:p>
            <a:pPr algn="ctr"/>
            <a:r>
              <a:rPr lang="en-US" dirty="0"/>
              <a:t>Designer</a:t>
            </a:r>
          </a:p>
        </p:txBody>
      </p:sp>
      <p:sp>
        <p:nvSpPr>
          <p:cNvPr id="91" name="Rounded Rectangle 90">
            <a:extLst>
              <a:ext uri="{FF2B5EF4-FFF2-40B4-BE49-F238E27FC236}">
                <a16:creationId xmlns:a16="http://schemas.microsoft.com/office/drawing/2014/main" id="{3DEA5F1A-52A3-D56A-52E8-21F5920BA5D2}"/>
              </a:ext>
            </a:extLst>
          </p:cNvPr>
          <p:cNvSpPr/>
          <p:nvPr/>
        </p:nvSpPr>
        <p:spPr>
          <a:xfrm>
            <a:off x="3125498" y="4590384"/>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D2617772-EC46-9DD0-3FA8-336A92BFD547}"/>
              </a:ext>
            </a:extLst>
          </p:cNvPr>
          <p:cNvSpPr txBox="1"/>
          <p:nvPr/>
        </p:nvSpPr>
        <p:spPr>
          <a:xfrm>
            <a:off x="3125498" y="4648295"/>
            <a:ext cx="1328108" cy="369332"/>
          </a:xfrm>
          <a:prstGeom prst="rect">
            <a:avLst/>
          </a:prstGeom>
          <a:noFill/>
        </p:spPr>
        <p:txBody>
          <a:bodyPr wrap="square" rtlCol="0">
            <a:spAutoFit/>
          </a:bodyPr>
          <a:lstStyle/>
          <a:p>
            <a:pPr algn="ctr"/>
            <a:r>
              <a:rPr lang="en-US" dirty="0"/>
              <a:t>Robot</a:t>
            </a:r>
          </a:p>
        </p:txBody>
      </p:sp>
      <p:sp>
        <p:nvSpPr>
          <p:cNvPr id="94" name="Arc 93">
            <a:extLst>
              <a:ext uri="{FF2B5EF4-FFF2-40B4-BE49-F238E27FC236}">
                <a16:creationId xmlns:a16="http://schemas.microsoft.com/office/drawing/2014/main" id="{0E469623-15F2-12B7-D311-F17231ADC3F9}"/>
              </a:ext>
            </a:extLst>
          </p:cNvPr>
          <p:cNvSpPr/>
          <p:nvPr/>
        </p:nvSpPr>
        <p:spPr>
          <a:xfrm>
            <a:off x="1514956" y="4246514"/>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5" name="Group 94">
            <a:extLst>
              <a:ext uri="{FF2B5EF4-FFF2-40B4-BE49-F238E27FC236}">
                <a16:creationId xmlns:a16="http://schemas.microsoft.com/office/drawing/2014/main" id="{BE6D5416-983C-9D7A-F9EC-70276D339127}"/>
              </a:ext>
            </a:extLst>
          </p:cNvPr>
          <p:cNvGrpSpPr/>
          <p:nvPr/>
        </p:nvGrpSpPr>
        <p:grpSpPr>
          <a:xfrm>
            <a:off x="10358409" y="3004084"/>
            <a:ext cx="1726350" cy="923331"/>
            <a:chOff x="809504" y="3286290"/>
            <a:chExt cx="1726350" cy="923331"/>
          </a:xfrm>
          <a:solidFill>
            <a:srgbClr val="97B5BA"/>
          </a:solidFill>
        </p:grpSpPr>
        <p:sp>
          <p:nvSpPr>
            <p:cNvPr id="96" name="Rounded Rectangle 95">
              <a:extLst>
                <a:ext uri="{FF2B5EF4-FFF2-40B4-BE49-F238E27FC236}">
                  <a16:creationId xmlns:a16="http://schemas.microsoft.com/office/drawing/2014/main" id="{1F9C8AE2-8EB1-9A95-E264-04E7182FD5E6}"/>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7B29EA52-6023-FDEE-2AB6-AF753CEC20EC}"/>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98" name="Straight Arrow Connector 97">
            <a:extLst>
              <a:ext uri="{FF2B5EF4-FFF2-40B4-BE49-F238E27FC236}">
                <a16:creationId xmlns:a16="http://schemas.microsoft.com/office/drawing/2014/main" id="{D7534336-42BC-509D-608F-88468B0D742B}"/>
              </a:ext>
            </a:extLst>
          </p:cNvPr>
          <p:cNvCxnSpPr>
            <a:cxnSpLocks/>
            <a:endCxn id="96" idx="1"/>
          </p:cNvCxnSpPr>
          <p:nvPr/>
        </p:nvCxnSpPr>
        <p:spPr>
          <a:xfrm>
            <a:off x="9563315" y="2888305"/>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9" name="Left Brace 98">
            <a:extLst>
              <a:ext uri="{FF2B5EF4-FFF2-40B4-BE49-F238E27FC236}">
                <a16:creationId xmlns:a16="http://schemas.microsoft.com/office/drawing/2014/main" id="{C3241C9F-44D0-7BAC-1C1D-114894591FA6}"/>
              </a:ext>
            </a:extLst>
          </p:cNvPr>
          <p:cNvSpPr/>
          <p:nvPr/>
        </p:nvSpPr>
        <p:spPr>
          <a:xfrm rot="5400000">
            <a:off x="8518667" y="3534548"/>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07" name="Curved Connector 106">
            <a:extLst>
              <a:ext uri="{FF2B5EF4-FFF2-40B4-BE49-F238E27FC236}">
                <a16:creationId xmlns:a16="http://schemas.microsoft.com/office/drawing/2014/main" id="{8B85A37B-913A-2C3E-F9CC-CDBF76FA51CE}"/>
              </a:ext>
            </a:extLst>
          </p:cNvPr>
          <p:cNvCxnSpPr>
            <a:cxnSpLocks/>
          </p:cNvCxnSpPr>
          <p:nvPr/>
        </p:nvCxnSpPr>
        <p:spPr>
          <a:xfrm rot="5400000">
            <a:off x="10060283" y="4085901"/>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D719B5CE-6C38-8324-DE28-6C6F2F3D0549}"/>
              </a:ext>
            </a:extLst>
          </p:cNvPr>
          <p:cNvSpPr/>
          <p:nvPr/>
        </p:nvSpPr>
        <p:spPr>
          <a:xfrm>
            <a:off x="8780201" y="487195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DF47060F-0628-7759-0957-58E73E4D83DB}"/>
              </a:ext>
            </a:extLst>
          </p:cNvPr>
          <p:cNvSpPr txBox="1"/>
          <p:nvPr/>
        </p:nvSpPr>
        <p:spPr>
          <a:xfrm>
            <a:off x="8735061" y="4921212"/>
            <a:ext cx="1861430" cy="369332"/>
          </a:xfrm>
          <a:prstGeom prst="rect">
            <a:avLst/>
          </a:prstGeom>
          <a:noFill/>
        </p:spPr>
        <p:txBody>
          <a:bodyPr wrap="square" rtlCol="0">
            <a:spAutoFit/>
          </a:bodyPr>
          <a:lstStyle/>
          <a:p>
            <a:pPr algn="ctr"/>
            <a:r>
              <a:rPr lang="en-US" dirty="0"/>
              <a:t>diff perceptions</a:t>
            </a:r>
          </a:p>
        </p:txBody>
      </p:sp>
      <p:sp>
        <p:nvSpPr>
          <p:cNvPr id="112" name="Rounded Rectangle 111">
            <a:extLst>
              <a:ext uri="{FF2B5EF4-FFF2-40B4-BE49-F238E27FC236}">
                <a16:creationId xmlns:a16="http://schemas.microsoft.com/office/drawing/2014/main" id="{3D0E05AC-177A-0CCD-26C1-9EE2E9BAAE76}"/>
              </a:ext>
            </a:extLst>
          </p:cNvPr>
          <p:cNvSpPr/>
          <p:nvPr/>
        </p:nvSpPr>
        <p:spPr>
          <a:xfrm>
            <a:off x="6789237" y="4874851"/>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30176D40-907D-C962-EACC-B710B0C3EFF8}"/>
              </a:ext>
            </a:extLst>
          </p:cNvPr>
          <p:cNvSpPr txBox="1"/>
          <p:nvPr/>
        </p:nvSpPr>
        <p:spPr>
          <a:xfrm>
            <a:off x="6842389" y="4915305"/>
            <a:ext cx="1554575" cy="369332"/>
          </a:xfrm>
          <a:prstGeom prst="rect">
            <a:avLst/>
          </a:prstGeom>
          <a:noFill/>
        </p:spPr>
        <p:txBody>
          <a:bodyPr wrap="square" rtlCol="0">
            <a:spAutoFit/>
          </a:bodyPr>
          <a:lstStyle/>
          <a:p>
            <a:pPr algn="ctr"/>
            <a:r>
              <a:rPr lang="en-US" dirty="0"/>
              <a:t>Trust change</a:t>
            </a:r>
          </a:p>
        </p:txBody>
      </p:sp>
      <p:sp>
        <p:nvSpPr>
          <p:cNvPr id="114" name="Rounded Rectangle 113">
            <a:extLst>
              <a:ext uri="{FF2B5EF4-FFF2-40B4-BE49-F238E27FC236}">
                <a16:creationId xmlns:a16="http://schemas.microsoft.com/office/drawing/2014/main" id="{DE2DD6D1-FB87-0A92-59B3-C8D4A2E352B9}"/>
              </a:ext>
            </a:extLst>
          </p:cNvPr>
          <p:cNvSpPr/>
          <p:nvPr/>
        </p:nvSpPr>
        <p:spPr>
          <a:xfrm>
            <a:off x="6735595" y="389060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3B711F52-34F6-41F5-E728-2CF27FD20806}"/>
              </a:ext>
            </a:extLst>
          </p:cNvPr>
          <p:cNvSpPr txBox="1"/>
          <p:nvPr/>
        </p:nvSpPr>
        <p:spPr>
          <a:xfrm>
            <a:off x="6807079" y="3957195"/>
            <a:ext cx="1583382" cy="369332"/>
          </a:xfrm>
          <a:prstGeom prst="rect">
            <a:avLst/>
          </a:prstGeom>
          <a:noFill/>
        </p:spPr>
        <p:txBody>
          <a:bodyPr wrap="square" rtlCol="0">
            <a:spAutoFit/>
          </a:bodyPr>
          <a:lstStyle/>
          <a:p>
            <a:pPr algn="ctr"/>
            <a:r>
              <a:rPr lang="en-US" dirty="0"/>
              <a:t>Inference</a:t>
            </a:r>
          </a:p>
        </p:txBody>
      </p:sp>
    </p:spTree>
    <p:extLst>
      <p:ext uri="{BB962C8B-B14F-4D97-AF65-F5344CB8AC3E}">
        <p14:creationId xmlns:p14="http://schemas.microsoft.com/office/powerpoint/2010/main" val="1753136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pic>
        <p:nvPicPr>
          <p:cNvPr id="5" name="Picture 4" descr="A picture containing sketch, clipart, cartoon, illustration&#10;&#10;Description automatically generated">
            <a:extLst>
              <a:ext uri="{FF2B5EF4-FFF2-40B4-BE49-F238E27FC236}">
                <a16:creationId xmlns:a16="http://schemas.microsoft.com/office/drawing/2014/main" id="{10801289-6E52-0762-3C11-EC3CE10673DD}"/>
              </a:ext>
            </a:extLst>
          </p:cNvPr>
          <p:cNvPicPr>
            <a:picLocks noChangeAspect="1"/>
          </p:cNvPicPr>
          <p:nvPr/>
        </p:nvPicPr>
        <p:blipFill>
          <a:blip r:embed="rId3"/>
          <a:stretch>
            <a:fillRect/>
          </a:stretch>
        </p:blipFill>
        <p:spPr>
          <a:xfrm>
            <a:off x="2715700" y="1440691"/>
            <a:ext cx="6813886" cy="4440822"/>
          </a:xfrm>
          <a:prstGeom prst="rect">
            <a:avLst/>
          </a:prstGeom>
        </p:spPr>
      </p:pic>
      <p:sp>
        <p:nvSpPr>
          <p:cNvPr id="6" name="TextBox 5">
            <a:extLst>
              <a:ext uri="{FF2B5EF4-FFF2-40B4-BE49-F238E27FC236}">
                <a16:creationId xmlns:a16="http://schemas.microsoft.com/office/drawing/2014/main" id="{B55180D0-ADCA-0AFD-7257-03AAF0019E69}"/>
              </a:ext>
            </a:extLst>
          </p:cNvPr>
          <p:cNvSpPr txBox="1"/>
          <p:nvPr/>
        </p:nvSpPr>
        <p:spPr>
          <a:xfrm>
            <a:off x="3096302" y="5881513"/>
            <a:ext cx="5731177" cy="369332"/>
          </a:xfrm>
          <a:prstGeom prst="rect">
            <a:avLst/>
          </a:prstGeom>
          <a:noFill/>
        </p:spPr>
        <p:txBody>
          <a:bodyPr wrap="square" rtlCol="0">
            <a:spAutoFit/>
          </a:bodyPr>
          <a:lstStyle/>
          <a:p>
            <a:r>
              <a:rPr lang="en-US" dirty="0"/>
              <a:t>Mental model state of interaction</a:t>
            </a:r>
          </a:p>
        </p:txBody>
      </p:sp>
    </p:spTree>
    <p:extLst>
      <p:ext uri="{BB962C8B-B14F-4D97-AF65-F5344CB8AC3E}">
        <p14:creationId xmlns:p14="http://schemas.microsoft.com/office/powerpoint/2010/main" val="2497977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pic>
        <p:nvPicPr>
          <p:cNvPr id="3" name="Picture 2" descr="A picture containing sketch, clipart, cartoon, illustration&#10;&#10;Description automatically generated">
            <a:extLst>
              <a:ext uri="{FF2B5EF4-FFF2-40B4-BE49-F238E27FC236}">
                <a16:creationId xmlns:a16="http://schemas.microsoft.com/office/drawing/2014/main" id="{97855252-EBA5-2617-24E2-9B834F620D0A}"/>
              </a:ext>
            </a:extLst>
          </p:cNvPr>
          <p:cNvPicPr>
            <a:picLocks noChangeAspect="1"/>
          </p:cNvPicPr>
          <p:nvPr/>
        </p:nvPicPr>
        <p:blipFill>
          <a:blip r:embed="rId3"/>
          <a:stretch>
            <a:fillRect/>
          </a:stretch>
        </p:blipFill>
        <p:spPr>
          <a:xfrm>
            <a:off x="2715700" y="1440691"/>
            <a:ext cx="6813886" cy="4440822"/>
          </a:xfrm>
          <a:prstGeom prst="rect">
            <a:avLst/>
          </a:prstGeom>
        </p:spPr>
      </p:pic>
      <p:sp>
        <p:nvSpPr>
          <p:cNvPr id="4" name="TextBox 3">
            <a:extLst>
              <a:ext uri="{FF2B5EF4-FFF2-40B4-BE49-F238E27FC236}">
                <a16:creationId xmlns:a16="http://schemas.microsoft.com/office/drawing/2014/main" id="{F895A296-2BBD-3583-76CB-CE5A2EADC00A}"/>
              </a:ext>
            </a:extLst>
          </p:cNvPr>
          <p:cNvSpPr txBox="1"/>
          <p:nvPr/>
        </p:nvSpPr>
        <p:spPr>
          <a:xfrm>
            <a:off x="3096302" y="5881513"/>
            <a:ext cx="5731177" cy="369332"/>
          </a:xfrm>
          <a:prstGeom prst="rect">
            <a:avLst/>
          </a:prstGeom>
          <a:noFill/>
        </p:spPr>
        <p:txBody>
          <a:bodyPr wrap="square" rtlCol="0">
            <a:spAutoFit/>
          </a:bodyPr>
          <a:lstStyle/>
          <a:p>
            <a:r>
              <a:rPr lang="en-US" dirty="0"/>
              <a:t>Mental model state of interaction</a:t>
            </a:r>
          </a:p>
        </p:txBody>
      </p:sp>
      <p:sp>
        <p:nvSpPr>
          <p:cNvPr id="11" name="TextBox 10">
            <a:extLst>
              <a:ext uri="{FF2B5EF4-FFF2-40B4-BE49-F238E27FC236}">
                <a16:creationId xmlns:a16="http://schemas.microsoft.com/office/drawing/2014/main" id="{5E443CAF-C7EB-2986-260D-74DF481FB5B1}"/>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
        <p:nvSpPr>
          <p:cNvPr id="13" name="TextBox 12">
            <a:extLst>
              <a:ext uri="{FF2B5EF4-FFF2-40B4-BE49-F238E27FC236}">
                <a16:creationId xmlns:a16="http://schemas.microsoft.com/office/drawing/2014/main" id="{750595B6-4B55-FCF4-6445-94318D382A9D}"/>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17" name="Right Arrow 16">
            <a:extLst>
              <a:ext uri="{FF2B5EF4-FFF2-40B4-BE49-F238E27FC236}">
                <a16:creationId xmlns:a16="http://schemas.microsoft.com/office/drawing/2014/main" id="{45CE2635-2F7F-E053-95CE-37A2A6FB986B}"/>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383B7CFD-E48E-EC2E-1AD2-15E39FE786CC}"/>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14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pic>
        <p:nvPicPr>
          <p:cNvPr id="3" name="Picture 2" descr="A picture containing sketch, clipart, cartoon, illustration&#10;&#10;Description automatically generated">
            <a:extLst>
              <a:ext uri="{FF2B5EF4-FFF2-40B4-BE49-F238E27FC236}">
                <a16:creationId xmlns:a16="http://schemas.microsoft.com/office/drawing/2014/main" id="{97855252-EBA5-2617-24E2-9B834F620D0A}"/>
              </a:ext>
            </a:extLst>
          </p:cNvPr>
          <p:cNvPicPr>
            <a:picLocks noChangeAspect="1"/>
          </p:cNvPicPr>
          <p:nvPr/>
        </p:nvPicPr>
        <p:blipFill>
          <a:blip r:embed="rId3"/>
          <a:stretch>
            <a:fillRect/>
          </a:stretch>
        </p:blipFill>
        <p:spPr>
          <a:xfrm>
            <a:off x="2715700" y="1440691"/>
            <a:ext cx="6813886" cy="4440822"/>
          </a:xfrm>
          <a:prstGeom prst="rect">
            <a:avLst/>
          </a:prstGeom>
        </p:spPr>
      </p:pic>
      <p:sp>
        <p:nvSpPr>
          <p:cNvPr id="4" name="TextBox 3">
            <a:extLst>
              <a:ext uri="{FF2B5EF4-FFF2-40B4-BE49-F238E27FC236}">
                <a16:creationId xmlns:a16="http://schemas.microsoft.com/office/drawing/2014/main" id="{F895A296-2BBD-3583-76CB-CE5A2EADC00A}"/>
              </a:ext>
            </a:extLst>
          </p:cNvPr>
          <p:cNvSpPr txBox="1"/>
          <p:nvPr/>
        </p:nvSpPr>
        <p:spPr>
          <a:xfrm>
            <a:off x="3096302" y="5881513"/>
            <a:ext cx="5731177" cy="369332"/>
          </a:xfrm>
          <a:prstGeom prst="rect">
            <a:avLst/>
          </a:prstGeom>
          <a:noFill/>
        </p:spPr>
        <p:txBody>
          <a:bodyPr wrap="square" rtlCol="0">
            <a:spAutoFit/>
          </a:bodyPr>
          <a:lstStyle/>
          <a:p>
            <a:r>
              <a:rPr lang="en-US" dirty="0"/>
              <a:t>Mental model state of interaction</a:t>
            </a:r>
          </a:p>
        </p:txBody>
      </p:sp>
      <p:sp>
        <p:nvSpPr>
          <p:cNvPr id="8" name="TextBox 7">
            <a:extLst>
              <a:ext uri="{FF2B5EF4-FFF2-40B4-BE49-F238E27FC236}">
                <a16:creationId xmlns:a16="http://schemas.microsoft.com/office/drawing/2014/main" id="{7A8543E2-8B51-075A-6081-7B90EFC29677}"/>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9" name="Right Arrow 8">
            <a:extLst>
              <a:ext uri="{FF2B5EF4-FFF2-40B4-BE49-F238E27FC236}">
                <a16:creationId xmlns:a16="http://schemas.microsoft.com/office/drawing/2014/main" id="{B23C5C9B-4255-9F4C-B81B-3D6BB1017251}"/>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B7FC9BF-916C-A04D-849A-DFDA6E37C7E1}"/>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4C11495-9939-5E36-C270-FFE4FF3C2700}"/>
              </a:ext>
            </a:extLst>
          </p:cNvPr>
          <p:cNvSpPr txBox="1"/>
          <p:nvPr/>
        </p:nvSpPr>
        <p:spPr>
          <a:xfrm>
            <a:off x="9630888" y="3662699"/>
            <a:ext cx="2614398" cy="461665"/>
          </a:xfrm>
          <a:prstGeom prst="rect">
            <a:avLst/>
          </a:prstGeom>
          <a:noFill/>
        </p:spPr>
        <p:txBody>
          <a:bodyPr wrap="square">
            <a:spAutoFit/>
          </a:bodyPr>
          <a:lstStyle/>
          <a:p>
            <a:r>
              <a:rPr lang="en-US" sz="2400" dirty="0"/>
              <a:t>Model of the agent </a:t>
            </a:r>
          </a:p>
        </p:txBody>
      </p:sp>
      <p:cxnSp>
        <p:nvCxnSpPr>
          <p:cNvPr id="17" name="Curved Connector 16">
            <a:extLst>
              <a:ext uri="{FF2B5EF4-FFF2-40B4-BE49-F238E27FC236}">
                <a16:creationId xmlns:a16="http://schemas.microsoft.com/office/drawing/2014/main" id="{73E01612-D36D-CFC1-931F-8578B25E52DE}"/>
              </a:ext>
            </a:extLst>
          </p:cNvPr>
          <p:cNvCxnSpPr>
            <a:cxnSpLocks/>
            <a:endCxn id="11" idx="1"/>
          </p:cNvCxnSpPr>
          <p:nvPr/>
        </p:nvCxnSpPr>
        <p:spPr>
          <a:xfrm>
            <a:off x="7944592" y="3470400"/>
            <a:ext cx="1686296" cy="423132"/>
          </a:xfrm>
          <a:prstGeom prst="curvedConnector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3329A3-2A08-8993-D9D5-D424CCFD9648}"/>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Tree>
    <p:extLst>
      <p:ext uri="{BB962C8B-B14F-4D97-AF65-F5344CB8AC3E}">
        <p14:creationId xmlns:p14="http://schemas.microsoft.com/office/powerpoint/2010/main" val="3949112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Introduction</a:t>
            </a:r>
          </a:p>
        </p:txBody>
      </p:sp>
      <p:sp>
        <p:nvSpPr>
          <p:cNvPr id="3" name="Oval 2">
            <a:extLst>
              <a:ext uri="{FF2B5EF4-FFF2-40B4-BE49-F238E27FC236}">
                <a16:creationId xmlns:a16="http://schemas.microsoft.com/office/drawing/2014/main" id="{F9D3106B-7C4C-EA21-4314-E3E3AD87D64F}"/>
              </a:ext>
            </a:extLst>
          </p:cNvPr>
          <p:cNvSpPr/>
          <p:nvPr/>
        </p:nvSpPr>
        <p:spPr>
          <a:xfrm>
            <a:off x="7258756" y="2192867"/>
            <a:ext cx="2506133" cy="2472266"/>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2D09BC-BFF8-2319-0501-E46BB1EFC5D5}"/>
              </a:ext>
            </a:extLst>
          </p:cNvPr>
          <p:cNvSpPr txBox="1"/>
          <p:nvPr/>
        </p:nvSpPr>
        <p:spPr>
          <a:xfrm>
            <a:off x="7879644" y="2677022"/>
            <a:ext cx="1264355" cy="1569660"/>
          </a:xfrm>
          <a:prstGeom prst="rect">
            <a:avLst/>
          </a:prstGeom>
          <a:noFill/>
        </p:spPr>
        <p:txBody>
          <a:bodyPr wrap="square" rtlCol="0">
            <a:spAutoFit/>
          </a:bodyPr>
          <a:lstStyle/>
          <a:p>
            <a:r>
              <a:rPr lang="en-US" sz="9600" dirty="0">
                <a:solidFill>
                  <a:schemeClr val="bg1"/>
                </a:solidFill>
                <a:latin typeface="Chiller" pitchFamily="82" charset="77"/>
                <a:ea typeface="GungsuhChe" panose="02030609000101010101" pitchFamily="49" charset="-127"/>
                <a:cs typeface="Blackadder ITC" panose="020F0502020204030204" pitchFamily="34" charset="0"/>
              </a:rPr>
              <a:t>AI</a:t>
            </a:r>
          </a:p>
        </p:txBody>
      </p:sp>
      <p:sp>
        <p:nvSpPr>
          <p:cNvPr id="7" name="Oval 6">
            <a:extLst>
              <a:ext uri="{FF2B5EF4-FFF2-40B4-BE49-F238E27FC236}">
                <a16:creationId xmlns:a16="http://schemas.microsoft.com/office/drawing/2014/main" id="{E36E2144-83BF-8DB9-F5E0-0994F4A60B2A}"/>
              </a:ext>
            </a:extLst>
          </p:cNvPr>
          <p:cNvSpPr/>
          <p:nvPr/>
        </p:nvSpPr>
        <p:spPr>
          <a:xfrm>
            <a:off x="9242889" y="341758"/>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FCCBD9D-4C19-4F81-5624-23C02B1E2E45}"/>
              </a:ext>
            </a:extLst>
          </p:cNvPr>
          <p:cNvSpPr/>
          <p:nvPr/>
        </p:nvSpPr>
        <p:spPr>
          <a:xfrm>
            <a:off x="10590013" y="299914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B287A6B-1963-D124-C4F2-A5CBF01D2142}"/>
              </a:ext>
            </a:extLst>
          </p:cNvPr>
          <p:cNvSpPr/>
          <p:nvPr/>
        </p:nvSpPr>
        <p:spPr>
          <a:xfrm>
            <a:off x="9053689" y="511445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4BE966-74B9-615C-AA6C-7C1896DCA61E}"/>
              </a:ext>
            </a:extLst>
          </p:cNvPr>
          <p:cNvSpPr/>
          <p:nvPr/>
        </p:nvSpPr>
        <p:spPr>
          <a:xfrm>
            <a:off x="6592713" y="5114456"/>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7594EE8-05A6-E392-C84F-6331ABCAE93C}"/>
              </a:ext>
            </a:extLst>
          </p:cNvPr>
          <p:cNvSpPr/>
          <p:nvPr/>
        </p:nvSpPr>
        <p:spPr>
          <a:xfrm>
            <a:off x="5011233" y="299914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35A8AE6-53B0-A3CE-9E46-8851A9CE2A4E}"/>
              </a:ext>
            </a:extLst>
          </p:cNvPr>
          <p:cNvSpPr/>
          <p:nvPr/>
        </p:nvSpPr>
        <p:spPr>
          <a:xfrm>
            <a:off x="6513692" y="337682"/>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8EFA721-9697-3993-D315-3FCE121097E4}"/>
              </a:ext>
            </a:extLst>
          </p:cNvPr>
          <p:cNvCxnSpPr>
            <a:cxnSpLocks/>
          </p:cNvCxnSpPr>
          <p:nvPr/>
        </p:nvCxnSpPr>
        <p:spPr>
          <a:xfrm flipV="1">
            <a:off x="9155289" y="1678821"/>
            <a:ext cx="512001" cy="6805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38F6F-1820-4C42-49B8-47B3CB41CC0B}"/>
              </a:ext>
            </a:extLst>
          </p:cNvPr>
          <p:cNvCxnSpPr>
            <a:cxnSpLocks/>
          </p:cNvCxnSpPr>
          <p:nvPr/>
        </p:nvCxnSpPr>
        <p:spPr>
          <a:xfrm flipV="1">
            <a:off x="9742310" y="3543463"/>
            <a:ext cx="922978" cy="96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437E00-BE97-DCEC-CD29-6E3225A1CF9E}"/>
              </a:ext>
            </a:extLst>
          </p:cNvPr>
          <p:cNvCxnSpPr>
            <a:cxnSpLocks/>
          </p:cNvCxnSpPr>
          <p:nvPr/>
        </p:nvCxnSpPr>
        <p:spPr>
          <a:xfrm flipH="1" flipV="1">
            <a:off x="9053689" y="4498623"/>
            <a:ext cx="451555" cy="7409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3E65021-DFC1-DFEB-F1FD-90197B6D2F46}"/>
              </a:ext>
            </a:extLst>
          </p:cNvPr>
          <p:cNvCxnSpPr>
            <a:cxnSpLocks/>
          </p:cNvCxnSpPr>
          <p:nvPr/>
        </p:nvCxnSpPr>
        <p:spPr>
          <a:xfrm flipV="1">
            <a:off x="7459008" y="4468464"/>
            <a:ext cx="398060" cy="7710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138186-1FF3-A797-38D5-EE6C6CD24B28}"/>
              </a:ext>
            </a:extLst>
          </p:cNvPr>
          <p:cNvCxnSpPr>
            <a:cxnSpLocks/>
          </p:cNvCxnSpPr>
          <p:nvPr/>
        </p:nvCxnSpPr>
        <p:spPr>
          <a:xfrm flipV="1">
            <a:off x="6308938" y="3543463"/>
            <a:ext cx="949817" cy="96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24B3CE-6CE8-AC71-65FF-D7367FB41D30}"/>
              </a:ext>
            </a:extLst>
          </p:cNvPr>
          <p:cNvCxnSpPr>
            <a:cxnSpLocks/>
          </p:cNvCxnSpPr>
          <p:nvPr/>
        </p:nvCxnSpPr>
        <p:spPr>
          <a:xfrm flipH="1" flipV="1">
            <a:off x="7508398" y="1678821"/>
            <a:ext cx="453091" cy="667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B4DC41-1F84-5804-105E-CDF7EEB32816}"/>
              </a:ext>
            </a:extLst>
          </p:cNvPr>
          <p:cNvSpPr txBox="1"/>
          <p:nvPr/>
        </p:nvSpPr>
        <p:spPr>
          <a:xfrm rot="19917892">
            <a:off x="10040645" y="1562642"/>
            <a:ext cx="941426" cy="174082"/>
          </a:xfrm>
          <a:prstGeom prst="rect">
            <a:avLst/>
          </a:prstGeom>
          <a:noFill/>
        </p:spPr>
        <p:txBody>
          <a:bodyPr wrap="square">
            <a:spAutoFit/>
          </a:bodyPr>
          <a:lstStyle/>
          <a:p>
            <a:r>
              <a:rPr lang="en-US" sz="500" b="0" i="1" dirty="0">
                <a:solidFill>
                  <a:srgbClr val="999999"/>
                </a:solidFill>
                <a:effectLst/>
                <a:latin typeface="open-sans"/>
              </a:rPr>
              <a:t>Image Credit: CMR Surgical</a:t>
            </a:r>
            <a:endParaRPr lang="en-US" sz="500" b="0" i="0" dirty="0">
              <a:solidFill>
                <a:srgbClr val="333333"/>
              </a:solidFill>
              <a:effectLst/>
              <a:latin typeface="open-sans"/>
            </a:endParaRPr>
          </a:p>
        </p:txBody>
      </p:sp>
      <p:pic>
        <p:nvPicPr>
          <p:cNvPr id="44" name="Picture 43" descr="A picture containing machine, scientific instrument, indoor, LEGO&#10;&#10;Description automatically generated">
            <a:extLst>
              <a:ext uri="{FF2B5EF4-FFF2-40B4-BE49-F238E27FC236}">
                <a16:creationId xmlns:a16="http://schemas.microsoft.com/office/drawing/2014/main" id="{2D0C6470-50BA-D9C1-7C05-771D59ADF2E1}"/>
              </a:ext>
            </a:extLst>
          </p:cNvPr>
          <p:cNvPicPr>
            <a:picLocks noChangeAspect="1"/>
          </p:cNvPicPr>
          <p:nvPr/>
        </p:nvPicPr>
        <p:blipFill>
          <a:blip r:embed="rId2"/>
          <a:stretch>
            <a:fillRect/>
          </a:stretch>
        </p:blipFill>
        <p:spPr>
          <a:xfrm>
            <a:off x="9279467" y="386958"/>
            <a:ext cx="1300988" cy="1302955"/>
          </a:xfrm>
          <a:prstGeom prst="ellipse">
            <a:avLst/>
          </a:prstGeom>
        </p:spPr>
      </p:pic>
      <p:sp>
        <p:nvSpPr>
          <p:cNvPr id="51" name="TextBox 50">
            <a:extLst>
              <a:ext uri="{FF2B5EF4-FFF2-40B4-BE49-F238E27FC236}">
                <a16:creationId xmlns:a16="http://schemas.microsoft.com/office/drawing/2014/main" id="{E69CFE94-34B4-9D5B-BC8C-B88437AE2E30}"/>
              </a:ext>
            </a:extLst>
          </p:cNvPr>
          <p:cNvSpPr txBox="1"/>
          <p:nvPr/>
        </p:nvSpPr>
        <p:spPr>
          <a:xfrm rot="18395785">
            <a:off x="8767744" y="1677128"/>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Healthcare</a:t>
            </a:r>
            <a:endParaRPr lang="en-US" sz="1200" b="1"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87FABF5E-1BB3-9D91-6C67-F07ACC21D3C2}"/>
              </a:ext>
            </a:extLst>
          </p:cNvPr>
          <p:cNvSpPr txBox="1"/>
          <p:nvPr/>
        </p:nvSpPr>
        <p:spPr>
          <a:xfrm rot="17844970">
            <a:off x="6990519" y="4440091"/>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Robotics</a:t>
            </a:r>
            <a:endParaRPr lang="en-US" sz="1200" b="1"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6BEBD708-437C-E02D-A4C2-21C86E01C88A}"/>
              </a:ext>
            </a:extLst>
          </p:cNvPr>
          <p:cNvSpPr txBox="1"/>
          <p:nvPr/>
        </p:nvSpPr>
        <p:spPr>
          <a:xfrm rot="1480173">
            <a:off x="6259913" y="6395521"/>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biomech.stanford.edu</a:t>
            </a:r>
            <a:r>
              <a:rPr lang="en-US" sz="500" b="0" i="1" dirty="0">
                <a:solidFill>
                  <a:srgbClr val="999999"/>
                </a:solidFill>
                <a:effectLst/>
                <a:latin typeface="open-sans"/>
              </a:rPr>
              <a:t>/robotics/</a:t>
            </a:r>
          </a:p>
        </p:txBody>
      </p:sp>
      <p:pic>
        <p:nvPicPr>
          <p:cNvPr id="64" name="Picture 63" descr="A picture containing automaton, toy, robot, LEGO&#10;&#10;Description automatically generated">
            <a:extLst>
              <a:ext uri="{FF2B5EF4-FFF2-40B4-BE49-F238E27FC236}">
                <a16:creationId xmlns:a16="http://schemas.microsoft.com/office/drawing/2014/main" id="{729DD323-F60A-BFE5-8C7E-640BAECE7A5D}"/>
              </a:ext>
            </a:extLst>
          </p:cNvPr>
          <p:cNvPicPr>
            <a:picLocks noChangeAspect="1"/>
          </p:cNvPicPr>
          <p:nvPr/>
        </p:nvPicPr>
        <p:blipFill>
          <a:blip r:embed="rId3"/>
          <a:stretch>
            <a:fillRect/>
          </a:stretch>
        </p:blipFill>
        <p:spPr>
          <a:xfrm>
            <a:off x="6619523" y="5131730"/>
            <a:ext cx="1368777" cy="1366955"/>
          </a:xfrm>
          <a:prstGeom prst="ellipse">
            <a:avLst/>
          </a:prstGeom>
        </p:spPr>
      </p:pic>
      <p:sp>
        <p:nvSpPr>
          <p:cNvPr id="67" name="TextBox 66">
            <a:extLst>
              <a:ext uri="{FF2B5EF4-FFF2-40B4-BE49-F238E27FC236}">
                <a16:creationId xmlns:a16="http://schemas.microsoft.com/office/drawing/2014/main" id="{12C75CB0-289E-CBED-56DC-EC0C9ED2DECF}"/>
              </a:ext>
            </a:extLst>
          </p:cNvPr>
          <p:cNvSpPr txBox="1"/>
          <p:nvPr/>
        </p:nvSpPr>
        <p:spPr>
          <a:xfrm rot="19917892">
            <a:off x="11337778" y="4185537"/>
            <a:ext cx="1219417" cy="169277"/>
          </a:xfrm>
          <a:prstGeom prst="rect">
            <a:avLst/>
          </a:prstGeom>
          <a:noFill/>
        </p:spPr>
        <p:txBody>
          <a:bodyPr wrap="square">
            <a:spAutoFit/>
          </a:bodyPr>
          <a:lstStyle/>
          <a:p>
            <a:r>
              <a:rPr lang="en-US" sz="500" dirty="0" err="1">
                <a:solidFill>
                  <a:schemeClr val="bg2">
                    <a:lumMod val="75000"/>
                  </a:schemeClr>
                </a:solidFill>
              </a:rPr>
              <a:t>zesium.com</a:t>
            </a:r>
            <a:r>
              <a:rPr lang="en-US" sz="500" dirty="0">
                <a:solidFill>
                  <a:schemeClr val="bg2">
                    <a:lumMod val="75000"/>
                  </a:schemeClr>
                </a:solidFill>
              </a:rPr>
              <a:t>/</a:t>
            </a:r>
            <a:endParaRPr lang="en-US" sz="500" b="0" i="1" dirty="0">
              <a:solidFill>
                <a:schemeClr val="bg2">
                  <a:lumMod val="75000"/>
                </a:schemeClr>
              </a:solidFill>
              <a:effectLst/>
              <a:latin typeface="open-sans"/>
            </a:endParaRPr>
          </a:p>
        </p:txBody>
      </p:sp>
      <p:pic>
        <p:nvPicPr>
          <p:cNvPr id="69" name="Picture 68" descr="A picture containing vehicle, screenshot, car, land vehicle&#10;&#10;Description automatically generated">
            <a:extLst>
              <a:ext uri="{FF2B5EF4-FFF2-40B4-BE49-F238E27FC236}">
                <a16:creationId xmlns:a16="http://schemas.microsoft.com/office/drawing/2014/main" id="{AC53646D-7764-B9EB-9FB6-37604E518ACE}"/>
              </a:ext>
            </a:extLst>
          </p:cNvPr>
          <p:cNvPicPr>
            <a:picLocks noChangeAspect="1"/>
          </p:cNvPicPr>
          <p:nvPr/>
        </p:nvPicPr>
        <p:blipFill>
          <a:blip r:embed="rId4"/>
          <a:stretch>
            <a:fillRect/>
          </a:stretch>
        </p:blipFill>
        <p:spPr>
          <a:xfrm>
            <a:off x="10663170" y="3045023"/>
            <a:ext cx="1314590" cy="1309750"/>
          </a:xfrm>
          <a:prstGeom prst="ellipse">
            <a:avLst/>
          </a:prstGeom>
        </p:spPr>
      </p:pic>
      <p:sp>
        <p:nvSpPr>
          <p:cNvPr id="70" name="TextBox 69">
            <a:extLst>
              <a:ext uri="{FF2B5EF4-FFF2-40B4-BE49-F238E27FC236}">
                <a16:creationId xmlns:a16="http://schemas.microsoft.com/office/drawing/2014/main" id="{9A9F1600-F553-6973-546C-80860456F21C}"/>
              </a:ext>
            </a:extLst>
          </p:cNvPr>
          <p:cNvSpPr txBox="1"/>
          <p:nvPr/>
        </p:nvSpPr>
        <p:spPr>
          <a:xfrm>
            <a:off x="9764888" y="3243526"/>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Transport</a:t>
            </a:r>
            <a:endParaRPr lang="en-US" sz="1200" b="1"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F18061B6-5412-C322-C3B1-0692AC15BA9F}"/>
              </a:ext>
            </a:extLst>
          </p:cNvPr>
          <p:cNvSpPr txBox="1"/>
          <p:nvPr/>
        </p:nvSpPr>
        <p:spPr>
          <a:xfrm rot="3611052">
            <a:off x="8960078" y="4679418"/>
            <a:ext cx="926816"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Education</a:t>
            </a:r>
            <a:endParaRPr lang="en-US" sz="1200" b="1"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8175C46C-46FC-9A49-DAEC-E2771282A09F}"/>
              </a:ext>
            </a:extLst>
          </p:cNvPr>
          <p:cNvSpPr txBox="1"/>
          <p:nvPr/>
        </p:nvSpPr>
        <p:spPr>
          <a:xfrm>
            <a:off x="6425712" y="3257827"/>
            <a:ext cx="926816"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Finance</a:t>
            </a:r>
            <a:endParaRPr lang="en-US" sz="1200" b="1"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5F3046BF-A0D2-E37A-B2D8-9276FCAFD718}"/>
              </a:ext>
            </a:extLst>
          </p:cNvPr>
          <p:cNvSpPr txBox="1"/>
          <p:nvPr/>
        </p:nvSpPr>
        <p:spPr>
          <a:xfrm rot="3307558">
            <a:off x="7390537" y="1705152"/>
            <a:ext cx="688813" cy="646331"/>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Social</a:t>
            </a:r>
          </a:p>
          <a:p>
            <a:endParaRPr lang="en-US" sz="1200" b="1" dirty="0">
              <a:solidFill>
                <a:srgbClr val="374151"/>
              </a:solidFill>
              <a:latin typeface="Times New Roman" panose="02020603050405020304" pitchFamily="18" charset="0"/>
              <a:cs typeface="Times New Roman" panose="02020603050405020304" pitchFamily="18" charset="0"/>
            </a:endParaRPr>
          </a:p>
          <a:p>
            <a:r>
              <a:rPr lang="en-US" sz="1200" b="1" dirty="0">
                <a:solidFill>
                  <a:srgbClr val="374151"/>
                </a:solidFill>
                <a:latin typeface="Times New Roman" panose="02020603050405020304" pitchFamily="18" charset="0"/>
                <a:cs typeface="Times New Roman" panose="02020603050405020304" pitchFamily="18" charset="0"/>
              </a:rPr>
              <a:t>Media</a:t>
            </a:r>
            <a:endParaRPr lang="en-US" sz="1200" b="1" dirty="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5845BC3F-9750-E004-C599-058C80DC1A3F}"/>
              </a:ext>
            </a:extLst>
          </p:cNvPr>
          <p:cNvSpPr txBox="1"/>
          <p:nvPr/>
        </p:nvSpPr>
        <p:spPr>
          <a:xfrm rot="19917892">
            <a:off x="9663433" y="6359331"/>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www.techedmagazine.com</a:t>
            </a:r>
            <a:r>
              <a:rPr lang="en-US" sz="500" b="0" i="1" dirty="0">
                <a:solidFill>
                  <a:srgbClr val="999999"/>
                </a:solidFill>
                <a:effectLst/>
                <a:latin typeface="open-sans"/>
              </a:rPr>
              <a:t>/</a:t>
            </a:r>
          </a:p>
        </p:txBody>
      </p:sp>
      <p:sp>
        <p:nvSpPr>
          <p:cNvPr id="75" name="TextBox 74">
            <a:extLst>
              <a:ext uri="{FF2B5EF4-FFF2-40B4-BE49-F238E27FC236}">
                <a16:creationId xmlns:a16="http://schemas.microsoft.com/office/drawing/2014/main" id="{1175A807-1494-C91F-D908-3F1BD8986968}"/>
              </a:ext>
            </a:extLst>
          </p:cNvPr>
          <p:cNvSpPr txBox="1"/>
          <p:nvPr/>
        </p:nvSpPr>
        <p:spPr>
          <a:xfrm rot="995703">
            <a:off x="4806491" y="4360388"/>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robotenomics.com</a:t>
            </a:r>
            <a:r>
              <a:rPr lang="en-US" sz="500" b="0" i="1" dirty="0">
                <a:solidFill>
                  <a:srgbClr val="999999"/>
                </a:solidFill>
                <a:effectLst/>
                <a:latin typeface="open-sans"/>
              </a:rPr>
              <a:t>/</a:t>
            </a:r>
          </a:p>
        </p:txBody>
      </p:sp>
      <p:sp>
        <p:nvSpPr>
          <p:cNvPr id="76" name="TextBox 75">
            <a:extLst>
              <a:ext uri="{FF2B5EF4-FFF2-40B4-BE49-F238E27FC236}">
                <a16:creationId xmlns:a16="http://schemas.microsoft.com/office/drawing/2014/main" id="{2B8BEC96-CC9C-F3EB-817E-84522506D302}"/>
              </a:ext>
            </a:extLst>
          </p:cNvPr>
          <p:cNvSpPr txBox="1"/>
          <p:nvPr/>
        </p:nvSpPr>
        <p:spPr>
          <a:xfrm rot="1556678">
            <a:off x="6278276" y="1627890"/>
            <a:ext cx="1219417" cy="169277"/>
          </a:xfrm>
          <a:prstGeom prst="rect">
            <a:avLst/>
          </a:prstGeom>
          <a:noFill/>
        </p:spPr>
        <p:txBody>
          <a:bodyPr wrap="square">
            <a:spAutoFit/>
          </a:bodyPr>
          <a:lstStyle/>
          <a:p>
            <a:r>
              <a:rPr lang="en-US" sz="500" b="0" i="1" dirty="0" err="1">
                <a:solidFill>
                  <a:srgbClr val="999999"/>
                </a:solidFill>
                <a:effectLst/>
                <a:latin typeface="open-sans"/>
              </a:rPr>
              <a:t>istockphoto.com</a:t>
            </a:r>
            <a:endParaRPr lang="en-US" sz="500" b="0" i="1" dirty="0">
              <a:solidFill>
                <a:srgbClr val="999999"/>
              </a:solidFill>
              <a:effectLst/>
              <a:latin typeface="open-sans"/>
            </a:endParaRPr>
          </a:p>
        </p:txBody>
      </p:sp>
      <p:pic>
        <p:nvPicPr>
          <p:cNvPr id="78" name="Picture 77" descr="A child talking to a robot&#10;&#10;Description automatically generated with low confidence">
            <a:extLst>
              <a:ext uri="{FF2B5EF4-FFF2-40B4-BE49-F238E27FC236}">
                <a16:creationId xmlns:a16="http://schemas.microsoft.com/office/drawing/2014/main" id="{F8930D67-1574-80D1-B5B9-CABA9860EED4}"/>
              </a:ext>
            </a:extLst>
          </p:cNvPr>
          <p:cNvPicPr>
            <a:picLocks noChangeAspect="1"/>
          </p:cNvPicPr>
          <p:nvPr/>
        </p:nvPicPr>
        <p:blipFill>
          <a:blip r:embed="rId5"/>
          <a:stretch>
            <a:fillRect/>
          </a:stretch>
        </p:blipFill>
        <p:spPr>
          <a:xfrm>
            <a:off x="9072907" y="5131730"/>
            <a:ext cx="1374421" cy="1367576"/>
          </a:xfrm>
          <a:prstGeom prst="ellipse">
            <a:avLst/>
          </a:prstGeom>
        </p:spPr>
      </p:pic>
      <p:pic>
        <p:nvPicPr>
          <p:cNvPr id="80" name="Picture 79" descr="A close-up of a computer screen&#10;&#10;Description automatically generated with medium confidence">
            <a:extLst>
              <a:ext uri="{FF2B5EF4-FFF2-40B4-BE49-F238E27FC236}">
                <a16:creationId xmlns:a16="http://schemas.microsoft.com/office/drawing/2014/main" id="{ADE2FE71-22FD-4D3A-1BED-8D7E106F4BBD}"/>
              </a:ext>
            </a:extLst>
          </p:cNvPr>
          <p:cNvPicPr>
            <a:picLocks noChangeAspect="1"/>
          </p:cNvPicPr>
          <p:nvPr/>
        </p:nvPicPr>
        <p:blipFill rotWithShape="1">
          <a:blip r:embed="rId6"/>
          <a:srcRect r="26966"/>
          <a:stretch/>
        </p:blipFill>
        <p:spPr>
          <a:xfrm>
            <a:off x="5053593" y="3026682"/>
            <a:ext cx="1346416" cy="1346431"/>
          </a:xfrm>
          <a:prstGeom prst="ellipse">
            <a:avLst/>
          </a:prstGeom>
        </p:spPr>
      </p:pic>
      <p:pic>
        <p:nvPicPr>
          <p:cNvPr id="82" name="Picture 81" descr="A group of social media icons&#10;&#10;Description automatically generated with low confidence">
            <a:extLst>
              <a:ext uri="{FF2B5EF4-FFF2-40B4-BE49-F238E27FC236}">
                <a16:creationId xmlns:a16="http://schemas.microsoft.com/office/drawing/2014/main" id="{513E030F-B333-C070-E690-0179F87C2A4B}"/>
              </a:ext>
            </a:extLst>
          </p:cNvPr>
          <p:cNvPicPr>
            <a:picLocks noChangeAspect="1"/>
          </p:cNvPicPr>
          <p:nvPr/>
        </p:nvPicPr>
        <p:blipFill rotWithShape="1">
          <a:blip r:embed="rId7"/>
          <a:srcRect r="45610"/>
          <a:stretch/>
        </p:blipFill>
        <p:spPr>
          <a:xfrm>
            <a:off x="6530891" y="343314"/>
            <a:ext cx="1385982" cy="1390239"/>
          </a:xfrm>
          <a:prstGeom prst="ellipse">
            <a:avLst/>
          </a:prstGeom>
        </p:spPr>
      </p:pic>
      <p:grpSp>
        <p:nvGrpSpPr>
          <p:cNvPr id="87" name="Group 86">
            <a:extLst>
              <a:ext uri="{FF2B5EF4-FFF2-40B4-BE49-F238E27FC236}">
                <a16:creationId xmlns:a16="http://schemas.microsoft.com/office/drawing/2014/main" id="{BC2D906E-ABB2-575C-B38E-A81B33264217}"/>
              </a:ext>
            </a:extLst>
          </p:cNvPr>
          <p:cNvGrpSpPr/>
          <p:nvPr/>
        </p:nvGrpSpPr>
        <p:grpSpPr>
          <a:xfrm>
            <a:off x="603369" y="2365481"/>
            <a:ext cx="3368105" cy="2752934"/>
            <a:chOff x="613524" y="2677022"/>
            <a:chExt cx="3368105" cy="2752934"/>
          </a:xfrm>
          <a:solidFill>
            <a:srgbClr val="420E65"/>
          </a:solidFill>
        </p:grpSpPr>
        <p:sp>
          <p:nvSpPr>
            <p:cNvPr id="85" name="Rectangle 84">
              <a:extLst>
                <a:ext uri="{FF2B5EF4-FFF2-40B4-BE49-F238E27FC236}">
                  <a16:creationId xmlns:a16="http://schemas.microsoft.com/office/drawing/2014/main" id="{52447905-41CB-2AEA-B200-4349282FFF5C}"/>
                </a:ext>
              </a:extLst>
            </p:cNvPr>
            <p:cNvSpPr/>
            <p:nvPr/>
          </p:nvSpPr>
          <p:spPr>
            <a:xfrm>
              <a:off x="613524" y="2677022"/>
              <a:ext cx="2802233" cy="2752934"/>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iangle 85">
              <a:extLst>
                <a:ext uri="{FF2B5EF4-FFF2-40B4-BE49-F238E27FC236}">
                  <a16:creationId xmlns:a16="http://schemas.microsoft.com/office/drawing/2014/main" id="{7C92BBD7-486E-8CE8-F108-A43D0CE7E528}"/>
                </a:ext>
              </a:extLst>
            </p:cNvPr>
            <p:cNvSpPr/>
            <p:nvPr/>
          </p:nvSpPr>
          <p:spPr>
            <a:xfrm rot="5400000">
              <a:off x="2314760" y="3763086"/>
              <a:ext cx="2752934" cy="580805"/>
            </a:xfrm>
            <a:prstGeom prst="triangle">
              <a:avLst/>
            </a:prstGeom>
            <a:grpFill/>
            <a:ln>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Content Placeholder 2">
            <a:extLst>
              <a:ext uri="{FF2B5EF4-FFF2-40B4-BE49-F238E27FC236}">
                <a16:creationId xmlns:a16="http://schemas.microsoft.com/office/drawing/2014/main" id="{39E3643F-0495-EFC1-DE58-05E0BD572E2A}"/>
              </a:ext>
            </a:extLst>
          </p:cNvPr>
          <p:cNvSpPr txBox="1">
            <a:spLocks/>
          </p:cNvSpPr>
          <p:nvPr/>
        </p:nvSpPr>
        <p:spPr>
          <a:xfrm>
            <a:off x="686137" y="3023615"/>
            <a:ext cx="3000022" cy="162740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We are beginning to observe the significant impact that AI can have on a range of practical tasks.</a:t>
            </a:r>
          </a:p>
        </p:txBody>
      </p:sp>
    </p:spTree>
    <p:extLst>
      <p:ext uri="{BB962C8B-B14F-4D97-AF65-F5344CB8AC3E}">
        <p14:creationId xmlns:p14="http://schemas.microsoft.com/office/powerpoint/2010/main" val="310669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pic>
        <p:nvPicPr>
          <p:cNvPr id="3" name="Picture 2" descr="A picture containing sketch, clipart, cartoon, illustration&#10;&#10;Description automatically generated">
            <a:extLst>
              <a:ext uri="{FF2B5EF4-FFF2-40B4-BE49-F238E27FC236}">
                <a16:creationId xmlns:a16="http://schemas.microsoft.com/office/drawing/2014/main" id="{97855252-EBA5-2617-24E2-9B834F620D0A}"/>
              </a:ext>
            </a:extLst>
          </p:cNvPr>
          <p:cNvPicPr>
            <a:picLocks noChangeAspect="1"/>
          </p:cNvPicPr>
          <p:nvPr/>
        </p:nvPicPr>
        <p:blipFill>
          <a:blip r:embed="rId3"/>
          <a:stretch>
            <a:fillRect/>
          </a:stretch>
        </p:blipFill>
        <p:spPr>
          <a:xfrm>
            <a:off x="2715700" y="1440691"/>
            <a:ext cx="6813886" cy="4440822"/>
          </a:xfrm>
          <a:prstGeom prst="rect">
            <a:avLst/>
          </a:prstGeom>
        </p:spPr>
      </p:pic>
      <p:sp>
        <p:nvSpPr>
          <p:cNvPr id="4" name="TextBox 3">
            <a:extLst>
              <a:ext uri="{FF2B5EF4-FFF2-40B4-BE49-F238E27FC236}">
                <a16:creationId xmlns:a16="http://schemas.microsoft.com/office/drawing/2014/main" id="{F895A296-2BBD-3583-76CB-CE5A2EADC00A}"/>
              </a:ext>
            </a:extLst>
          </p:cNvPr>
          <p:cNvSpPr txBox="1"/>
          <p:nvPr/>
        </p:nvSpPr>
        <p:spPr>
          <a:xfrm>
            <a:off x="3096302" y="5881513"/>
            <a:ext cx="5731177" cy="369332"/>
          </a:xfrm>
          <a:prstGeom prst="rect">
            <a:avLst/>
          </a:prstGeom>
          <a:noFill/>
        </p:spPr>
        <p:txBody>
          <a:bodyPr wrap="square" rtlCol="0">
            <a:spAutoFit/>
          </a:bodyPr>
          <a:lstStyle/>
          <a:p>
            <a:r>
              <a:rPr lang="en-US" dirty="0"/>
              <a:t>Mental model state of interaction</a:t>
            </a:r>
          </a:p>
        </p:txBody>
      </p:sp>
      <p:sp>
        <p:nvSpPr>
          <p:cNvPr id="8" name="TextBox 7">
            <a:extLst>
              <a:ext uri="{FF2B5EF4-FFF2-40B4-BE49-F238E27FC236}">
                <a16:creationId xmlns:a16="http://schemas.microsoft.com/office/drawing/2014/main" id="{7A8543E2-8B51-075A-6081-7B90EFC29677}"/>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9" name="Right Arrow 8">
            <a:extLst>
              <a:ext uri="{FF2B5EF4-FFF2-40B4-BE49-F238E27FC236}">
                <a16:creationId xmlns:a16="http://schemas.microsoft.com/office/drawing/2014/main" id="{B23C5C9B-4255-9F4C-B81B-3D6BB1017251}"/>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B7FC9BF-916C-A04D-849A-DFDA6E37C7E1}"/>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468DD-7CF1-7E73-6DFF-7E5673869584}"/>
              </a:ext>
            </a:extLst>
          </p:cNvPr>
          <p:cNvSpPr txBox="1"/>
          <p:nvPr/>
        </p:nvSpPr>
        <p:spPr>
          <a:xfrm>
            <a:off x="8229515" y="621156"/>
            <a:ext cx="2780741" cy="830997"/>
          </a:xfrm>
          <a:prstGeom prst="rect">
            <a:avLst/>
          </a:prstGeom>
          <a:noFill/>
        </p:spPr>
        <p:txBody>
          <a:bodyPr wrap="square">
            <a:spAutoFit/>
          </a:bodyPr>
          <a:lstStyle/>
          <a:p>
            <a:r>
              <a:rPr lang="en-US" sz="2400" dirty="0"/>
              <a:t>Set of the human’s models of the agent </a:t>
            </a:r>
          </a:p>
        </p:txBody>
      </p:sp>
      <p:sp>
        <p:nvSpPr>
          <p:cNvPr id="5" name="TextBox 4">
            <a:extLst>
              <a:ext uri="{FF2B5EF4-FFF2-40B4-BE49-F238E27FC236}">
                <a16:creationId xmlns:a16="http://schemas.microsoft.com/office/drawing/2014/main" id="{FCE715E3-B018-3154-17A8-B2EA9CCFAB8B}"/>
              </a:ext>
            </a:extLst>
          </p:cNvPr>
          <p:cNvSpPr txBox="1"/>
          <p:nvPr/>
        </p:nvSpPr>
        <p:spPr>
          <a:xfrm>
            <a:off x="9630888" y="3662699"/>
            <a:ext cx="2614398" cy="461665"/>
          </a:xfrm>
          <a:prstGeom prst="rect">
            <a:avLst/>
          </a:prstGeom>
          <a:noFill/>
        </p:spPr>
        <p:txBody>
          <a:bodyPr wrap="square">
            <a:spAutoFit/>
          </a:bodyPr>
          <a:lstStyle/>
          <a:p>
            <a:r>
              <a:rPr lang="en-US" sz="2400" dirty="0"/>
              <a:t>Model of the agent </a:t>
            </a:r>
          </a:p>
        </p:txBody>
      </p:sp>
      <p:cxnSp>
        <p:nvCxnSpPr>
          <p:cNvPr id="6" name="Curved Connector 5">
            <a:extLst>
              <a:ext uri="{FF2B5EF4-FFF2-40B4-BE49-F238E27FC236}">
                <a16:creationId xmlns:a16="http://schemas.microsoft.com/office/drawing/2014/main" id="{ECA84A66-7302-B6C8-537D-5F97CF6C0EB4}"/>
              </a:ext>
            </a:extLst>
          </p:cNvPr>
          <p:cNvCxnSpPr>
            <a:cxnSpLocks/>
            <a:endCxn id="5" idx="1"/>
          </p:cNvCxnSpPr>
          <p:nvPr/>
        </p:nvCxnSpPr>
        <p:spPr>
          <a:xfrm>
            <a:off x="7944592" y="3470400"/>
            <a:ext cx="1686296" cy="423132"/>
          </a:xfrm>
          <a:prstGeom prst="curvedConnector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38B5E631-0370-C0B1-57FE-679D697A8773}"/>
              </a:ext>
            </a:extLst>
          </p:cNvPr>
          <p:cNvCxnSpPr>
            <a:cxnSpLocks/>
            <a:endCxn id="13" idx="1"/>
          </p:cNvCxnSpPr>
          <p:nvPr/>
        </p:nvCxnSpPr>
        <p:spPr>
          <a:xfrm flipV="1">
            <a:off x="5961890" y="1036655"/>
            <a:ext cx="2267625" cy="1037874"/>
          </a:xfrm>
          <a:prstGeom prst="curvedConnector3">
            <a:avLst/>
          </a:prstGeom>
          <a:ln w="38100">
            <a:solidFill>
              <a:srgbClr val="FA803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447261-BD44-282F-ECE3-3FA7A0C6D259}"/>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Tree>
    <p:extLst>
      <p:ext uri="{BB962C8B-B14F-4D97-AF65-F5344CB8AC3E}">
        <p14:creationId xmlns:p14="http://schemas.microsoft.com/office/powerpoint/2010/main" val="117352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pic>
        <p:nvPicPr>
          <p:cNvPr id="3" name="Picture 2" descr="A picture containing sketch, clipart, cartoon, illustration&#10;&#10;Description automatically generated">
            <a:extLst>
              <a:ext uri="{FF2B5EF4-FFF2-40B4-BE49-F238E27FC236}">
                <a16:creationId xmlns:a16="http://schemas.microsoft.com/office/drawing/2014/main" id="{97855252-EBA5-2617-24E2-9B834F620D0A}"/>
              </a:ext>
            </a:extLst>
          </p:cNvPr>
          <p:cNvPicPr>
            <a:picLocks noChangeAspect="1"/>
          </p:cNvPicPr>
          <p:nvPr/>
        </p:nvPicPr>
        <p:blipFill>
          <a:blip r:embed="rId3"/>
          <a:stretch>
            <a:fillRect/>
          </a:stretch>
        </p:blipFill>
        <p:spPr>
          <a:xfrm>
            <a:off x="2715700" y="1440691"/>
            <a:ext cx="6813886" cy="4440822"/>
          </a:xfrm>
          <a:prstGeom prst="rect">
            <a:avLst/>
          </a:prstGeom>
        </p:spPr>
      </p:pic>
      <p:sp>
        <p:nvSpPr>
          <p:cNvPr id="4" name="TextBox 3">
            <a:extLst>
              <a:ext uri="{FF2B5EF4-FFF2-40B4-BE49-F238E27FC236}">
                <a16:creationId xmlns:a16="http://schemas.microsoft.com/office/drawing/2014/main" id="{F895A296-2BBD-3583-76CB-CE5A2EADC00A}"/>
              </a:ext>
            </a:extLst>
          </p:cNvPr>
          <p:cNvSpPr txBox="1"/>
          <p:nvPr/>
        </p:nvSpPr>
        <p:spPr>
          <a:xfrm>
            <a:off x="3096302" y="5881513"/>
            <a:ext cx="5731177" cy="369332"/>
          </a:xfrm>
          <a:prstGeom prst="rect">
            <a:avLst/>
          </a:prstGeom>
          <a:noFill/>
        </p:spPr>
        <p:txBody>
          <a:bodyPr wrap="square" rtlCol="0">
            <a:spAutoFit/>
          </a:bodyPr>
          <a:lstStyle/>
          <a:p>
            <a:r>
              <a:rPr lang="en-US" dirty="0"/>
              <a:t>Mental model state of interaction</a:t>
            </a:r>
          </a:p>
        </p:txBody>
      </p:sp>
      <p:sp>
        <p:nvSpPr>
          <p:cNvPr id="8" name="TextBox 7">
            <a:extLst>
              <a:ext uri="{FF2B5EF4-FFF2-40B4-BE49-F238E27FC236}">
                <a16:creationId xmlns:a16="http://schemas.microsoft.com/office/drawing/2014/main" id="{7A8543E2-8B51-075A-6081-7B90EFC29677}"/>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9" name="Right Arrow 8">
            <a:extLst>
              <a:ext uri="{FF2B5EF4-FFF2-40B4-BE49-F238E27FC236}">
                <a16:creationId xmlns:a16="http://schemas.microsoft.com/office/drawing/2014/main" id="{B23C5C9B-4255-9F4C-B81B-3D6BB1017251}"/>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B7FC9BF-916C-A04D-849A-DFDA6E37C7E1}"/>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3E1724E-CB55-16FF-1C0D-E84AF556A566}"/>
              </a:ext>
            </a:extLst>
          </p:cNvPr>
          <p:cNvSpPr txBox="1"/>
          <p:nvPr/>
        </p:nvSpPr>
        <p:spPr>
          <a:xfrm>
            <a:off x="-53286" y="3487236"/>
            <a:ext cx="2715700" cy="461665"/>
          </a:xfrm>
          <a:prstGeom prst="rect">
            <a:avLst/>
          </a:prstGeom>
          <a:noFill/>
        </p:spPr>
        <p:txBody>
          <a:bodyPr wrap="square">
            <a:spAutoFit/>
          </a:bodyPr>
          <a:lstStyle/>
          <a:p>
            <a:r>
              <a:rPr lang="en-US" sz="2400" dirty="0"/>
              <a:t>Human’s task model </a:t>
            </a:r>
          </a:p>
        </p:txBody>
      </p:sp>
      <p:sp>
        <p:nvSpPr>
          <p:cNvPr id="5" name="TextBox 4">
            <a:extLst>
              <a:ext uri="{FF2B5EF4-FFF2-40B4-BE49-F238E27FC236}">
                <a16:creationId xmlns:a16="http://schemas.microsoft.com/office/drawing/2014/main" id="{B87D8C49-41FF-0D7C-FE9F-84E50B8A5B6A}"/>
              </a:ext>
            </a:extLst>
          </p:cNvPr>
          <p:cNvSpPr txBox="1"/>
          <p:nvPr/>
        </p:nvSpPr>
        <p:spPr>
          <a:xfrm>
            <a:off x="9630888" y="3662699"/>
            <a:ext cx="2614398" cy="461665"/>
          </a:xfrm>
          <a:prstGeom prst="rect">
            <a:avLst/>
          </a:prstGeom>
          <a:noFill/>
        </p:spPr>
        <p:txBody>
          <a:bodyPr wrap="square">
            <a:spAutoFit/>
          </a:bodyPr>
          <a:lstStyle/>
          <a:p>
            <a:r>
              <a:rPr lang="en-US" sz="2400" dirty="0"/>
              <a:t>Model of the agent </a:t>
            </a:r>
          </a:p>
        </p:txBody>
      </p:sp>
      <p:cxnSp>
        <p:nvCxnSpPr>
          <p:cNvPr id="6" name="Curved Connector 5">
            <a:extLst>
              <a:ext uri="{FF2B5EF4-FFF2-40B4-BE49-F238E27FC236}">
                <a16:creationId xmlns:a16="http://schemas.microsoft.com/office/drawing/2014/main" id="{FB58884F-1E29-B1D8-4D29-52F7B4F2EAB1}"/>
              </a:ext>
            </a:extLst>
          </p:cNvPr>
          <p:cNvCxnSpPr>
            <a:cxnSpLocks/>
            <a:endCxn id="5" idx="1"/>
          </p:cNvCxnSpPr>
          <p:nvPr/>
        </p:nvCxnSpPr>
        <p:spPr>
          <a:xfrm>
            <a:off x="7944592" y="3470400"/>
            <a:ext cx="1686296" cy="423132"/>
          </a:xfrm>
          <a:prstGeom prst="curvedConnector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E845D9D-3DA3-DA1E-59CE-64EAA5FF9C20}"/>
              </a:ext>
            </a:extLst>
          </p:cNvPr>
          <p:cNvCxnSpPr>
            <a:cxnSpLocks/>
          </p:cNvCxnSpPr>
          <p:nvPr/>
        </p:nvCxnSpPr>
        <p:spPr>
          <a:xfrm flipV="1">
            <a:off x="5961890" y="1036655"/>
            <a:ext cx="2267625" cy="1037874"/>
          </a:xfrm>
          <a:prstGeom prst="curvedConnector3">
            <a:avLst/>
          </a:prstGeom>
          <a:ln w="38100">
            <a:solidFill>
              <a:srgbClr val="FA803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F35FF22-80C3-61E3-5B13-4E55D5B66D18}"/>
              </a:ext>
            </a:extLst>
          </p:cNvPr>
          <p:cNvSpPr txBox="1"/>
          <p:nvPr/>
        </p:nvSpPr>
        <p:spPr>
          <a:xfrm>
            <a:off x="8229515" y="621156"/>
            <a:ext cx="2780741" cy="830997"/>
          </a:xfrm>
          <a:prstGeom prst="rect">
            <a:avLst/>
          </a:prstGeom>
          <a:noFill/>
        </p:spPr>
        <p:txBody>
          <a:bodyPr wrap="square">
            <a:spAutoFit/>
          </a:bodyPr>
          <a:lstStyle/>
          <a:p>
            <a:r>
              <a:rPr lang="en-US" sz="2400" dirty="0"/>
              <a:t>Set of the human’s models of the agent </a:t>
            </a:r>
          </a:p>
        </p:txBody>
      </p:sp>
      <p:cxnSp>
        <p:nvCxnSpPr>
          <p:cNvPr id="19" name="Curved Connector 18">
            <a:extLst>
              <a:ext uri="{FF2B5EF4-FFF2-40B4-BE49-F238E27FC236}">
                <a16:creationId xmlns:a16="http://schemas.microsoft.com/office/drawing/2014/main" id="{651E4D9F-FBC8-84C9-C458-01A1F7B7C591}"/>
              </a:ext>
            </a:extLst>
          </p:cNvPr>
          <p:cNvCxnSpPr>
            <a:cxnSpLocks/>
            <a:endCxn id="15" idx="3"/>
          </p:cNvCxnSpPr>
          <p:nvPr/>
        </p:nvCxnSpPr>
        <p:spPr>
          <a:xfrm rot="10800000" flipV="1">
            <a:off x="2662415" y="2932939"/>
            <a:ext cx="1571293" cy="785130"/>
          </a:xfrm>
          <a:prstGeom prst="curvedConnector3">
            <a:avLst/>
          </a:prstGeom>
          <a:ln w="38100">
            <a:solidFill>
              <a:srgbClr val="FA803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AEA4A21-CE0C-4BEF-2690-A3F26B0486BC}"/>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
        <p:nvSpPr>
          <p:cNvPr id="7" name="TextBox 6">
            <a:extLst>
              <a:ext uri="{FF2B5EF4-FFF2-40B4-BE49-F238E27FC236}">
                <a16:creationId xmlns:a16="http://schemas.microsoft.com/office/drawing/2014/main" id="{44886AF6-76A5-53BB-933E-FD242093122C}"/>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,“A Mental Model Based Theory of Trust”, XAI workshop at IJCAI 2023</a:t>
            </a:r>
          </a:p>
        </p:txBody>
      </p:sp>
    </p:spTree>
    <p:extLst>
      <p:ext uri="{BB962C8B-B14F-4D97-AF65-F5344CB8AC3E}">
        <p14:creationId xmlns:p14="http://schemas.microsoft.com/office/powerpoint/2010/main" val="4275225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sp>
        <p:nvSpPr>
          <p:cNvPr id="8" name="TextBox 7">
            <a:extLst>
              <a:ext uri="{FF2B5EF4-FFF2-40B4-BE49-F238E27FC236}">
                <a16:creationId xmlns:a16="http://schemas.microsoft.com/office/drawing/2014/main" id="{7A8543E2-8B51-075A-6081-7B90EFC29677}"/>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9" name="Right Arrow 8">
            <a:extLst>
              <a:ext uri="{FF2B5EF4-FFF2-40B4-BE49-F238E27FC236}">
                <a16:creationId xmlns:a16="http://schemas.microsoft.com/office/drawing/2014/main" id="{B23C5C9B-4255-9F4C-B81B-3D6BB1017251}"/>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B7FC9BF-916C-A04D-849A-DFDA6E37C7E1}"/>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Picture 12" descr="A picture containing text, diagram, map&#10;&#10;Description automatically generated">
            <a:extLst>
              <a:ext uri="{FF2B5EF4-FFF2-40B4-BE49-F238E27FC236}">
                <a16:creationId xmlns:a16="http://schemas.microsoft.com/office/drawing/2014/main" id="{C84AF318-94ED-094E-573A-9D449DD8057D}"/>
              </a:ext>
            </a:extLst>
          </p:cNvPr>
          <p:cNvPicPr>
            <a:picLocks noChangeAspect="1"/>
          </p:cNvPicPr>
          <p:nvPr/>
        </p:nvPicPr>
        <p:blipFill>
          <a:blip r:embed="rId3"/>
          <a:stretch>
            <a:fillRect/>
          </a:stretch>
        </p:blipFill>
        <p:spPr>
          <a:xfrm>
            <a:off x="4361692" y="940278"/>
            <a:ext cx="7772400" cy="3566786"/>
          </a:xfrm>
          <a:prstGeom prst="rect">
            <a:avLst/>
          </a:prstGeom>
        </p:spPr>
      </p:pic>
      <p:sp>
        <p:nvSpPr>
          <p:cNvPr id="17" name="TextBox 16">
            <a:extLst>
              <a:ext uri="{FF2B5EF4-FFF2-40B4-BE49-F238E27FC236}">
                <a16:creationId xmlns:a16="http://schemas.microsoft.com/office/drawing/2014/main" id="{8B811DCC-95F3-FE20-CCD3-1F87AF055AF2}"/>
              </a:ext>
            </a:extLst>
          </p:cNvPr>
          <p:cNvSpPr txBox="1"/>
          <p:nvPr/>
        </p:nvSpPr>
        <p:spPr>
          <a:xfrm>
            <a:off x="213693" y="3852156"/>
            <a:ext cx="7121743"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rPr>
              <a:t>A</a:t>
            </a:r>
            <a:r>
              <a:rPr lang="en-US" sz="2400" b="0" i="0" dirty="0">
                <a:effectLst/>
                <a:latin typeface="Arial" panose="020B0604020202020204" pitchFamily="34" charset="0"/>
              </a:rPr>
              <a:t>n agent’s beliefs about task objectives </a:t>
            </a:r>
          </a:p>
          <a:p>
            <a:pPr marL="342900" indent="-342900">
              <a:buFont typeface="Arial" panose="020B0604020202020204" pitchFamily="34" charset="0"/>
              <a:buChar char="•"/>
            </a:pPr>
            <a:r>
              <a:rPr lang="en-US" sz="2400" dirty="0">
                <a:latin typeface="Arial" panose="020B0604020202020204" pitchFamily="34" charset="0"/>
              </a:rPr>
              <a:t>S</a:t>
            </a:r>
            <a:r>
              <a:rPr lang="en-US" sz="2400" b="0" i="0" dirty="0">
                <a:effectLst/>
                <a:latin typeface="Arial" panose="020B0604020202020204" pitchFamily="34" charset="0"/>
              </a:rPr>
              <a:t>tate of the world</a:t>
            </a:r>
          </a:p>
          <a:p>
            <a:pPr marL="342900" indent="-342900">
              <a:buFont typeface="Arial" panose="020B0604020202020204" pitchFamily="34" charset="0"/>
              <a:buChar char="•"/>
            </a:pPr>
            <a:r>
              <a:rPr lang="en-US" sz="2400" dirty="0">
                <a:latin typeface="Arial" panose="020B0604020202020204" pitchFamily="34" charset="0"/>
              </a:rPr>
              <a:t>H</a:t>
            </a:r>
            <a:r>
              <a:rPr lang="en-US" sz="2400" b="0" i="0" dirty="0">
                <a:effectLst/>
                <a:latin typeface="Arial" panose="020B0604020202020204" pitchFamily="34" charset="0"/>
              </a:rPr>
              <a:t>ow the world may evolve on its own or in response to an agent action</a:t>
            </a:r>
          </a:p>
        </p:txBody>
      </p:sp>
      <p:sp>
        <p:nvSpPr>
          <p:cNvPr id="24" name="Oval 23">
            <a:extLst>
              <a:ext uri="{FF2B5EF4-FFF2-40B4-BE49-F238E27FC236}">
                <a16:creationId xmlns:a16="http://schemas.microsoft.com/office/drawing/2014/main" id="{FB486543-AF08-EF11-D0C9-2648470E6CD0}"/>
              </a:ext>
            </a:extLst>
          </p:cNvPr>
          <p:cNvSpPr/>
          <p:nvPr/>
        </p:nvSpPr>
        <p:spPr>
          <a:xfrm>
            <a:off x="525966" y="3120571"/>
            <a:ext cx="2072091" cy="589056"/>
          </a:xfrm>
          <a:prstGeom prst="ellipse">
            <a:avLst/>
          </a:prstGeom>
          <a:solidFill>
            <a:srgbClr val="FA803A"/>
          </a:solidFill>
          <a:ln>
            <a:solidFill>
              <a:srgbClr val="FA80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77E4A30-A61E-BA81-A6F5-13C2AB6E27CC}"/>
              </a:ext>
            </a:extLst>
          </p:cNvPr>
          <p:cNvSpPr txBox="1"/>
          <p:nvPr/>
        </p:nvSpPr>
        <p:spPr>
          <a:xfrm>
            <a:off x="1021274" y="3184266"/>
            <a:ext cx="1389892" cy="461665"/>
          </a:xfrm>
          <a:prstGeom prst="rect">
            <a:avLst/>
          </a:prstGeom>
          <a:noFill/>
        </p:spPr>
        <p:txBody>
          <a:bodyPr wrap="square">
            <a:spAutoFit/>
          </a:bodyPr>
          <a:lstStyle/>
          <a:p>
            <a:r>
              <a:rPr lang="en-US" sz="2400" b="0" i="0" dirty="0">
                <a:effectLst/>
                <a:latin typeface="Arial" panose="020B0604020202020204" pitchFamily="34" charset="0"/>
              </a:rPr>
              <a:t>Model</a:t>
            </a:r>
          </a:p>
        </p:txBody>
      </p:sp>
      <p:sp>
        <p:nvSpPr>
          <p:cNvPr id="3" name="TextBox 2">
            <a:extLst>
              <a:ext uri="{FF2B5EF4-FFF2-40B4-BE49-F238E27FC236}">
                <a16:creationId xmlns:a16="http://schemas.microsoft.com/office/drawing/2014/main" id="{A5F65A41-DD92-2C2B-30F9-A76462A14037}"/>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Tree>
    <p:extLst>
      <p:ext uri="{BB962C8B-B14F-4D97-AF65-F5344CB8AC3E}">
        <p14:creationId xmlns:p14="http://schemas.microsoft.com/office/powerpoint/2010/main" val="1024531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sp>
        <p:nvSpPr>
          <p:cNvPr id="8" name="TextBox 7">
            <a:extLst>
              <a:ext uri="{FF2B5EF4-FFF2-40B4-BE49-F238E27FC236}">
                <a16:creationId xmlns:a16="http://schemas.microsoft.com/office/drawing/2014/main" id="{7A8543E2-8B51-075A-6081-7B90EFC29677}"/>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9" name="Right Arrow 8">
            <a:extLst>
              <a:ext uri="{FF2B5EF4-FFF2-40B4-BE49-F238E27FC236}">
                <a16:creationId xmlns:a16="http://schemas.microsoft.com/office/drawing/2014/main" id="{B23C5C9B-4255-9F4C-B81B-3D6BB1017251}"/>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B7FC9BF-916C-A04D-849A-DFDA6E37C7E1}"/>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Picture 12" descr="A picture containing text, diagram, map&#10;&#10;Description automatically generated">
            <a:extLst>
              <a:ext uri="{FF2B5EF4-FFF2-40B4-BE49-F238E27FC236}">
                <a16:creationId xmlns:a16="http://schemas.microsoft.com/office/drawing/2014/main" id="{C84AF318-94ED-094E-573A-9D449DD8057D}"/>
              </a:ext>
            </a:extLst>
          </p:cNvPr>
          <p:cNvPicPr>
            <a:picLocks noChangeAspect="1"/>
          </p:cNvPicPr>
          <p:nvPr/>
        </p:nvPicPr>
        <p:blipFill>
          <a:blip r:embed="rId3"/>
          <a:stretch>
            <a:fillRect/>
          </a:stretch>
        </p:blipFill>
        <p:spPr>
          <a:xfrm>
            <a:off x="4361692" y="940278"/>
            <a:ext cx="7772400" cy="3566786"/>
          </a:xfrm>
          <a:prstGeom prst="rect">
            <a:avLst/>
          </a:prstGeom>
        </p:spPr>
      </p:pic>
      <p:sp>
        <p:nvSpPr>
          <p:cNvPr id="17" name="TextBox 16">
            <a:extLst>
              <a:ext uri="{FF2B5EF4-FFF2-40B4-BE49-F238E27FC236}">
                <a16:creationId xmlns:a16="http://schemas.microsoft.com/office/drawing/2014/main" id="{8B811DCC-95F3-FE20-CCD3-1F87AF055AF2}"/>
              </a:ext>
            </a:extLst>
          </p:cNvPr>
          <p:cNvSpPr txBox="1"/>
          <p:nvPr/>
        </p:nvSpPr>
        <p:spPr>
          <a:xfrm>
            <a:off x="213693" y="3852156"/>
            <a:ext cx="7121743"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rPr>
              <a:t>A</a:t>
            </a:r>
            <a:r>
              <a:rPr lang="en-US" sz="2400" b="0" i="0" dirty="0">
                <a:effectLst/>
                <a:latin typeface="Arial" panose="020B0604020202020204" pitchFamily="34" charset="0"/>
              </a:rPr>
              <a:t>n agent’s beliefs about task objectives </a:t>
            </a:r>
          </a:p>
          <a:p>
            <a:pPr marL="342900" indent="-342900">
              <a:buFont typeface="Arial" panose="020B0604020202020204" pitchFamily="34" charset="0"/>
              <a:buChar char="•"/>
            </a:pPr>
            <a:r>
              <a:rPr lang="en-US" sz="2400" dirty="0">
                <a:latin typeface="Arial" panose="020B0604020202020204" pitchFamily="34" charset="0"/>
              </a:rPr>
              <a:t>S</a:t>
            </a:r>
            <a:r>
              <a:rPr lang="en-US" sz="2400" b="0" i="0" dirty="0">
                <a:effectLst/>
                <a:latin typeface="Arial" panose="020B0604020202020204" pitchFamily="34" charset="0"/>
              </a:rPr>
              <a:t>tate of the world</a:t>
            </a:r>
          </a:p>
          <a:p>
            <a:pPr marL="342900" indent="-342900">
              <a:buFont typeface="Arial" panose="020B0604020202020204" pitchFamily="34" charset="0"/>
              <a:buChar char="•"/>
            </a:pPr>
            <a:r>
              <a:rPr lang="en-US" sz="2400" dirty="0">
                <a:latin typeface="Arial" panose="020B0604020202020204" pitchFamily="34" charset="0"/>
              </a:rPr>
              <a:t>H</a:t>
            </a:r>
            <a:r>
              <a:rPr lang="en-US" sz="2400" b="0" i="0" dirty="0">
                <a:effectLst/>
                <a:latin typeface="Arial" panose="020B0604020202020204" pitchFamily="34" charset="0"/>
              </a:rPr>
              <a:t>ow the world may evolve on its own or in response to an agent action</a:t>
            </a:r>
          </a:p>
        </p:txBody>
      </p:sp>
      <p:sp>
        <p:nvSpPr>
          <p:cNvPr id="21" name="TextBox 20">
            <a:extLst>
              <a:ext uri="{FF2B5EF4-FFF2-40B4-BE49-F238E27FC236}">
                <a16:creationId xmlns:a16="http://schemas.microsoft.com/office/drawing/2014/main" id="{6633AF2A-DC63-DC63-4D18-3C5EA764FACF}"/>
              </a:ext>
            </a:extLst>
          </p:cNvPr>
          <p:cNvSpPr txBox="1"/>
          <p:nvPr/>
        </p:nvSpPr>
        <p:spPr>
          <a:xfrm>
            <a:off x="1999343" y="5500796"/>
            <a:ext cx="6146800" cy="461665"/>
          </a:xfrm>
          <a:prstGeom prst="rect">
            <a:avLst/>
          </a:prstGeom>
          <a:noFill/>
        </p:spPr>
        <p:txBody>
          <a:bodyPr wrap="square">
            <a:spAutoFit/>
          </a:bodyPr>
          <a:lstStyle/>
          <a:p>
            <a:r>
              <a:rPr lang="en-US" sz="2400" b="0" i="0" dirty="0">
                <a:effectLst/>
                <a:latin typeface="Arial" panose="020B0604020202020204" pitchFamily="34" charset="0"/>
              </a:rPr>
              <a:t>MDPs, POMDP, PDDL based models</a:t>
            </a:r>
            <a:endParaRPr lang="en-US" sz="2400" dirty="0"/>
          </a:p>
        </p:txBody>
      </p:sp>
      <p:sp>
        <p:nvSpPr>
          <p:cNvPr id="24" name="Oval 23">
            <a:extLst>
              <a:ext uri="{FF2B5EF4-FFF2-40B4-BE49-F238E27FC236}">
                <a16:creationId xmlns:a16="http://schemas.microsoft.com/office/drawing/2014/main" id="{FB486543-AF08-EF11-D0C9-2648470E6CD0}"/>
              </a:ext>
            </a:extLst>
          </p:cNvPr>
          <p:cNvSpPr/>
          <p:nvPr/>
        </p:nvSpPr>
        <p:spPr>
          <a:xfrm>
            <a:off x="525966" y="3120571"/>
            <a:ext cx="2072091" cy="589056"/>
          </a:xfrm>
          <a:prstGeom prst="ellipse">
            <a:avLst/>
          </a:prstGeom>
          <a:solidFill>
            <a:srgbClr val="FA803A"/>
          </a:solidFill>
          <a:ln>
            <a:solidFill>
              <a:srgbClr val="FA80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77E4A30-A61E-BA81-A6F5-13C2AB6E27CC}"/>
              </a:ext>
            </a:extLst>
          </p:cNvPr>
          <p:cNvSpPr txBox="1"/>
          <p:nvPr/>
        </p:nvSpPr>
        <p:spPr>
          <a:xfrm>
            <a:off x="1021274" y="3184266"/>
            <a:ext cx="1389892" cy="461665"/>
          </a:xfrm>
          <a:prstGeom prst="rect">
            <a:avLst/>
          </a:prstGeom>
          <a:noFill/>
        </p:spPr>
        <p:txBody>
          <a:bodyPr wrap="square">
            <a:spAutoFit/>
          </a:bodyPr>
          <a:lstStyle/>
          <a:p>
            <a:r>
              <a:rPr lang="en-US" sz="2400" b="0" i="0" dirty="0">
                <a:effectLst/>
                <a:latin typeface="Arial" panose="020B0604020202020204" pitchFamily="34" charset="0"/>
              </a:rPr>
              <a:t>Model</a:t>
            </a:r>
          </a:p>
        </p:txBody>
      </p:sp>
      <p:sp>
        <p:nvSpPr>
          <p:cNvPr id="26" name="Rounded Rectangle 25">
            <a:extLst>
              <a:ext uri="{FF2B5EF4-FFF2-40B4-BE49-F238E27FC236}">
                <a16:creationId xmlns:a16="http://schemas.microsoft.com/office/drawing/2014/main" id="{D93734F8-4EE2-F05A-C8CD-E9F3B69788EB}"/>
              </a:ext>
            </a:extLst>
          </p:cNvPr>
          <p:cNvSpPr/>
          <p:nvPr/>
        </p:nvSpPr>
        <p:spPr>
          <a:xfrm>
            <a:off x="1984829" y="5416307"/>
            <a:ext cx="6146800" cy="659670"/>
          </a:xfrm>
          <a:prstGeom prst="roundRect">
            <a:avLst/>
          </a:prstGeom>
          <a:noFill/>
          <a:ln w="28575">
            <a:solidFill>
              <a:srgbClr val="FA803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94F371A-B8B1-C4A4-6950-056638004889}"/>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Tree>
    <p:extLst>
      <p:ext uri="{BB962C8B-B14F-4D97-AF65-F5344CB8AC3E}">
        <p14:creationId xmlns:p14="http://schemas.microsoft.com/office/powerpoint/2010/main" val="2164031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of Model</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1416807" y="1744521"/>
                <a:ext cx="4876800"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ea typeface="Cambria Math" panose="02040503050406030204" pitchFamily="18" charset="0"/>
                        </a:rPr>
                        <m:t>ℳ</m:t>
                      </m:r>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r>
                            <a:rPr lang="en-US" sz="4800" i="1">
                              <a:latin typeface="Cambria Math" panose="02040503050406030204" pitchFamily="18" charset="0"/>
                              <a:ea typeface="Cambria Math" panose="02040503050406030204" pitchFamily="18" charset="0"/>
                            </a:rPr>
                            <m:t>𝒟</m:t>
                          </m:r>
                          <m:r>
                            <a:rPr lang="en-US" sz="4800" b="0" i="1" smtClean="0">
                              <a:latin typeface="Cambria Math" panose="02040503050406030204" pitchFamily="18" charset="0"/>
                              <a:ea typeface="Cambria Math" panose="02040503050406030204" pitchFamily="18" charset="0"/>
                            </a:rPr>
                            <m:t>,</m:t>
                          </m:r>
                          <m:r>
                            <a:rPr lang="en-US" sz="4800" i="1">
                              <a:latin typeface="Cambria Math" panose="02040503050406030204" pitchFamily="18" charset="0"/>
                              <a:ea typeface="Cambria Math" panose="02040503050406030204" pitchFamily="18" charset="0"/>
                            </a:rPr>
                            <m:t>ℐ</m:t>
                          </m:r>
                          <m:r>
                            <a:rPr lang="en-US" sz="4800" b="0" i="1" smtClean="0">
                              <a:latin typeface="Cambria Math" panose="02040503050406030204" pitchFamily="18" charset="0"/>
                              <a:ea typeface="Cambria Math" panose="02040503050406030204" pitchFamily="18" charset="0"/>
                            </a:rPr>
                            <m:t>,</m:t>
                          </m:r>
                          <m:r>
                            <a:rPr lang="en-US" sz="4800" i="1">
                              <a:latin typeface="Cambria Math" panose="02040503050406030204" pitchFamily="18" charset="0"/>
                              <a:ea typeface="Cambria Math" panose="02040503050406030204" pitchFamily="18" charset="0"/>
                            </a:rPr>
                            <m:t>𝒢</m:t>
                          </m:r>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1416807" y="1744521"/>
                <a:ext cx="4876800" cy="830997"/>
              </a:xfrm>
              <a:prstGeom prst="rect">
                <a:avLst/>
              </a:prstGeom>
              <a:blipFill>
                <a:blip r:embed="rId3"/>
                <a:stretch>
                  <a:fillRect l="-2338" t="-1515" b="-27273"/>
                </a:stretch>
              </a:blipFill>
            </p:spPr>
            <p:txBody>
              <a:bodyPr/>
              <a:lstStyle/>
              <a:p>
                <a:r>
                  <a:rPr lang="en-US">
                    <a:noFill/>
                  </a:rPr>
                  <a:t> </a:t>
                </a:r>
              </a:p>
            </p:txBody>
          </p:sp>
        </mc:Fallback>
      </mc:AlternateContent>
      <p:pic>
        <p:nvPicPr>
          <p:cNvPr id="15" name="Picture 14" descr="A picture containing sketch, clipart, cartoon, illustration&#10;&#10;Description automatically generated">
            <a:extLst>
              <a:ext uri="{FF2B5EF4-FFF2-40B4-BE49-F238E27FC236}">
                <a16:creationId xmlns:a16="http://schemas.microsoft.com/office/drawing/2014/main" id="{3C1B72FE-3779-1818-29BC-FACDF95F99B9}"/>
              </a:ext>
            </a:extLst>
          </p:cNvPr>
          <p:cNvPicPr>
            <a:picLocks noChangeAspect="1"/>
          </p:cNvPicPr>
          <p:nvPr/>
        </p:nvPicPr>
        <p:blipFill>
          <a:blip r:embed="rId4"/>
          <a:stretch>
            <a:fillRect/>
          </a:stretch>
        </p:blipFill>
        <p:spPr>
          <a:xfrm>
            <a:off x="5885082" y="965383"/>
            <a:ext cx="5932537" cy="386641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7C6197A-2135-A0AC-38F3-1EE31FF068A1}"/>
                  </a:ext>
                </a:extLst>
              </p:cNvPr>
              <p:cNvSpPr txBox="1"/>
              <p:nvPr/>
            </p:nvSpPr>
            <p:spPr>
              <a:xfrm>
                <a:off x="2418056" y="2662869"/>
                <a:ext cx="2463724"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i="1" smtClean="0">
                          <a:latin typeface="Cambria Math" panose="02040503050406030204" pitchFamily="18" charset="0"/>
                          <a:ea typeface="Cambria Math" panose="02040503050406030204" pitchFamily="18" charset="0"/>
                        </a:rPr>
                        <m:t>𝒟</m:t>
                      </m:r>
                      <m:r>
                        <a:rPr lang="en-US" sz="3200" b="0" i="1" smtClean="0">
                          <a:latin typeface="Cambria Math" panose="02040503050406030204" pitchFamily="18" charset="0"/>
                          <a:ea typeface="Cambria Math" panose="02040503050406030204" pitchFamily="18" charset="0"/>
                        </a:rPr>
                        <m:t>= </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𝐹</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𝐴</m:t>
                          </m:r>
                        </m:e>
                      </m:d>
                    </m:oMath>
                  </m:oMathPara>
                </a14:m>
                <a:endParaRPr lang="en-US" sz="3200" dirty="0"/>
              </a:p>
            </p:txBody>
          </p:sp>
        </mc:Choice>
        <mc:Fallback xmlns="">
          <p:sp>
            <p:nvSpPr>
              <p:cNvPr id="19" name="TextBox 18">
                <a:extLst>
                  <a:ext uri="{FF2B5EF4-FFF2-40B4-BE49-F238E27FC236}">
                    <a16:creationId xmlns:a16="http://schemas.microsoft.com/office/drawing/2014/main" id="{C7C6197A-2135-A0AC-38F3-1EE31FF068A1}"/>
                  </a:ext>
                </a:extLst>
              </p:cNvPr>
              <p:cNvSpPr txBox="1">
                <a:spLocks noRot="1" noChangeAspect="1" noMove="1" noResize="1" noEditPoints="1" noAdjustHandles="1" noChangeArrowheads="1" noChangeShapeType="1" noTextEdit="1"/>
              </p:cNvSpPr>
              <p:nvPr/>
            </p:nvSpPr>
            <p:spPr>
              <a:xfrm>
                <a:off x="2418056" y="2662869"/>
                <a:ext cx="2463724" cy="584775"/>
              </a:xfrm>
              <a:prstGeom prst="rect">
                <a:avLst/>
              </a:prstGeom>
              <a:blipFill>
                <a:blip r:embed="rId5"/>
                <a:stretch>
                  <a:fillRect l="-2051"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388CC5-C770-E507-E0BF-967E8F4500C1}"/>
                  </a:ext>
                </a:extLst>
              </p:cNvPr>
              <p:cNvSpPr txBox="1"/>
              <p:nvPr/>
            </p:nvSpPr>
            <p:spPr>
              <a:xfrm>
                <a:off x="2418056" y="3328681"/>
                <a:ext cx="2028295"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i="1" smtClean="0">
                          <a:latin typeface="Cambria Math" panose="02040503050406030204" pitchFamily="18" charset="0"/>
                          <a:ea typeface="Cambria Math" panose="02040503050406030204" pitchFamily="18" charset="0"/>
                        </a:rPr>
                        <m:t>ℐ</m:t>
                      </m:r>
                      <m:r>
                        <a:rPr lang="en-US" sz="3200" i="1" smtClean="0">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𝒢</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𝐹</m:t>
                      </m:r>
                      <m:r>
                        <a:rPr lang="en-US" sz="3200" b="0" i="1" smtClean="0">
                          <a:latin typeface="Cambria Math" panose="02040503050406030204" pitchFamily="18" charset="0"/>
                          <a:ea typeface="Cambria Math" panose="02040503050406030204" pitchFamily="18" charset="0"/>
                        </a:rPr>
                        <m:t> </m:t>
                      </m:r>
                    </m:oMath>
                  </m:oMathPara>
                </a14:m>
                <a:endParaRPr lang="en-US" sz="3200" dirty="0"/>
              </a:p>
            </p:txBody>
          </p:sp>
        </mc:Choice>
        <mc:Fallback xmlns="">
          <p:sp>
            <p:nvSpPr>
              <p:cNvPr id="20" name="TextBox 19">
                <a:extLst>
                  <a:ext uri="{FF2B5EF4-FFF2-40B4-BE49-F238E27FC236}">
                    <a16:creationId xmlns:a16="http://schemas.microsoft.com/office/drawing/2014/main" id="{04388CC5-C770-E507-E0BF-967E8F4500C1}"/>
                  </a:ext>
                </a:extLst>
              </p:cNvPr>
              <p:cNvSpPr txBox="1">
                <a:spLocks noRot="1" noChangeAspect="1" noMove="1" noResize="1" noEditPoints="1" noAdjustHandles="1" noChangeArrowheads="1" noChangeShapeType="1" noTextEdit="1"/>
              </p:cNvSpPr>
              <p:nvPr/>
            </p:nvSpPr>
            <p:spPr>
              <a:xfrm>
                <a:off x="2418056" y="3328681"/>
                <a:ext cx="2028295" cy="584775"/>
              </a:xfrm>
              <a:prstGeom prst="rect">
                <a:avLst/>
              </a:prstGeom>
              <a:blipFill>
                <a:blip r:embed="rId6"/>
                <a:stretch>
                  <a:fillRect l="-2500"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8F9172-4ADA-1D43-309E-F3DB2F55DBAE}"/>
                  </a:ext>
                </a:extLst>
              </p:cNvPr>
              <p:cNvSpPr txBox="1"/>
              <p:nvPr/>
            </p:nvSpPr>
            <p:spPr>
              <a:xfrm>
                <a:off x="1132500" y="4500296"/>
                <a:ext cx="3135700" cy="5847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𝜋</m:t>
                      </m:r>
                      <m:r>
                        <a:rPr lang="en-US" sz="3200" b="0" i="1" smtClean="0">
                          <a:latin typeface="Cambria Math" panose="02040503050406030204" pitchFamily="18" charset="0"/>
                        </a:rPr>
                        <m:t>= </m:t>
                      </m:r>
                      <m:d>
                        <m:dPr>
                          <m:begChr m:val="⟨"/>
                          <m:endChr m:val="⟩"/>
                          <m:ctrlPr>
                            <a:rPr lang="en-US" sz="3200" i="1">
                              <a:latin typeface="Cambria Math" panose="02040503050406030204" pitchFamily="18" charset="0"/>
                              <a:ea typeface="Cambria Math" panose="02040503050406030204" pitchFamily="18" charset="0"/>
                            </a:rPr>
                          </m:ctrlPr>
                        </m:dPr>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𝑎</m:t>
                              </m:r>
                            </m:e>
                            <m:sub>
                              <m:r>
                                <a:rPr lang="en-US" sz="3200" b="0" i="1" smtClean="0">
                                  <a:latin typeface="Cambria Math" panose="02040503050406030204" pitchFamily="18" charset="0"/>
                                  <a:ea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𝑎</m:t>
                              </m:r>
                            </m:e>
                            <m:sub>
                              <m:r>
                                <a:rPr lang="en-US" sz="3200" b="0" i="1" smtClean="0">
                                  <a:latin typeface="Cambria Math" panose="02040503050406030204" pitchFamily="18" charset="0"/>
                                  <a:ea typeface="Cambria Math" panose="02040503050406030204" pitchFamily="18" charset="0"/>
                                </a:rPr>
                                <m:t>𝑘</m:t>
                              </m:r>
                            </m:sub>
                          </m:sSub>
                        </m:e>
                      </m:d>
                    </m:oMath>
                  </m:oMathPara>
                </a14:m>
                <a:endParaRPr lang="en-US" sz="3200" dirty="0"/>
              </a:p>
            </p:txBody>
          </p:sp>
        </mc:Choice>
        <mc:Fallback xmlns="">
          <p:sp>
            <p:nvSpPr>
              <p:cNvPr id="4" name="TextBox 3">
                <a:extLst>
                  <a:ext uri="{FF2B5EF4-FFF2-40B4-BE49-F238E27FC236}">
                    <a16:creationId xmlns:a16="http://schemas.microsoft.com/office/drawing/2014/main" id="{358F9172-4ADA-1D43-309E-F3DB2F55DBAE}"/>
                  </a:ext>
                </a:extLst>
              </p:cNvPr>
              <p:cNvSpPr txBox="1">
                <a:spLocks noRot="1" noChangeAspect="1" noMove="1" noResize="1" noEditPoints="1" noAdjustHandles="1" noChangeArrowheads="1" noChangeShapeType="1" noTextEdit="1"/>
              </p:cNvSpPr>
              <p:nvPr/>
            </p:nvSpPr>
            <p:spPr>
              <a:xfrm>
                <a:off x="1132500" y="4500296"/>
                <a:ext cx="3135700" cy="584775"/>
              </a:xfrm>
              <a:prstGeom prst="rect">
                <a:avLst/>
              </a:prstGeom>
              <a:blipFill>
                <a:blip r:embed="rId7"/>
                <a:stretch>
                  <a:fillRect l="-405"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0C5509-6E5B-3792-7C83-76BB7D8AC5B4}"/>
                  </a:ext>
                </a:extLst>
              </p:cNvPr>
              <p:cNvSpPr txBox="1"/>
              <p:nvPr/>
            </p:nvSpPr>
            <p:spPr>
              <a:xfrm>
                <a:off x="4050875" y="5089780"/>
                <a:ext cx="3135700" cy="5847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i="1">
                              <a:latin typeface="Cambria Math" panose="02040503050406030204" pitchFamily="18" charset="0"/>
                              <a:ea typeface="Cambria Math" panose="02040503050406030204" pitchFamily="18" charset="0"/>
                            </a:rPr>
                            <m:t>ℳ</m:t>
                          </m:r>
                        </m:sub>
                      </m:sSub>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ℐ</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𝜋</m:t>
                          </m:r>
                        </m:e>
                      </m:d>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𝒢</m:t>
                      </m:r>
                    </m:oMath>
                  </m:oMathPara>
                </a14:m>
                <a:endParaRPr lang="en-US" sz="3200" dirty="0"/>
              </a:p>
            </p:txBody>
          </p:sp>
        </mc:Choice>
        <mc:Fallback xmlns="">
          <p:sp>
            <p:nvSpPr>
              <p:cNvPr id="5" name="TextBox 4">
                <a:extLst>
                  <a:ext uri="{FF2B5EF4-FFF2-40B4-BE49-F238E27FC236}">
                    <a16:creationId xmlns:a16="http://schemas.microsoft.com/office/drawing/2014/main" id="{E00C5509-6E5B-3792-7C83-76BB7D8AC5B4}"/>
                  </a:ext>
                </a:extLst>
              </p:cNvPr>
              <p:cNvSpPr txBox="1">
                <a:spLocks noRot="1" noChangeAspect="1" noMove="1" noResize="1" noEditPoints="1" noAdjustHandles="1" noChangeArrowheads="1" noChangeShapeType="1" noTextEdit="1"/>
              </p:cNvSpPr>
              <p:nvPr/>
            </p:nvSpPr>
            <p:spPr>
              <a:xfrm>
                <a:off x="4050875" y="5089780"/>
                <a:ext cx="3135700" cy="584775"/>
              </a:xfrm>
              <a:prstGeom prst="rect">
                <a:avLst/>
              </a:prstGeom>
              <a:blipFill>
                <a:blip r:embed="rId8"/>
                <a:stretch>
                  <a:fillRect l="-2024"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262F94-43E4-C7F4-ABF0-F0BBDE2BDBCE}"/>
                  </a:ext>
                </a:extLst>
              </p:cNvPr>
              <p:cNvSpPr txBox="1"/>
              <p:nvPr/>
            </p:nvSpPr>
            <p:spPr>
              <a:xfrm>
                <a:off x="1084104" y="5570660"/>
                <a:ext cx="3534590" cy="1287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𝐶</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𝜋</m:t>
                          </m:r>
                          <m:r>
                            <a:rPr lang="en-US" sz="3200" b="0" i="1" smtClean="0">
                              <a:latin typeface="Cambria Math" panose="02040503050406030204" pitchFamily="18" charset="0"/>
                            </a:rPr>
                            <m:t>,</m:t>
                          </m:r>
                          <m:r>
                            <a:rPr lang="en-US" sz="3200" i="1">
                              <a:latin typeface="Cambria Math" panose="02040503050406030204" pitchFamily="18" charset="0"/>
                              <a:ea typeface="Cambria Math" panose="02040503050406030204" pitchFamily="18" charset="0"/>
                            </a:rPr>
                            <m:t>ℳ</m:t>
                          </m:r>
                        </m:e>
                      </m:d>
                      <m:r>
                        <a:rPr lang="en-US" sz="3200" b="0" i="1" smtClean="0">
                          <a:latin typeface="Cambria Math" panose="02040503050406030204" pitchFamily="18" charset="0"/>
                          <a:ea typeface="Cambria Math" panose="02040503050406030204" pitchFamily="18" charset="0"/>
                        </a:rPr>
                        <m:t>=</m:t>
                      </m:r>
                      <m:nary>
                        <m:naryPr>
                          <m:chr m:val="∑"/>
                          <m:supHide m:val="on"/>
                          <m:ctrlPr>
                            <a:rPr lang="en-US" sz="3200" b="0" i="1" smtClean="0">
                              <a:latin typeface="Cambria Math" panose="02040503050406030204" pitchFamily="18" charset="0"/>
                              <a:ea typeface="Cambria Math" panose="02040503050406030204" pitchFamily="18" charset="0"/>
                            </a:rPr>
                          </m:ctrlPr>
                        </m:naryPr>
                        <m:sub>
                          <m:r>
                            <a:rPr lang="en-US" sz="3200" b="0" i="1" smtClean="0">
                              <a:latin typeface="Cambria Math" panose="02040503050406030204" pitchFamily="18" charset="0"/>
                              <a:ea typeface="Cambria Math" panose="02040503050406030204" pitchFamily="18" charset="0"/>
                            </a:rPr>
                            <m:t>𝑎</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sub>
                        <m:sup/>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𝑐</m:t>
                              </m:r>
                            </m:e>
                            <m:sub>
                              <m:r>
                                <a:rPr lang="en-US" sz="3200" b="0" i="1" smtClean="0">
                                  <a:latin typeface="Cambria Math" panose="02040503050406030204" pitchFamily="18" charset="0"/>
                                  <a:ea typeface="Cambria Math" panose="02040503050406030204" pitchFamily="18" charset="0"/>
                                </a:rPr>
                                <m:t>𝑎</m:t>
                              </m:r>
                            </m:sub>
                          </m:sSub>
                        </m:e>
                      </m:nary>
                    </m:oMath>
                  </m:oMathPara>
                </a14:m>
                <a:endParaRPr lang="en-US" sz="3200" dirty="0"/>
              </a:p>
            </p:txBody>
          </p:sp>
        </mc:Choice>
        <mc:Fallback xmlns="">
          <p:sp>
            <p:nvSpPr>
              <p:cNvPr id="6" name="TextBox 5">
                <a:extLst>
                  <a:ext uri="{FF2B5EF4-FFF2-40B4-BE49-F238E27FC236}">
                    <a16:creationId xmlns:a16="http://schemas.microsoft.com/office/drawing/2014/main" id="{32262F94-43E4-C7F4-ABF0-F0BBDE2BDBCE}"/>
                  </a:ext>
                </a:extLst>
              </p:cNvPr>
              <p:cNvSpPr txBox="1">
                <a:spLocks noRot="1" noChangeAspect="1" noMove="1" noResize="1" noEditPoints="1" noAdjustHandles="1" noChangeArrowheads="1" noChangeShapeType="1" noTextEdit="1"/>
              </p:cNvSpPr>
              <p:nvPr/>
            </p:nvSpPr>
            <p:spPr>
              <a:xfrm>
                <a:off x="1084104" y="5570660"/>
                <a:ext cx="3534590" cy="1287340"/>
              </a:xfrm>
              <a:prstGeom prst="rect">
                <a:avLst/>
              </a:prstGeom>
              <a:blipFill>
                <a:blip r:embed="rId9"/>
                <a:stretch>
                  <a:fillRect l="-1434" t="-134314" r="-3943" b="-186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CF15B8-5D1E-EBB7-6625-ABE59B6F1EA3}"/>
                  </a:ext>
                </a:extLst>
              </p:cNvPr>
              <p:cNvSpPr txBox="1"/>
              <p:nvPr/>
            </p:nvSpPr>
            <p:spPr>
              <a:xfrm>
                <a:off x="7573307" y="5408188"/>
                <a:ext cx="414095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ℳ</m:t>
                      </m:r>
                      <m:r>
                        <a:rPr lang="en-US" sz="3200" i="1"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Π</m:t>
                      </m:r>
                      <m:r>
                        <a:rPr lang="en-US" sz="3200" b="0" i="1" smtClean="0">
                          <a:latin typeface="Cambria Math" panose="02040503050406030204" pitchFamily="18" charset="0"/>
                          <a:ea typeface="Cambria Math" panose="02040503050406030204" pitchFamily="18" charset="0"/>
                        </a:rPr>
                        <m:t> →</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0, 1</m:t>
                          </m:r>
                        </m:e>
                      </m:d>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8BCF15B8-5D1E-EBB7-6625-ABE59B6F1EA3}"/>
                  </a:ext>
                </a:extLst>
              </p:cNvPr>
              <p:cNvSpPr txBox="1">
                <a:spLocks noRot="1" noChangeAspect="1" noMove="1" noResize="1" noEditPoints="1" noAdjustHandles="1" noChangeArrowheads="1" noChangeShapeType="1" noTextEdit="1"/>
              </p:cNvSpPr>
              <p:nvPr/>
            </p:nvSpPr>
            <p:spPr>
              <a:xfrm>
                <a:off x="7573307" y="5408188"/>
                <a:ext cx="4140953" cy="584775"/>
              </a:xfrm>
              <a:prstGeom prst="rect">
                <a:avLst/>
              </a:prstGeom>
              <a:blipFill>
                <a:blip r:embed="rId10"/>
                <a:stretch>
                  <a:fillRect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9368ED-63BC-F32E-04A1-078167E82E84}"/>
                  </a:ext>
                </a:extLst>
              </p:cNvPr>
              <p:cNvSpPr txBox="1"/>
              <p:nvPr/>
            </p:nvSpPr>
            <p:spPr>
              <a:xfrm>
                <a:off x="7482847" y="5999361"/>
                <a:ext cx="4334772" cy="6079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ℳ</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e>
                      </m:d>
                      <m:r>
                        <a:rPr lang="en-US" sz="3200" i="1">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𝑒</m:t>
                          </m:r>
                        </m:e>
                        <m: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ea typeface="Cambria Math" panose="02040503050406030204" pitchFamily="18" charset="0"/>
                            </a:rPr>
                            <m:t>𝐶</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r>
                            <a:rPr lang="en-US" sz="3200" b="0" i="1" smtClean="0">
                              <a:latin typeface="Cambria Math" panose="02040503050406030204" pitchFamily="18" charset="0"/>
                              <a:ea typeface="Cambria Math" panose="02040503050406030204" pitchFamily="18" charset="0"/>
                            </a:rPr>
                            <m:t>)</m:t>
                          </m:r>
                        </m:sup>
                      </m:sSup>
                    </m:oMath>
                  </m:oMathPara>
                </a14:m>
                <a:endParaRPr lang="en-US" sz="3200" b="0"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B19368ED-63BC-F32E-04A1-078167E82E84}"/>
                  </a:ext>
                </a:extLst>
              </p:cNvPr>
              <p:cNvSpPr txBox="1">
                <a:spLocks noRot="1" noChangeAspect="1" noMove="1" noResize="1" noEditPoints="1" noAdjustHandles="1" noChangeArrowheads="1" noChangeShapeType="1" noTextEdit="1"/>
              </p:cNvSpPr>
              <p:nvPr/>
            </p:nvSpPr>
            <p:spPr>
              <a:xfrm>
                <a:off x="7482847" y="5999361"/>
                <a:ext cx="4334772" cy="607923"/>
              </a:xfrm>
              <a:prstGeom prst="rect">
                <a:avLst/>
              </a:prstGeom>
              <a:blipFill>
                <a:blip r:embed="rId11"/>
                <a:stretch>
                  <a:fillRect b="-612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9ACD539-25BA-F0F2-D457-891900219A90}"/>
              </a:ext>
            </a:extLst>
          </p:cNvPr>
          <p:cNvSpPr txBox="1"/>
          <p:nvPr/>
        </p:nvSpPr>
        <p:spPr>
          <a:xfrm>
            <a:off x="374381" y="1297788"/>
            <a:ext cx="2625794" cy="523220"/>
          </a:xfrm>
          <a:prstGeom prst="rect">
            <a:avLst/>
          </a:prstGeom>
          <a:noFill/>
        </p:spPr>
        <p:txBody>
          <a:bodyPr wrap="square">
            <a:spAutoFit/>
          </a:bodyPr>
          <a:lstStyle/>
          <a:p>
            <a:r>
              <a:rPr lang="en-US" sz="2800" dirty="0">
                <a:effectLst/>
              </a:rPr>
              <a:t>STRIPS style</a:t>
            </a:r>
            <a:endParaRPr lang="en-US" sz="2800" dirty="0"/>
          </a:p>
        </p:txBody>
      </p:sp>
      <p:sp>
        <p:nvSpPr>
          <p:cNvPr id="10" name="TextBox 9">
            <a:extLst>
              <a:ext uri="{FF2B5EF4-FFF2-40B4-BE49-F238E27FC236}">
                <a16:creationId xmlns:a16="http://schemas.microsoft.com/office/drawing/2014/main" id="{A3EC5949-9D50-BF14-5C92-17EC0AC95BF1}"/>
              </a:ext>
            </a:extLst>
          </p:cNvPr>
          <p:cNvSpPr txBox="1"/>
          <p:nvPr/>
        </p:nvSpPr>
        <p:spPr>
          <a:xfrm>
            <a:off x="361338" y="3977076"/>
            <a:ext cx="3453449" cy="523220"/>
          </a:xfrm>
          <a:prstGeom prst="rect">
            <a:avLst/>
          </a:prstGeom>
          <a:noFill/>
        </p:spPr>
        <p:txBody>
          <a:bodyPr wrap="square">
            <a:spAutoFit/>
          </a:bodyPr>
          <a:lstStyle/>
          <a:p>
            <a:r>
              <a:rPr lang="en-US" sz="2800" dirty="0">
                <a:effectLst/>
              </a:rPr>
              <a:t>A plan for such model</a:t>
            </a:r>
            <a:endParaRPr lang="en-US" sz="2800" dirty="0"/>
          </a:p>
        </p:txBody>
      </p:sp>
      <p:sp>
        <p:nvSpPr>
          <p:cNvPr id="12" name="TextBox 11">
            <a:extLst>
              <a:ext uri="{FF2B5EF4-FFF2-40B4-BE49-F238E27FC236}">
                <a16:creationId xmlns:a16="http://schemas.microsoft.com/office/drawing/2014/main" id="{7A54AF6D-FC07-BB8D-6141-C97CD3C29822}"/>
              </a:ext>
            </a:extLst>
          </p:cNvPr>
          <p:cNvSpPr txBox="1"/>
          <p:nvPr/>
        </p:nvSpPr>
        <p:spPr>
          <a:xfrm>
            <a:off x="361338" y="5182550"/>
            <a:ext cx="3453449" cy="523220"/>
          </a:xfrm>
          <a:prstGeom prst="rect">
            <a:avLst/>
          </a:prstGeom>
          <a:noFill/>
        </p:spPr>
        <p:txBody>
          <a:bodyPr wrap="square">
            <a:spAutoFit/>
          </a:bodyPr>
          <a:lstStyle/>
          <a:p>
            <a:r>
              <a:rPr lang="en-US" sz="2800" dirty="0">
                <a:effectLst/>
              </a:rPr>
              <a:t>Cost of a plan</a:t>
            </a:r>
            <a:endParaRPr lang="en-US" sz="2800" dirty="0"/>
          </a:p>
        </p:txBody>
      </p:sp>
      <p:sp>
        <p:nvSpPr>
          <p:cNvPr id="13" name="TextBox 12">
            <a:extLst>
              <a:ext uri="{FF2B5EF4-FFF2-40B4-BE49-F238E27FC236}">
                <a16:creationId xmlns:a16="http://schemas.microsoft.com/office/drawing/2014/main" id="{09F6ABC4-106C-6948-4187-55C72E22C3F8}"/>
              </a:ext>
            </a:extLst>
          </p:cNvPr>
          <p:cNvSpPr txBox="1"/>
          <p:nvPr/>
        </p:nvSpPr>
        <p:spPr>
          <a:xfrm>
            <a:off x="6922702" y="4908838"/>
            <a:ext cx="5442161" cy="523220"/>
          </a:xfrm>
          <a:prstGeom prst="rect">
            <a:avLst/>
          </a:prstGeom>
          <a:noFill/>
        </p:spPr>
        <p:txBody>
          <a:bodyPr wrap="square">
            <a:spAutoFit/>
          </a:bodyPr>
          <a:lstStyle/>
          <a:p>
            <a:r>
              <a:rPr lang="en-US" sz="2800" dirty="0">
                <a:effectLst/>
              </a:rPr>
              <a:t>Likelihood of a plan given a model</a:t>
            </a:r>
            <a:endParaRPr lang="en-US" sz="2800" dirty="0"/>
          </a:p>
        </p:txBody>
      </p:sp>
      <p:cxnSp>
        <p:nvCxnSpPr>
          <p:cNvPr id="14" name="Straight Connector 13">
            <a:extLst>
              <a:ext uri="{FF2B5EF4-FFF2-40B4-BE49-F238E27FC236}">
                <a16:creationId xmlns:a16="http://schemas.microsoft.com/office/drawing/2014/main" id="{AEF3EB14-FE94-47E3-618D-A466745CBB57}"/>
              </a:ext>
            </a:extLst>
          </p:cNvPr>
          <p:cNvCxnSpPr>
            <a:cxnSpLocks/>
          </p:cNvCxnSpPr>
          <p:nvPr/>
        </p:nvCxnSpPr>
        <p:spPr>
          <a:xfrm>
            <a:off x="361338" y="1808928"/>
            <a:ext cx="1947909"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E872AD4-E645-2D31-5C7A-69B5AB22420B}"/>
              </a:ext>
            </a:extLst>
          </p:cNvPr>
          <p:cNvCxnSpPr>
            <a:cxnSpLocks/>
          </p:cNvCxnSpPr>
          <p:nvPr/>
        </p:nvCxnSpPr>
        <p:spPr>
          <a:xfrm>
            <a:off x="361338" y="4477841"/>
            <a:ext cx="3453449"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8DB86C-8B04-D629-8E1C-41D29186DF6C}"/>
              </a:ext>
            </a:extLst>
          </p:cNvPr>
          <p:cNvCxnSpPr>
            <a:cxnSpLocks/>
          </p:cNvCxnSpPr>
          <p:nvPr/>
        </p:nvCxnSpPr>
        <p:spPr>
          <a:xfrm>
            <a:off x="442852" y="5698813"/>
            <a:ext cx="1947909"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658091-F4A6-6DEA-B474-9DB19AD36ADE}"/>
              </a:ext>
            </a:extLst>
          </p:cNvPr>
          <p:cNvCxnSpPr>
            <a:cxnSpLocks/>
          </p:cNvCxnSpPr>
          <p:nvPr/>
        </p:nvCxnSpPr>
        <p:spPr>
          <a:xfrm>
            <a:off x="6922702" y="5432058"/>
            <a:ext cx="5072986"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712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35888" y="1387387"/>
            <a:ext cx="10225664"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a:extLst>
              <a:ext uri="{FF2B5EF4-FFF2-40B4-BE49-F238E27FC236}">
                <a16:creationId xmlns:a16="http://schemas.microsoft.com/office/drawing/2014/main" id="{2A340635-6551-2191-002F-02AD58610986}"/>
              </a:ext>
            </a:extLst>
          </p:cNvPr>
          <p:cNvSpPr/>
          <p:nvPr/>
        </p:nvSpPr>
        <p:spPr>
          <a:xfrm>
            <a:off x="1572193" y="2409644"/>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3F98DEB4-5F13-65FE-BA71-CFF8DDEE0786}"/>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3" name="Picture 12" descr="A diagram of a bridge&#10;&#10;Description automatically generated">
            <a:extLst>
              <a:ext uri="{FF2B5EF4-FFF2-40B4-BE49-F238E27FC236}">
                <a16:creationId xmlns:a16="http://schemas.microsoft.com/office/drawing/2014/main" id="{37B09A38-C5C5-3FC3-32B1-2C0A15F71E03}"/>
              </a:ext>
            </a:extLst>
          </p:cNvPr>
          <p:cNvPicPr>
            <a:picLocks noChangeAspect="1"/>
          </p:cNvPicPr>
          <p:nvPr/>
        </p:nvPicPr>
        <p:blipFill rotWithShape="1">
          <a:blip r:embed="rId3"/>
          <a:srcRect l="2880" t="11650" r="4147" b="4781"/>
          <a:stretch/>
        </p:blipFill>
        <p:spPr>
          <a:xfrm>
            <a:off x="7150308" y="164284"/>
            <a:ext cx="5041692" cy="2641863"/>
          </a:xfrm>
          <a:prstGeom prst="rect">
            <a:avLst/>
          </a:prstGeom>
        </p:spPr>
      </p:pic>
      <p:sp>
        <p:nvSpPr>
          <p:cNvPr id="14" name="Rectangle 13">
            <a:extLst>
              <a:ext uri="{FF2B5EF4-FFF2-40B4-BE49-F238E27FC236}">
                <a16:creationId xmlns:a16="http://schemas.microsoft.com/office/drawing/2014/main" id="{57EC40ED-65CB-0480-CEF9-7016B30D9A4B}"/>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types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792713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Trust in Mental Model States</a:t>
            </a:r>
            <a:endParaRPr lang="en-US" sz="3600" b="1" dirty="0">
              <a:latin typeface="Eurostile" panose="020B0504020202050204" pitchFamily="34" charset="77"/>
            </a:endParaRPr>
          </a:p>
        </p:txBody>
      </p:sp>
      <p:sp>
        <p:nvSpPr>
          <p:cNvPr id="4" name="TextBox 3">
            <a:extLst>
              <a:ext uri="{FF2B5EF4-FFF2-40B4-BE49-F238E27FC236}">
                <a16:creationId xmlns:a16="http://schemas.microsoft.com/office/drawing/2014/main" id="{53399EBC-5842-F7C7-A36B-00B6D63FE3FB}"/>
              </a:ext>
            </a:extLst>
          </p:cNvPr>
          <p:cNvSpPr txBox="1"/>
          <p:nvPr/>
        </p:nvSpPr>
        <p:spPr>
          <a:xfrm>
            <a:off x="589466" y="1710035"/>
            <a:ext cx="10515600" cy="954107"/>
          </a:xfrm>
          <a:prstGeom prst="rect">
            <a:avLst/>
          </a:prstGeom>
          <a:noFill/>
        </p:spPr>
        <p:txBody>
          <a:bodyPr wrap="square">
            <a:spAutoFit/>
          </a:bodyPr>
          <a:lstStyle/>
          <a:p>
            <a:r>
              <a:rPr lang="en-US" sz="2800" dirty="0"/>
              <a:t>Trust as a measure is best understood in terms of one’s expectation on an agent to satisfy some specific contract [</a:t>
            </a:r>
            <a:r>
              <a:rPr lang="en-US" sz="2800" dirty="0" err="1"/>
              <a:t>Jacovi</a:t>
            </a:r>
            <a:r>
              <a:rPr lang="en-US" sz="2800" dirty="0"/>
              <a:t>, et al., 2021]</a:t>
            </a:r>
          </a:p>
        </p:txBody>
      </p:sp>
      <p:sp>
        <p:nvSpPr>
          <p:cNvPr id="7" name="Rectangle 6">
            <a:extLst>
              <a:ext uri="{FF2B5EF4-FFF2-40B4-BE49-F238E27FC236}">
                <a16:creationId xmlns:a16="http://schemas.microsoft.com/office/drawing/2014/main" id="{9B1DAAB6-9A2D-9FFB-9749-B722F614538A}"/>
              </a:ext>
            </a:extLst>
          </p:cNvPr>
          <p:cNvSpPr/>
          <p:nvPr/>
        </p:nvSpPr>
        <p:spPr>
          <a:xfrm>
            <a:off x="0" y="6531937"/>
            <a:ext cx="8089900" cy="276999"/>
          </a:xfrm>
          <a:prstGeom prst="rect">
            <a:avLst/>
          </a:prstGeom>
        </p:spPr>
        <p:txBody>
          <a:bodyPr wrap="square">
            <a:spAutoFit/>
          </a:bodyPr>
          <a:lstStyle/>
          <a:p>
            <a:r>
              <a:rPr lang="en-US" sz="1200" dirty="0">
                <a:solidFill>
                  <a:schemeClr val="bg1">
                    <a:lumMod val="65000"/>
                  </a:schemeClr>
                </a:solidFill>
                <a:latin typeface="Helvetica" panose="020B0604020202020204" pitchFamily="34" charset="0"/>
                <a:cs typeface="Helvetica" panose="020B0604020202020204" pitchFamily="34" charset="0"/>
              </a:rPr>
              <a:t>[</a:t>
            </a:r>
            <a:r>
              <a:rPr lang="en-US" sz="1200" i="1" dirty="0" err="1">
                <a:solidFill>
                  <a:schemeClr val="bg1">
                    <a:lumMod val="65000"/>
                  </a:schemeClr>
                </a:solidFill>
                <a:latin typeface="Helvetica" panose="020B0604020202020204" pitchFamily="34" charset="0"/>
                <a:cs typeface="Helvetica" panose="020B0604020202020204" pitchFamily="34" charset="0"/>
              </a:rPr>
              <a:t>Jacovi</a:t>
            </a:r>
            <a:r>
              <a:rPr lang="en-US" sz="1200" i="1" dirty="0">
                <a:solidFill>
                  <a:schemeClr val="bg1">
                    <a:lumMod val="65000"/>
                  </a:schemeClr>
                </a:solidFill>
                <a:latin typeface="Helvetica" panose="020B0604020202020204" pitchFamily="34" charset="0"/>
                <a:cs typeface="Helvetica" panose="020B0604020202020204" pitchFamily="34" charset="0"/>
              </a:rPr>
              <a:t>, et al., 2021]</a:t>
            </a:r>
            <a:r>
              <a:rPr lang="en-US" sz="1200" dirty="0">
                <a:solidFill>
                  <a:schemeClr val="bg1">
                    <a:lumMod val="65000"/>
                  </a:schemeClr>
                </a:solidFill>
                <a:latin typeface="Helvetica" panose="020B0604020202020204" pitchFamily="34" charset="0"/>
                <a:cs typeface="Helvetica" panose="020B0604020202020204" pitchFamily="34" charset="0"/>
              </a:rPr>
              <a:t> </a:t>
            </a:r>
            <a:r>
              <a:rPr lang="en-US" sz="1200" dirty="0">
                <a:latin typeface="Helvetica" panose="020B0604020202020204" pitchFamily="34" charset="0"/>
                <a:cs typeface="Helvetica" panose="020B0604020202020204" pitchFamily="34" charset="0"/>
              </a:rPr>
              <a:t>Formalizing trust in artificial intelligence: Prerequisites, causes and goals of human trust in ai.</a:t>
            </a:r>
          </a:p>
        </p:txBody>
      </p:sp>
      <p:sp>
        <p:nvSpPr>
          <p:cNvPr id="8" name="Chevron 7">
            <a:extLst>
              <a:ext uri="{FF2B5EF4-FFF2-40B4-BE49-F238E27FC236}">
                <a16:creationId xmlns:a16="http://schemas.microsoft.com/office/drawing/2014/main" id="{5A5E5846-98C6-F7C0-7875-2B52A8A69F15}"/>
              </a:ext>
            </a:extLst>
          </p:cNvPr>
          <p:cNvSpPr/>
          <p:nvPr/>
        </p:nvSpPr>
        <p:spPr>
          <a:xfrm>
            <a:off x="250421" y="1859845"/>
            <a:ext cx="275545" cy="214489"/>
          </a:xfrm>
          <a:prstGeom prst="chevron">
            <a:avLst/>
          </a:prstGeom>
          <a:solidFill>
            <a:srgbClr val="93238E"/>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4174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Trust in Mental Model States</a:t>
            </a:r>
            <a:endParaRPr lang="en-US" sz="3600" b="1" dirty="0">
              <a:latin typeface="Eurostile" panose="020B0504020202050204" pitchFamily="34" charset="77"/>
            </a:endParaRPr>
          </a:p>
        </p:txBody>
      </p:sp>
      <p:sp>
        <p:nvSpPr>
          <p:cNvPr id="4" name="TextBox 3">
            <a:extLst>
              <a:ext uri="{FF2B5EF4-FFF2-40B4-BE49-F238E27FC236}">
                <a16:creationId xmlns:a16="http://schemas.microsoft.com/office/drawing/2014/main" id="{53399EBC-5842-F7C7-A36B-00B6D63FE3FB}"/>
              </a:ext>
            </a:extLst>
          </p:cNvPr>
          <p:cNvSpPr txBox="1"/>
          <p:nvPr/>
        </p:nvSpPr>
        <p:spPr>
          <a:xfrm>
            <a:off x="589466" y="1710035"/>
            <a:ext cx="10515600" cy="954107"/>
          </a:xfrm>
          <a:prstGeom prst="rect">
            <a:avLst/>
          </a:prstGeom>
          <a:noFill/>
        </p:spPr>
        <p:txBody>
          <a:bodyPr wrap="square">
            <a:spAutoFit/>
          </a:bodyPr>
          <a:lstStyle/>
          <a:p>
            <a:r>
              <a:rPr lang="en-US" sz="2800" dirty="0"/>
              <a:t>Trust as a measure is best understood in terms of one’s expectation on an agent to satisfy some specific contract [</a:t>
            </a:r>
            <a:r>
              <a:rPr lang="en-US" sz="2800" dirty="0" err="1"/>
              <a:t>Jacovi</a:t>
            </a:r>
            <a:r>
              <a:rPr lang="en-US" sz="2800" dirty="0"/>
              <a:t>, et al., 2021]</a:t>
            </a:r>
          </a:p>
        </p:txBody>
      </p:sp>
      <p:sp>
        <p:nvSpPr>
          <p:cNvPr id="8" name="Chevron 7">
            <a:extLst>
              <a:ext uri="{FF2B5EF4-FFF2-40B4-BE49-F238E27FC236}">
                <a16:creationId xmlns:a16="http://schemas.microsoft.com/office/drawing/2014/main" id="{5A5E5846-98C6-F7C0-7875-2B52A8A69F15}"/>
              </a:ext>
            </a:extLst>
          </p:cNvPr>
          <p:cNvSpPr/>
          <p:nvPr/>
        </p:nvSpPr>
        <p:spPr>
          <a:xfrm>
            <a:off x="250421" y="1859845"/>
            <a:ext cx="275545" cy="214489"/>
          </a:xfrm>
          <a:prstGeom prst="chevron">
            <a:avLst/>
          </a:prstGeom>
          <a:solidFill>
            <a:srgbClr val="93238E"/>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Down Arrow 8">
            <a:extLst>
              <a:ext uri="{FF2B5EF4-FFF2-40B4-BE49-F238E27FC236}">
                <a16:creationId xmlns:a16="http://schemas.microsoft.com/office/drawing/2014/main" id="{4BD6CEA8-D00B-F96D-70F4-FFE9A12F9206}"/>
              </a:ext>
            </a:extLst>
          </p:cNvPr>
          <p:cNvSpPr/>
          <p:nvPr/>
        </p:nvSpPr>
        <p:spPr>
          <a:xfrm>
            <a:off x="5352395" y="2730499"/>
            <a:ext cx="1297023" cy="538531"/>
          </a:xfrm>
          <a:prstGeom prst="downArrow">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134151D-A61C-0D54-2228-560281FE2D79}"/>
              </a:ext>
            </a:extLst>
          </p:cNvPr>
          <p:cNvCxnSpPr/>
          <p:nvPr/>
        </p:nvCxnSpPr>
        <p:spPr>
          <a:xfrm>
            <a:off x="5352395" y="2664142"/>
            <a:ext cx="1297023" cy="0"/>
          </a:xfrm>
          <a:prstGeom prst="line">
            <a:avLst/>
          </a:prstGeom>
          <a:ln w="76200">
            <a:solidFill>
              <a:srgbClr val="D8BEE3"/>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C18590C5-B3B2-6EDB-ED9A-F4A7C9C87CD1}"/>
              </a:ext>
            </a:extLst>
          </p:cNvPr>
          <p:cNvSpPr/>
          <p:nvPr/>
        </p:nvSpPr>
        <p:spPr>
          <a:xfrm>
            <a:off x="4044950" y="3304858"/>
            <a:ext cx="4044950" cy="1422400"/>
          </a:xfrm>
          <a:prstGeom prst="roundRect">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570E830-316C-4B8B-8D46-EBCA375570C1}"/>
              </a:ext>
            </a:extLst>
          </p:cNvPr>
          <p:cNvSpPr txBox="1"/>
          <p:nvPr/>
        </p:nvSpPr>
        <p:spPr>
          <a:xfrm>
            <a:off x="4121150" y="3391319"/>
            <a:ext cx="3968750" cy="1200329"/>
          </a:xfrm>
          <a:prstGeom prst="rect">
            <a:avLst/>
          </a:prstGeom>
          <a:noFill/>
        </p:spPr>
        <p:txBody>
          <a:bodyPr wrap="square">
            <a:spAutoFit/>
          </a:bodyPr>
          <a:lstStyle/>
          <a:p>
            <a:r>
              <a:rPr lang="en-US" sz="2400" dirty="0">
                <a:solidFill>
                  <a:srgbClr val="002060"/>
                </a:solidFill>
              </a:rPr>
              <a:t>The agent’s behavior meeting some specific performance, process or purpose guarantee</a:t>
            </a:r>
          </a:p>
        </p:txBody>
      </p:sp>
    </p:spTree>
    <p:extLst>
      <p:ext uri="{BB962C8B-B14F-4D97-AF65-F5344CB8AC3E}">
        <p14:creationId xmlns:p14="http://schemas.microsoft.com/office/powerpoint/2010/main" val="3733203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Trust in Mental Model States</a:t>
            </a:r>
            <a:endParaRPr lang="en-US" sz="3600" b="1" dirty="0">
              <a:latin typeface="Eurostile" panose="020B0504020202050204" pitchFamily="34" charset="77"/>
            </a:endParaRPr>
          </a:p>
        </p:txBody>
      </p:sp>
      <p:sp>
        <p:nvSpPr>
          <p:cNvPr id="4" name="TextBox 3">
            <a:extLst>
              <a:ext uri="{FF2B5EF4-FFF2-40B4-BE49-F238E27FC236}">
                <a16:creationId xmlns:a16="http://schemas.microsoft.com/office/drawing/2014/main" id="{53399EBC-5842-F7C7-A36B-00B6D63FE3FB}"/>
              </a:ext>
            </a:extLst>
          </p:cNvPr>
          <p:cNvSpPr txBox="1"/>
          <p:nvPr/>
        </p:nvSpPr>
        <p:spPr>
          <a:xfrm>
            <a:off x="589466" y="1710035"/>
            <a:ext cx="10515600" cy="954107"/>
          </a:xfrm>
          <a:prstGeom prst="rect">
            <a:avLst/>
          </a:prstGeom>
          <a:noFill/>
        </p:spPr>
        <p:txBody>
          <a:bodyPr wrap="square">
            <a:spAutoFit/>
          </a:bodyPr>
          <a:lstStyle/>
          <a:p>
            <a:r>
              <a:rPr lang="en-US" sz="2800" dirty="0"/>
              <a:t>Trust as a measure is best understood in terms of one’s expectation on an agent to satisfy some specific contract [</a:t>
            </a:r>
            <a:r>
              <a:rPr lang="en-US" sz="2800" dirty="0" err="1"/>
              <a:t>Jacovi</a:t>
            </a:r>
            <a:r>
              <a:rPr lang="en-US" sz="2800" dirty="0"/>
              <a:t>, et al., 2021]</a:t>
            </a:r>
          </a:p>
        </p:txBody>
      </p:sp>
      <p:sp>
        <p:nvSpPr>
          <p:cNvPr id="8" name="Chevron 7">
            <a:extLst>
              <a:ext uri="{FF2B5EF4-FFF2-40B4-BE49-F238E27FC236}">
                <a16:creationId xmlns:a16="http://schemas.microsoft.com/office/drawing/2014/main" id="{5A5E5846-98C6-F7C0-7875-2B52A8A69F15}"/>
              </a:ext>
            </a:extLst>
          </p:cNvPr>
          <p:cNvSpPr/>
          <p:nvPr/>
        </p:nvSpPr>
        <p:spPr>
          <a:xfrm>
            <a:off x="250421" y="1859845"/>
            <a:ext cx="275545" cy="214489"/>
          </a:xfrm>
          <a:prstGeom prst="chevron">
            <a:avLst/>
          </a:prstGeom>
          <a:solidFill>
            <a:srgbClr val="93238E"/>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A7277-A568-D3F5-60B3-E2EEE8C89240}"/>
                  </a:ext>
                </a:extLst>
              </p:cNvPr>
              <p:cNvSpPr txBox="1"/>
              <p:nvPr/>
            </p:nvSpPr>
            <p:spPr>
              <a:xfrm>
                <a:off x="8597900" y="3739060"/>
                <a:ext cx="7239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i="1">
                              <a:latin typeface="Cambria Math" panose="02040503050406030204" pitchFamily="18" charset="0"/>
                              <a:ea typeface="Cambria Math" panose="02040503050406030204" pitchFamily="18" charset="0"/>
                            </a:rPr>
                            <m:t>h</m:t>
                          </m:r>
                        </m:sub>
                        <m:sup>
                          <m:r>
                            <a:rPr lang="en-US" sz="3200" i="1">
                              <a:latin typeface="Cambria Math" panose="02040503050406030204" pitchFamily="18" charset="0"/>
                              <a:ea typeface="Cambria Math" panose="02040503050406030204" pitchFamily="18" charset="0"/>
                            </a:rPr>
                            <m:t>∗</m:t>
                          </m:r>
                        </m:sup>
                      </m:sSubSup>
                    </m:oMath>
                  </m:oMathPara>
                </a14:m>
                <a:endParaRPr lang="en-US" sz="3200" dirty="0"/>
              </a:p>
            </p:txBody>
          </p:sp>
        </mc:Choice>
        <mc:Fallback xmlns="">
          <p:sp>
            <p:nvSpPr>
              <p:cNvPr id="5" name="TextBox 4">
                <a:extLst>
                  <a:ext uri="{FF2B5EF4-FFF2-40B4-BE49-F238E27FC236}">
                    <a16:creationId xmlns:a16="http://schemas.microsoft.com/office/drawing/2014/main" id="{997A7277-A568-D3F5-60B3-E2EEE8C89240}"/>
                  </a:ext>
                </a:extLst>
              </p:cNvPr>
              <p:cNvSpPr txBox="1">
                <a:spLocks noRot="1" noChangeAspect="1" noMove="1" noResize="1" noEditPoints="1" noAdjustHandles="1" noChangeArrowheads="1" noChangeShapeType="1" noTextEdit="1"/>
              </p:cNvSpPr>
              <p:nvPr/>
            </p:nvSpPr>
            <p:spPr>
              <a:xfrm>
                <a:off x="8597900" y="3739060"/>
                <a:ext cx="723900" cy="584775"/>
              </a:xfrm>
              <a:prstGeom prst="rect">
                <a:avLst/>
              </a:prstGeom>
              <a:blipFill>
                <a:blip r:embed="rId3"/>
                <a:stretch>
                  <a:fillRect l="-6897" r="-10345" b="-8511"/>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0A17634-EA60-69A9-BDAD-46EC7868684D}"/>
              </a:ext>
            </a:extLst>
          </p:cNvPr>
          <p:cNvSpPr/>
          <p:nvPr/>
        </p:nvSpPr>
        <p:spPr>
          <a:xfrm>
            <a:off x="8572500" y="3571741"/>
            <a:ext cx="990600" cy="988198"/>
          </a:xfrm>
          <a:prstGeom prst="ellipse">
            <a:avLst/>
          </a:prstGeom>
          <a:noFill/>
          <a:ln w="76200">
            <a:solidFill>
              <a:srgbClr val="C7D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0DB85F62-8AB4-0131-10D8-9086171E19E5}"/>
              </a:ext>
            </a:extLst>
          </p:cNvPr>
          <p:cNvSpPr/>
          <p:nvPr/>
        </p:nvSpPr>
        <p:spPr>
          <a:xfrm>
            <a:off x="5352395" y="2730499"/>
            <a:ext cx="1297023" cy="538531"/>
          </a:xfrm>
          <a:prstGeom prst="downArrow">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1999385-4ED6-5C29-EC82-C21307EBC7F7}"/>
              </a:ext>
            </a:extLst>
          </p:cNvPr>
          <p:cNvCxnSpPr/>
          <p:nvPr/>
        </p:nvCxnSpPr>
        <p:spPr>
          <a:xfrm>
            <a:off x="5352395" y="2664142"/>
            <a:ext cx="1297023" cy="0"/>
          </a:xfrm>
          <a:prstGeom prst="line">
            <a:avLst/>
          </a:prstGeom>
          <a:ln w="76200">
            <a:solidFill>
              <a:srgbClr val="D8BEE3"/>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64B9B3D6-23EE-56C3-59CD-E1DA1C47D253}"/>
              </a:ext>
            </a:extLst>
          </p:cNvPr>
          <p:cNvSpPr/>
          <p:nvPr/>
        </p:nvSpPr>
        <p:spPr>
          <a:xfrm>
            <a:off x="4044950" y="3304858"/>
            <a:ext cx="4044950" cy="1422400"/>
          </a:xfrm>
          <a:prstGeom prst="roundRect">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6D68135-8C1F-A0C6-0780-C35628451D9D}"/>
              </a:ext>
            </a:extLst>
          </p:cNvPr>
          <p:cNvSpPr txBox="1"/>
          <p:nvPr/>
        </p:nvSpPr>
        <p:spPr>
          <a:xfrm>
            <a:off x="4121150" y="3391319"/>
            <a:ext cx="3968750" cy="1200329"/>
          </a:xfrm>
          <a:prstGeom prst="rect">
            <a:avLst/>
          </a:prstGeom>
          <a:noFill/>
        </p:spPr>
        <p:txBody>
          <a:bodyPr wrap="square">
            <a:spAutoFit/>
          </a:bodyPr>
          <a:lstStyle/>
          <a:p>
            <a:r>
              <a:rPr lang="en-US" sz="2400" dirty="0">
                <a:solidFill>
                  <a:srgbClr val="002060"/>
                </a:solidFill>
              </a:rPr>
              <a:t>The agent’s behavior meeting some specific performance, process or purpose guarantee</a:t>
            </a:r>
          </a:p>
        </p:txBody>
      </p:sp>
    </p:spTree>
    <p:extLst>
      <p:ext uri="{BB962C8B-B14F-4D97-AF65-F5344CB8AC3E}">
        <p14:creationId xmlns:p14="http://schemas.microsoft.com/office/powerpoint/2010/main" val="3782927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Trust in Mental Model States</a:t>
            </a:r>
            <a:endParaRPr lang="en-US" sz="3600" b="1" dirty="0">
              <a:latin typeface="Eurostile" panose="020B0504020202050204" pitchFamily="34" charset="77"/>
            </a:endParaRPr>
          </a:p>
        </p:txBody>
      </p:sp>
      <p:sp>
        <p:nvSpPr>
          <p:cNvPr id="4" name="TextBox 3">
            <a:extLst>
              <a:ext uri="{FF2B5EF4-FFF2-40B4-BE49-F238E27FC236}">
                <a16:creationId xmlns:a16="http://schemas.microsoft.com/office/drawing/2014/main" id="{53399EBC-5842-F7C7-A36B-00B6D63FE3FB}"/>
              </a:ext>
            </a:extLst>
          </p:cNvPr>
          <p:cNvSpPr txBox="1"/>
          <p:nvPr/>
        </p:nvSpPr>
        <p:spPr>
          <a:xfrm>
            <a:off x="589466" y="1710035"/>
            <a:ext cx="10515600" cy="954107"/>
          </a:xfrm>
          <a:prstGeom prst="rect">
            <a:avLst/>
          </a:prstGeom>
          <a:noFill/>
        </p:spPr>
        <p:txBody>
          <a:bodyPr wrap="square">
            <a:spAutoFit/>
          </a:bodyPr>
          <a:lstStyle/>
          <a:p>
            <a:r>
              <a:rPr lang="en-US" sz="2800" dirty="0"/>
              <a:t>Trust as a measure is best understood in terms of one’s expectation on an agent to satisfy some specific contract [</a:t>
            </a:r>
            <a:r>
              <a:rPr lang="en-US" sz="2800" dirty="0" err="1"/>
              <a:t>Jacovi</a:t>
            </a:r>
            <a:r>
              <a:rPr lang="en-US" sz="2800" dirty="0"/>
              <a:t>, et al., 2021]</a:t>
            </a:r>
          </a:p>
        </p:txBody>
      </p:sp>
      <p:sp>
        <p:nvSpPr>
          <p:cNvPr id="8" name="Chevron 7">
            <a:extLst>
              <a:ext uri="{FF2B5EF4-FFF2-40B4-BE49-F238E27FC236}">
                <a16:creationId xmlns:a16="http://schemas.microsoft.com/office/drawing/2014/main" id="{5A5E5846-98C6-F7C0-7875-2B52A8A69F15}"/>
              </a:ext>
            </a:extLst>
          </p:cNvPr>
          <p:cNvSpPr/>
          <p:nvPr/>
        </p:nvSpPr>
        <p:spPr>
          <a:xfrm>
            <a:off x="250421" y="1859845"/>
            <a:ext cx="275545" cy="214489"/>
          </a:xfrm>
          <a:prstGeom prst="chevron">
            <a:avLst/>
          </a:prstGeom>
          <a:solidFill>
            <a:srgbClr val="93238E"/>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A7277-A568-D3F5-60B3-E2EEE8C89240}"/>
                  </a:ext>
                </a:extLst>
              </p:cNvPr>
              <p:cNvSpPr txBox="1"/>
              <p:nvPr/>
            </p:nvSpPr>
            <p:spPr>
              <a:xfrm>
                <a:off x="8597900" y="3739060"/>
                <a:ext cx="7239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i="1">
                              <a:latin typeface="Cambria Math" panose="02040503050406030204" pitchFamily="18" charset="0"/>
                              <a:ea typeface="Cambria Math" panose="02040503050406030204" pitchFamily="18" charset="0"/>
                            </a:rPr>
                            <m:t>h</m:t>
                          </m:r>
                        </m:sub>
                        <m:sup>
                          <m:r>
                            <a:rPr lang="en-US" sz="3200" i="1">
                              <a:latin typeface="Cambria Math" panose="02040503050406030204" pitchFamily="18" charset="0"/>
                              <a:ea typeface="Cambria Math" panose="02040503050406030204" pitchFamily="18" charset="0"/>
                            </a:rPr>
                            <m:t>∗</m:t>
                          </m:r>
                        </m:sup>
                      </m:sSubSup>
                    </m:oMath>
                  </m:oMathPara>
                </a14:m>
                <a:endParaRPr lang="en-US" sz="3200" dirty="0"/>
              </a:p>
            </p:txBody>
          </p:sp>
        </mc:Choice>
        <mc:Fallback xmlns="">
          <p:sp>
            <p:nvSpPr>
              <p:cNvPr id="5" name="TextBox 4">
                <a:extLst>
                  <a:ext uri="{FF2B5EF4-FFF2-40B4-BE49-F238E27FC236}">
                    <a16:creationId xmlns:a16="http://schemas.microsoft.com/office/drawing/2014/main" id="{997A7277-A568-D3F5-60B3-E2EEE8C89240}"/>
                  </a:ext>
                </a:extLst>
              </p:cNvPr>
              <p:cNvSpPr txBox="1">
                <a:spLocks noRot="1" noChangeAspect="1" noMove="1" noResize="1" noEditPoints="1" noAdjustHandles="1" noChangeArrowheads="1" noChangeShapeType="1" noTextEdit="1"/>
              </p:cNvSpPr>
              <p:nvPr/>
            </p:nvSpPr>
            <p:spPr>
              <a:xfrm>
                <a:off x="8597900" y="3739060"/>
                <a:ext cx="723900" cy="584775"/>
              </a:xfrm>
              <a:prstGeom prst="rect">
                <a:avLst/>
              </a:prstGeom>
              <a:blipFill>
                <a:blip r:embed="rId3"/>
                <a:stretch>
                  <a:fillRect l="-6897" r="-10345" b="-8511"/>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0A17634-EA60-69A9-BDAD-46EC7868684D}"/>
              </a:ext>
            </a:extLst>
          </p:cNvPr>
          <p:cNvSpPr/>
          <p:nvPr/>
        </p:nvSpPr>
        <p:spPr>
          <a:xfrm>
            <a:off x="8572500" y="3571741"/>
            <a:ext cx="990600" cy="988198"/>
          </a:xfrm>
          <a:prstGeom prst="ellipse">
            <a:avLst/>
          </a:prstGeom>
          <a:noFill/>
          <a:ln w="76200">
            <a:solidFill>
              <a:srgbClr val="C7D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DD2416-1AE1-8557-AD57-7C1736DD1A70}"/>
                  </a:ext>
                </a:extLst>
              </p:cNvPr>
              <p:cNvSpPr txBox="1"/>
              <p:nvPr/>
            </p:nvSpPr>
            <p:spPr>
              <a:xfrm>
                <a:off x="4160073" y="5367973"/>
                <a:ext cx="3573158" cy="6481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𝒯</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𝒞</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ℱ</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𝑃</m:t>
                      </m:r>
                      <m:d>
                        <m:dPr>
                          <m:ctrlPr>
                            <a:rPr lang="en-US" sz="3200" b="0" i="1" smtClean="0">
                              <a:latin typeface="Cambria Math" panose="02040503050406030204" pitchFamily="18" charset="0"/>
                              <a:ea typeface="Cambria Math" panose="02040503050406030204" pitchFamily="18" charset="0"/>
                            </a:rPr>
                          </m:ctrlPr>
                        </m:dPr>
                        <m:e>
                          <m:sSup>
                            <m:sSupPr>
                              <m:ctrlPr>
                                <a:rPr lang="en-US" sz="3200" b="0" i="1" smtClean="0">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b="0" i="0" smtClean="0">
                                  <a:latin typeface="Cambria Math" panose="02040503050406030204" pitchFamily="18" charset="0"/>
                                  <a:ea typeface="Cambria Math" panose="02040503050406030204" pitchFamily="18" charset="0"/>
                                </a:rPr>
                                <m:t>H</m:t>
                              </m:r>
                            </m:sup>
                          </m:sSup>
                        </m:e>
                      </m:d>
                      <m:r>
                        <a:rPr lang="en-US" sz="3200" b="0" i="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3" name="TextBox 12">
                <a:extLst>
                  <a:ext uri="{FF2B5EF4-FFF2-40B4-BE49-F238E27FC236}">
                    <a16:creationId xmlns:a16="http://schemas.microsoft.com/office/drawing/2014/main" id="{21DD2416-1AE1-8557-AD57-7C1736DD1A70}"/>
                  </a:ext>
                </a:extLst>
              </p:cNvPr>
              <p:cNvSpPr txBox="1">
                <a:spLocks noRot="1" noChangeAspect="1" noMove="1" noResize="1" noEditPoints="1" noAdjustHandles="1" noChangeArrowheads="1" noChangeShapeType="1" noTextEdit="1"/>
              </p:cNvSpPr>
              <p:nvPr/>
            </p:nvSpPr>
            <p:spPr>
              <a:xfrm>
                <a:off x="4160073" y="5367973"/>
                <a:ext cx="3573158" cy="648191"/>
              </a:xfrm>
              <a:prstGeom prst="rect">
                <a:avLst/>
              </a:prstGeom>
              <a:blipFill>
                <a:blip r:embed="rId4"/>
                <a:stretch>
                  <a:fillRect r="-707" b="-17308"/>
                </a:stretch>
              </a:blipFill>
            </p:spPr>
            <p:txBody>
              <a:bodyPr/>
              <a:lstStyle/>
              <a:p>
                <a:r>
                  <a:rPr lang="en-US">
                    <a:noFill/>
                  </a:rPr>
                  <a:t> </a:t>
                </a:r>
              </a:p>
            </p:txBody>
          </p:sp>
        </mc:Fallback>
      </mc:AlternateContent>
      <p:sp>
        <p:nvSpPr>
          <p:cNvPr id="3" name="Down Arrow 2">
            <a:extLst>
              <a:ext uri="{FF2B5EF4-FFF2-40B4-BE49-F238E27FC236}">
                <a16:creationId xmlns:a16="http://schemas.microsoft.com/office/drawing/2014/main" id="{F5692C73-F0A2-0720-008B-C45ACEE0AA34}"/>
              </a:ext>
            </a:extLst>
          </p:cNvPr>
          <p:cNvSpPr/>
          <p:nvPr/>
        </p:nvSpPr>
        <p:spPr>
          <a:xfrm>
            <a:off x="5352395" y="2730499"/>
            <a:ext cx="1297023" cy="538531"/>
          </a:xfrm>
          <a:prstGeom prst="downArrow">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786891C-81F5-F744-FD49-DB77E4A05930}"/>
              </a:ext>
            </a:extLst>
          </p:cNvPr>
          <p:cNvCxnSpPr/>
          <p:nvPr/>
        </p:nvCxnSpPr>
        <p:spPr>
          <a:xfrm>
            <a:off x="5352395" y="2664142"/>
            <a:ext cx="1297023" cy="0"/>
          </a:xfrm>
          <a:prstGeom prst="line">
            <a:avLst/>
          </a:prstGeom>
          <a:ln w="76200">
            <a:solidFill>
              <a:srgbClr val="D8BEE3"/>
            </a:solidFill>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ED3572CA-8C83-3AA3-E967-DCB16CBE635C}"/>
              </a:ext>
            </a:extLst>
          </p:cNvPr>
          <p:cNvSpPr/>
          <p:nvPr/>
        </p:nvSpPr>
        <p:spPr>
          <a:xfrm>
            <a:off x="4044950" y="3304858"/>
            <a:ext cx="4044950" cy="1422400"/>
          </a:xfrm>
          <a:prstGeom prst="roundRect">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00A170-BD9A-783A-31BE-2D23920EFF4D}"/>
              </a:ext>
            </a:extLst>
          </p:cNvPr>
          <p:cNvSpPr txBox="1"/>
          <p:nvPr/>
        </p:nvSpPr>
        <p:spPr>
          <a:xfrm>
            <a:off x="4121150" y="3391319"/>
            <a:ext cx="3968750" cy="1200329"/>
          </a:xfrm>
          <a:prstGeom prst="rect">
            <a:avLst/>
          </a:prstGeom>
          <a:noFill/>
        </p:spPr>
        <p:txBody>
          <a:bodyPr wrap="square">
            <a:spAutoFit/>
          </a:bodyPr>
          <a:lstStyle/>
          <a:p>
            <a:r>
              <a:rPr lang="en-US" sz="2400" dirty="0">
                <a:solidFill>
                  <a:srgbClr val="002060"/>
                </a:solidFill>
              </a:rPr>
              <a:t>The agent’s behavior meeting some specific performance, process or purpose guarantee</a:t>
            </a:r>
          </a:p>
        </p:txBody>
      </p:sp>
    </p:spTree>
    <p:extLst>
      <p:ext uri="{BB962C8B-B14F-4D97-AF65-F5344CB8AC3E}">
        <p14:creationId xmlns:p14="http://schemas.microsoft.com/office/powerpoint/2010/main" val="1129854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Introduction</a:t>
            </a:r>
          </a:p>
        </p:txBody>
      </p:sp>
      <p:sp>
        <p:nvSpPr>
          <p:cNvPr id="3" name="Oval 2">
            <a:extLst>
              <a:ext uri="{FF2B5EF4-FFF2-40B4-BE49-F238E27FC236}">
                <a16:creationId xmlns:a16="http://schemas.microsoft.com/office/drawing/2014/main" id="{F9D3106B-7C4C-EA21-4314-E3E3AD87D64F}"/>
              </a:ext>
            </a:extLst>
          </p:cNvPr>
          <p:cNvSpPr/>
          <p:nvPr/>
        </p:nvSpPr>
        <p:spPr>
          <a:xfrm>
            <a:off x="7258756" y="2192867"/>
            <a:ext cx="2506133" cy="2472266"/>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2D09BC-BFF8-2319-0501-E46BB1EFC5D5}"/>
              </a:ext>
            </a:extLst>
          </p:cNvPr>
          <p:cNvSpPr txBox="1"/>
          <p:nvPr/>
        </p:nvSpPr>
        <p:spPr>
          <a:xfrm>
            <a:off x="7879644" y="2677022"/>
            <a:ext cx="1264355" cy="1569660"/>
          </a:xfrm>
          <a:prstGeom prst="rect">
            <a:avLst/>
          </a:prstGeom>
          <a:noFill/>
        </p:spPr>
        <p:txBody>
          <a:bodyPr wrap="square" rtlCol="0">
            <a:spAutoFit/>
          </a:bodyPr>
          <a:lstStyle/>
          <a:p>
            <a:r>
              <a:rPr lang="en-US" sz="9600" dirty="0">
                <a:solidFill>
                  <a:schemeClr val="bg1"/>
                </a:solidFill>
                <a:latin typeface="Chiller" pitchFamily="82" charset="77"/>
                <a:ea typeface="GungsuhChe" panose="02030609000101010101" pitchFamily="49" charset="-127"/>
                <a:cs typeface="Blackadder ITC" panose="020F0502020204030204" pitchFamily="34" charset="0"/>
              </a:rPr>
              <a:t>AI</a:t>
            </a:r>
          </a:p>
        </p:txBody>
      </p:sp>
      <p:sp>
        <p:nvSpPr>
          <p:cNvPr id="7" name="Oval 6">
            <a:extLst>
              <a:ext uri="{FF2B5EF4-FFF2-40B4-BE49-F238E27FC236}">
                <a16:creationId xmlns:a16="http://schemas.microsoft.com/office/drawing/2014/main" id="{E36E2144-83BF-8DB9-F5E0-0994F4A60B2A}"/>
              </a:ext>
            </a:extLst>
          </p:cNvPr>
          <p:cNvSpPr/>
          <p:nvPr/>
        </p:nvSpPr>
        <p:spPr>
          <a:xfrm>
            <a:off x="9242889" y="341758"/>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FCCBD9D-4C19-4F81-5624-23C02B1E2E45}"/>
              </a:ext>
            </a:extLst>
          </p:cNvPr>
          <p:cNvSpPr/>
          <p:nvPr/>
        </p:nvSpPr>
        <p:spPr>
          <a:xfrm>
            <a:off x="10590013" y="299914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B287A6B-1963-D124-C4F2-A5CBF01D2142}"/>
              </a:ext>
            </a:extLst>
          </p:cNvPr>
          <p:cNvSpPr/>
          <p:nvPr/>
        </p:nvSpPr>
        <p:spPr>
          <a:xfrm>
            <a:off x="9053689" y="511445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4BE966-74B9-615C-AA6C-7C1896DCA61E}"/>
              </a:ext>
            </a:extLst>
          </p:cNvPr>
          <p:cNvSpPr/>
          <p:nvPr/>
        </p:nvSpPr>
        <p:spPr>
          <a:xfrm>
            <a:off x="6592713" y="5114456"/>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7594EE8-05A6-E392-C84F-6331ABCAE93C}"/>
              </a:ext>
            </a:extLst>
          </p:cNvPr>
          <p:cNvSpPr/>
          <p:nvPr/>
        </p:nvSpPr>
        <p:spPr>
          <a:xfrm>
            <a:off x="5011233" y="299914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35A8AE6-53B0-A3CE-9E46-8851A9CE2A4E}"/>
              </a:ext>
            </a:extLst>
          </p:cNvPr>
          <p:cNvSpPr/>
          <p:nvPr/>
        </p:nvSpPr>
        <p:spPr>
          <a:xfrm>
            <a:off x="6513692" y="337682"/>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8EFA721-9697-3993-D315-3FCE121097E4}"/>
              </a:ext>
            </a:extLst>
          </p:cNvPr>
          <p:cNvCxnSpPr>
            <a:cxnSpLocks/>
          </p:cNvCxnSpPr>
          <p:nvPr/>
        </p:nvCxnSpPr>
        <p:spPr>
          <a:xfrm flipV="1">
            <a:off x="9155289" y="1678821"/>
            <a:ext cx="512001" cy="6805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38F6F-1820-4C42-49B8-47B3CB41CC0B}"/>
              </a:ext>
            </a:extLst>
          </p:cNvPr>
          <p:cNvCxnSpPr>
            <a:cxnSpLocks/>
          </p:cNvCxnSpPr>
          <p:nvPr/>
        </p:nvCxnSpPr>
        <p:spPr>
          <a:xfrm flipV="1">
            <a:off x="9742310" y="3543463"/>
            <a:ext cx="922978" cy="96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437E00-BE97-DCEC-CD29-6E3225A1CF9E}"/>
              </a:ext>
            </a:extLst>
          </p:cNvPr>
          <p:cNvCxnSpPr>
            <a:cxnSpLocks/>
          </p:cNvCxnSpPr>
          <p:nvPr/>
        </p:nvCxnSpPr>
        <p:spPr>
          <a:xfrm flipH="1" flipV="1">
            <a:off x="9053689" y="4498623"/>
            <a:ext cx="451555" cy="7409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3E65021-DFC1-DFEB-F1FD-90197B6D2F46}"/>
              </a:ext>
            </a:extLst>
          </p:cNvPr>
          <p:cNvCxnSpPr>
            <a:cxnSpLocks/>
          </p:cNvCxnSpPr>
          <p:nvPr/>
        </p:nvCxnSpPr>
        <p:spPr>
          <a:xfrm flipV="1">
            <a:off x="7459008" y="4468464"/>
            <a:ext cx="398060" cy="7710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138186-1FF3-A797-38D5-EE6C6CD24B28}"/>
              </a:ext>
            </a:extLst>
          </p:cNvPr>
          <p:cNvCxnSpPr>
            <a:cxnSpLocks/>
          </p:cNvCxnSpPr>
          <p:nvPr/>
        </p:nvCxnSpPr>
        <p:spPr>
          <a:xfrm flipV="1">
            <a:off x="6308938" y="3543463"/>
            <a:ext cx="949817" cy="96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24B3CE-6CE8-AC71-65FF-D7367FB41D30}"/>
              </a:ext>
            </a:extLst>
          </p:cNvPr>
          <p:cNvCxnSpPr>
            <a:cxnSpLocks/>
          </p:cNvCxnSpPr>
          <p:nvPr/>
        </p:nvCxnSpPr>
        <p:spPr>
          <a:xfrm flipH="1" flipV="1">
            <a:off x="7508398" y="1678821"/>
            <a:ext cx="453091" cy="667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B4DC41-1F84-5804-105E-CDF7EEB32816}"/>
              </a:ext>
            </a:extLst>
          </p:cNvPr>
          <p:cNvSpPr txBox="1"/>
          <p:nvPr/>
        </p:nvSpPr>
        <p:spPr>
          <a:xfrm rot="19917892">
            <a:off x="10040645" y="1562642"/>
            <a:ext cx="941426" cy="174082"/>
          </a:xfrm>
          <a:prstGeom prst="rect">
            <a:avLst/>
          </a:prstGeom>
          <a:noFill/>
        </p:spPr>
        <p:txBody>
          <a:bodyPr wrap="square">
            <a:spAutoFit/>
          </a:bodyPr>
          <a:lstStyle/>
          <a:p>
            <a:r>
              <a:rPr lang="en-US" sz="500" b="0" i="1" dirty="0">
                <a:solidFill>
                  <a:srgbClr val="999999"/>
                </a:solidFill>
                <a:effectLst/>
                <a:latin typeface="open-sans"/>
              </a:rPr>
              <a:t>Image Credit: CMR Surgical</a:t>
            </a:r>
            <a:endParaRPr lang="en-US" sz="500" b="0" i="0" dirty="0">
              <a:solidFill>
                <a:srgbClr val="333333"/>
              </a:solidFill>
              <a:effectLst/>
              <a:latin typeface="open-sans"/>
            </a:endParaRPr>
          </a:p>
        </p:txBody>
      </p:sp>
      <p:pic>
        <p:nvPicPr>
          <p:cNvPr id="44" name="Picture 43" descr="A picture containing machine, scientific instrument, indoor, LEGO&#10;&#10;Description automatically generated">
            <a:extLst>
              <a:ext uri="{FF2B5EF4-FFF2-40B4-BE49-F238E27FC236}">
                <a16:creationId xmlns:a16="http://schemas.microsoft.com/office/drawing/2014/main" id="{2D0C6470-50BA-D9C1-7C05-771D59ADF2E1}"/>
              </a:ext>
            </a:extLst>
          </p:cNvPr>
          <p:cNvPicPr>
            <a:picLocks noChangeAspect="1"/>
          </p:cNvPicPr>
          <p:nvPr/>
        </p:nvPicPr>
        <p:blipFill>
          <a:blip r:embed="rId2"/>
          <a:stretch>
            <a:fillRect/>
          </a:stretch>
        </p:blipFill>
        <p:spPr>
          <a:xfrm>
            <a:off x="9279467" y="386958"/>
            <a:ext cx="1300988" cy="1302955"/>
          </a:xfrm>
          <a:prstGeom prst="ellipse">
            <a:avLst/>
          </a:prstGeom>
        </p:spPr>
      </p:pic>
      <p:sp>
        <p:nvSpPr>
          <p:cNvPr id="51" name="TextBox 50">
            <a:extLst>
              <a:ext uri="{FF2B5EF4-FFF2-40B4-BE49-F238E27FC236}">
                <a16:creationId xmlns:a16="http://schemas.microsoft.com/office/drawing/2014/main" id="{E69CFE94-34B4-9D5B-BC8C-B88437AE2E30}"/>
              </a:ext>
            </a:extLst>
          </p:cNvPr>
          <p:cNvSpPr txBox="1"/>
          <p:nvPr/>
        </p:nvSpPr>
        <p:spPr>
          <a:xfrm rot="18395785">
            <a:off x="8767744" y="1677128"/>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Healthcare</a:t>
            </a:r>
            <a:endParaRPr lang="en-US" sz="1200" b="1"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87FABF5E-1BB3-9D91-6C67-F07ACC21D3C2}"/>
              </a:ext>
            </a:extLst>
          </p:cNvPr>
          <p:cNvSpPr txBox="1"/>
          <p:nvPr/>
        </p:nvSpPr>
        <p:spPr>
          <a:xfrm rot="17844970">
            <a:off x="6990519" y="4440091"/>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Robotics</a:t>
            </a:r>
            <a:endParaRPr lang="en-US" sz="1200" b="1"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6BEBD708-437C-E02D-A4C2-21C86E01C88A}"/>
              </a:ext>
            </a:extLst>
          </p:cNvPr>
          <p:cNvSpPr txBox="1"/>
          <p:nvPr/>
        </p:nvSpPr>
        <p:spPr>
          <a:xfrm rot="1480173">
            <a:off x="6259913" y="6395521"/>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biomech.stanford.edu</a:t>
            </a:r>
            <a:r>
              <a:rPr lang="en-US" sz="500" b="0" i="1" dirty="0">
                <a:solidFill>
                  <a:srgbClr val="999999"/>
                </a:solidFill>
                <a:effectLst/>
                <a:latin typeface="open-sans"/>
              </a:rPr>
              <a:t>/robotics/</a:t>
            </a:r>
          </a:p>
        </p:txBody>
      </p:sp>
      <p:pic>
        <p:nvPicPr>
          <p:cNvPr id="64" name="Picture 63" descr="A picture containing automaton, toy, robot, LEGO&#10;&#10;Description automatically generated">
            <a:extLst>
              <a:ext uri="{FF2B5EF4-FFF2-40B4-BE49-F238E27FC236}">
                <a16:creationId xmlns:a16="http://schemas.microsoft.com/office/drawing/2014/main" id="{729DD323-F60A-BFE5-8C7E-640BAECE7A5D}"/>
              </a:ext>
            </a:extLst>
          </p:cNvPr>
          <p:cNvPicPr>
            <a:picLocks noChangeAspect="1"/>
          </p:cNvPicPr>
          <p:nvPr/>
        </p:nvPicPr>
        <p:blipFill>
          <a:blip r:embed="rId3"/>
          <a:stretch>
            <a:fillRect/>
          </a:stretch>
        </p:blipFill>
        <p:spPr>
          <a:xfrm>
            <a:off x="6619523" y="5131730"/>
            <a:ext cx="1368777" cy="1366955"/>
          </a:xfrm>
          <a:prstGeom prst="ellipse">
            <a:avLst/>
          </a:prstGeom>
        </p:spPr>
      </p:pic>
      <p:sp>
        <p:nvSpPr>
          <p:cNvPr id="67" name="TextBox 66">
            <a:extLst>
              <a:ext uri="{FF2B5EF4-FFF2-40B4-BE49-F238E27FC236}">
                <a16:creationId xmlns:a16="http://schemas.microsoft.com/office/drawing/2014/main" id="{12C75CB0-289E-CBED-56DC-EC0C9ED2DECF}"/>
              </a:ext>
            </a:extLst>
          </p:cNvPr>
          <p:cNvSpPr txBox="1"/>
          <p:nvPr/>
        </p:nvSpPr>
        <p:spPr>
          <a:xfrm rot="19917892">
            <a:off x="11337778" y="4185537"/>
            <a:ext cx="1219417" cy="169277"/>
          </a:xfrm>
          <a:prstGeom prst="rect">
            <a:avLst/>
          </a:prstGeom>
          <a:noFill/>
        </p:spPr>
        <p:txBody>
          <a:bodyPr wrap="square">
            <a:spAutoFit/>
          </a:bodyPr>
          <a:lstStyle/>
          <a:p>
            <a:r>
              <a:rPr lang="en-US" sz="500" dirty="0" err="1">
                <a:solidFill>
                  <a:schemeClr val="bg2">
                    <a:lumMod val="75000"/>
                  </a:schemeClr>
                </a:solidFill>
              </a:rPr>
              <a:t>zesium.com</a:t>
            </a:r>
            <a:r>
              <a:rPr lang="en-US" sz="500" dirty="0">
                <a:solidFill>
                  <a:schemeClr val="bg2">
                    <a:lumMod val="75000"/>
                  </a:schemeClr>
                </a:solidFill>
              </a:rPr>
              <a:t>/</a:t>
            </a:r>
            <a:endParaRPr lang="en-US" sz="500" b="0" i="1" dirty="0">
              <a:solidFill>
                <a:schemeClr val="bg2">
                  <a:lumMod val="75000"/>
                </a:schemeClr>
              </a:solidFill>
              <a:effectLst/>
              <a:latin typeface="open-sans"/>
            </a:endParaRPr>
          </a:p>
        </p:txBody>
      </p:sp>
      <p:pic>
        <p:nvPicPr>
          <p:cNvPr id="69" name="Picture 68" descr="A picture containing vehicle, screenshot, car, land vehicle&#10;&#10;Description automatically generated">
            <a:extLst>
              <a:ext uri="{FF2B5EF4-FFF2-40B4-BE49-F238E27FC236}">
                <a16:creationId xmlns:a16="http://schemas.microsoft.com/office/drawing/2014/main" id="{AC53646D-7764-B9EB-9FB6-37604E518ACE}"/>
              </a:ext>
            </a:extLst>
          </p:cNvPr>
          <p:cNvPicPr>
            <a:picLocks noChangeAspect="1"/>
          </p:cNvPicPr>
          <p:nvPr/>
        </p:nvPicPr>
        <p:blipFill>
          <a:blip r:embed="rId4"/>
          <a:stretch>
            <a:fillRect/>
          </a:stretch>
        </p:blipFill>
        <p:spPr>
          <a:xfrm>
            <a:off x="10663170" y="3045023"/>
            <a:ext cx="1314590" cy="1309750"/>
          </a:xfrm>
          <a:prstGeom prst="ellipse">
            <a:avLst/>
          </a:prstGeom>
        </p:spPr>
      </p:pic>
      <p:sp>
        <p:nvSpPr>
          <p:cNvPr id="70" name="TextBox 69">
            <a:extLst>
              <a:ext uri="{FF2B5EF4-FFF2-40B4-BE49-F238E27FC236}">
                <a16:creationId xmlns:a16="http://schemas.microsoft.com/office/drawing/2014/main" id="{9A9F1600-F553-6973-546C-80860456F21C}"/>
              </a:ext>
            </a:extLst>
          </p:cNvPr>
          <p:cNvSpPr txBox="1"/>
          <p:nvPr/>
        </p:nvSpPr>
        <p:spPr>
          <a:xfrm>
            <a:off x="9764888" y="3243526"/>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Transport</a:t>
            </a:r>
            <a:endParaRPr lang="en-US" sz="1200" b="1"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F18061B6-5412-C322-C3B1-0692AC15BA9F}"/>
              </a:ext>
            </a:extLst>
          </p:cNvPr>
          <p:cNvSpPr txBox="1"/>
          <p:nvPr/>
        </p:nvSpPr>
        <p:spPr>
          <a:xfrm rot="3611052">
            <a:off x="8960078" y="4679418"/>
            <a:ext cx="926816"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Education</a:t>
            </a:r>
            <a:endParaRPr lang="en-US" sz="1200" b="1"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8175C46C-46FC-9A49-DAEC-E2771282A09F}"/>
              </a:ext>
            </a:extLst>
          </p:cNvPr>
          <p:cNvSpPr txBox="1"/>
          <p:nvPr/>
        </p:nvSpPr>
        <p:spPr>
          <a:xfrm>
            <a:off x="6425712" y="3257827"/>
            <a:ext cx="926816"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Finance</a:t>
            </a:r>
            <a:endParaRPr lang="en-US" sz="1200" b="1"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5F3046BF-A0D2-E37A-B2D8-9276FCAFD718}"/>
              </a:ext>
            </a:extLst>
          </p:cNvPr>
          <p:cNvSpPr txBox="1"/>
          <p:nvPr/>
        </p:nvSpPr>
        <p:spPr>
          <a:xfrm rot="3307558">
            <a:off x="7390537" y="1705152"/>
            <a:ext cx="688813" cy="646331"/>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Social</a:t>
            </a:r>
          </a:p>
          <a:p>
            <a:endParaRPr lang="en-US" sz="1200" b="1" dirty="0">
              <a:solidFill>
                <a:srgbClr val="374151"/>
              </a:solidFill>
              <a:latin typeface="Times New Roman" panose="02020603050405020304" pitchFamily="18" charset="0"/>
              <a:cs typeface="Times New Roman" panose="02020603050405020304" pitchFamily="18" charset="0"/>
            </a:endParaRPr>
          </a:p>
          <a:p>
            <a:r>
              <a:rPr lang="en-US" sz="1200" b="1" dirty="0">
                <a:solidFill>
                  <a:srgbClr val="374151"/>
                </a:solidFill>
                <a:latin typeface="Times New Roman" panose="02020603050405020304" pitchFamily="18" charset="0"/>
                <a:cs typeface="Times New Roman" panose="02020603050405020304" pitchFamily="18" charset="0"/>
              </a:rPr>
              <a:t>Media</a:t>
            </a:r>
            <a:endParaRPr lang="en-US" sz="1200" b="1" dirty="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5845BC3F-9750-E004-C599-058C80DC1A3F}"/>
              </a:ext>
            </a:extLst>
          </p:cNvPr>
          <p:cNvSpPr txBox="1"/>
          <p:nvPr/>
        </p:nvSpPr>
        <p:spPr>
          <a:xfrm rot="19917892">
            <a:off x="9663433" y="6359331"/>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www.techedmagazine.com</a:t>
            </a:r>
            <a:r>
              <a:rPr lang="en-US" sz="500" b="0" i="1" dirty="0">
                <a:solidFill>
                  <a:srgbClr val="999999"/>
                </a:solidFill>
                <a:effectLst/>
                <a:latin typeface="open-sans"/>
              </a:rPr>
              <a:t>/</a:t>
            </a:r>
          </a:p>
        </p:txBody>
      </p:sp>
      <p:sp>
        <p:nvSpPr>
          <p:cNvPr id="75" name="TextBox 74">
            <a:extLst>
              <a:ext uri="{FF2B5EF4-FFF2-40B4-BE49-F238E27FC236}">
                <a16:creationId xmlns:a16="http://schemas.microsoft.com/office/drawing/2014/main" id="{1175A807-1494-C91F-D908-3F1BD8986968}"/>
              </a:ext>
            </a:extLst>
          </p:cNvPr>
          <p:cNvSpPr txBox="1"/>
          <p:nvPr/>
        </p:nvSpPr>
        <p:spPr>
          <a:xfrm rot="995703">
            <a:off x="4806491" y="4360388"/>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robotenomics.com</a:t>
            </a:r>
            <a:r>
              <a:rPr lang="en-US" sz="500" b="0" i="1" dirty="0">
                <a:solidFill>
                  <a:srgbClr val="999999"/>
                </a:solidFill>
                <a:effectLst/>
                <a:latin typeface="open-sans"/>
              </a:rPr>
              <a:t>/</a:t>
            </a:r>
          </a:p>
        </p:txBody>
      </p:sp>
      <p:pic>
        <p:nvPicPr>
          <p:cNvPr id="78" name="Picture 77" descr="A child talking to a robot&#10;&#10;Description automatically generated with low confidence">
            <a:extLst>
              <a:ext uri="{FF2B5EF4-FFF2-40B4-BE49-F238E27FC236}">
                <a16:creationId xmlns:a16="http://schemas.microsoft.com/office/drawing/2014/main" id="{F8930D67-1574-80D1-B5B9-CABA9860EED4}"/>
              </a:ext>
            </a:extLst>
          </p:cNvPr>
          <p:cNvPicPr>
            <a:picLocks noChangeAspect="1"/>
          </p:cNvPicPr>
          <p:nvPr/>
        </p:nvPicPr>
        <p:blipFill>
          <a:blip r:embed="rId5"/>
          <a:stretch>
            <a:fillRect/>
          </a:stretch>
        </p:blipFill>
        <p:spPr>
          <a:xfrm>
            <a:off x="9072907" y="5131730"/>
            <a:ext cx="1374421" cy="1367576"/>
          </a:xfrm>
          <a:prstGeom prst="ellipse">
            <a:avLst/>
          </a:prstGeom>
        </p:spPr>
      </p:pic>
      <p:pic>
        <p:nvPicPr>
          <p:cNvPr id="80" name="Picture 79" descr="A close-up of a computer screen&#10;&#10;Description automatically generated with medium confidence">
            <a:extLst>
              <a:ext uri="{FF2B5EF4-FFF2-40B4-BE49-F238E27FC236}">
                <a16:creationId xmlns:a16="http://schemas.microsoft.com/office/drawing/2014/main" id="{ADE2FE71-22FD-4D3A-1BED-8D7E106F4BBD}"/>
              </a:ext>
            </a:extLst>
          </p:cNvPr>
          <p:cNvPicPr>
            <a:picLocks noChangeAspect="1"/>
          </p:cNvPicPr>
          <p:nvPr/>
        </p:nvPicPr>
        <p:blipFill rotWithShape="1">
          <a:blip r:embed="rId6"/>
          <a:srcRect r="26966"/>
          <a:stretch/>
        </p:blipFill>
        <p:spPr>
          <a:xfrm>
            <a:off x="5053593" y="3026682"/>
            <a:ext cx="1346416" cy="1346431"/>
          </a:xfrm>
          <a:prstGeom prst="ellipse">
            <a:avLst/>
          </a:prstGeom>
        </p:spPr>
      </p:pic>
      <p:pic>
        <p:nvPicPr>
          <p:cNvPr id="82" name="Picture 81" descr="A group of social media icons&#10;&#10;Description automatically generated with low confidence">
            <a:extLst>
              <a:ext uri="{FF2B5EF4-FFF2-40B4-BE49-F238E27FC236}">
                <a16:creationId xmlns:a16="http://schemas.microsoft.com/office/drawing/2014/main" id="{513E030F-B333-C070-E690-0179F87C2A4B}"/>
              </a:ext>
            </a:extLst>
          </p:cNvPr>
          <p:cNvPicPr>
            <a:picLocks noChangeAspect="1"/>
          </p:cNvPicPr>
          <p:nvPr/>
        </p:nvPicPr>
        <p:blipFill rotWithShape="1">
          <a:blip r:embed="rId7"/>
          <a:srcRect r="45610"/>
          <a:stretch/>
        </p:blipFill>
        <p:spPr>
          <a:xfrm>
            <a:off x="6530891" y="343314"/>
            <a:ext cx="1385982" cy="1390239"/>
          </a:xfrm>
          <a:prstGeom prst="ellipse">
            <a:avLst/>
          </a:prstGeom>
        </p:spPr>
      </p:pic>
      <p:pic>
        <p:nvPicPr>
          <p:cNvPr id="4" name="Picture 3">
            <a:extLst>
              <a:ext uri="{FF2B5EF4-FFF2-40B4-BE49-F238E27FC236}">
                <a16:creationId xmlns:a16="http://schemas.microsoft.com/office/drawing/2014/main" id="{6F5D0004-40AD-A9E7-8C90-B31EA048DA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2890" y="2282259"/>
            <a:ext cx="2387345" cy="2321567"/>
          </a:xfrm>
          <a:prstGeom prst="ellipse">
            <a:avLst/>
          </a:prstGeom>
        </p:spPr>
      </p:pic>
      <p:sp>
        <p:nvSpPr>
          <p:cNvPr id="6" name="TextBox 5">
            <a:extLst>
              <a:ext uri="{FF2B5EF4-FFF2-40B4-BE49-F238E27FC236}">
                <a16:creationId xmlns:a16="http://schemas.microsoft.com/office/drawing/2014/main" id="{4DC35BD0-8740-A98E-CA21-8284425B965F}"/>
              </a:ext>
            </a:extLst>
          </p:cNvPr>
          <p:cNvSpPr txBox="1"/>
          <p:nvPr/>
        </p:nvSpPr>
        <p:spPr>
          <a:xfrm rot="1556678">
            <a:off x="6278276" y="1627890"/>
            <a:ext cx="1219417" cy="169277"/>
          </a:xfrm>
          <a:prstGeom prst="rect">
            <a:avLst/>
          </a:prstGeom>
          <a:noFill/>
        </p:spPr>
        <p:txBody>
          <a:bodyPr wrap="square">
            <a:spAutoFit/>
          </a:bodyPr>
          <a:lstStyle/>
          <a:p>
            <a:r>
              <a:rPr lang="en-US" sz="500" b="0" i="1" dirty="0" err="1">
                <a:solidFill>
                  <a:srgbClr val="999999"/>
                </a:solidFill>
                <a:effectLst/>
                <a:latin typeface="open-sans"/>
              </a:rPr>
              <a:t>istockphoto.com</a:t>
            </a:r>
            <a:endParaRPr lang="en-US" sz="500" b="0" i="1" dirty="0">
              <a:solidFill>
                <a:srgbClr val="999999"/>
              </a:solidFill>
              <a:effectLst/>
              <a:latin typeface="open-sans"/>
            </a:endParaRPr>
          </a:p>
        </p:txBody>
      </p:sp>
      <p:sp>
        <p:nvSpPr>
          <p:cNvPr id="8" name="Rectangle 7">
            <a:extLst>
              <a:ext uri="{FF2B5EF4-FFF2-40B4-BE49-F238E27FC236}">
                <a16:creationId xmlns:a16="http://schemas.microsoft.com/office/drawing/2014/main" id="{64E59523-388A-3AC6-046D-02F1D6B95FB3}"/>
              </a:ext>
            </a:extLst>
          </p:cNvPr>
          <p:cNvSpPr/>
          <p:nvPr/>
        </p:nvSpPr>
        <p:spPr>
          <a:xfrm>
            <a:off x="525966" y="2192867"/>
            <a:ext cx="3876701" cy="852156"/>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a:t>
            </a:r>
            <a:r>
              <a:rPr lang="en-US" b="0" i="0" dirty="0">
                <a:solidFill>
                  <a:schemeClr val="bg1"/>
                </a:solidFill>
                <a:effectLst/>
              </a:rPr>
              <a:t>stablishing trust between humans and AI systems is paramount</a:t>
            </a:r>
            <a:endParaRPr lang="en-US" dirty="0">
              <a:solidFill>
                <a:schemeClr val="bg1"/>
              </a:solidFill>
            </a:endParaRPr>
          </a:p>
        </p:txBody>
      </p:sp>
      <p:sp>
        <p:nvSpPr>
          <p:cNvPr id="15" name="Rectangle 14">
            <a:extLst>
              <a:ext uri="{FF2B5EF4-FFF2-40B4-BE49-F238E27FC236}">
                <a16:creationId xmlns:a16="http://schemas.microsoft.com/office/drawing/2014/main" id="{7AEF2E9C-B614-894E-3911-1335AF8326E2}"/>
              </a:ext>
            </a:extLst>
          </p:cNvPr>
          <p:cNvSpPr/>
          <p:nvPr/>
        </p:nvSpPr>
        <p:spPr>
          <a:xfrm>
            <a:off x="1022682" y="3069779"/>
            <a:ext cx="3876701" cy="85215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To fully leverage the benefits of AI and foster its integration into our lives</a:t>
            </a:r>
          </a:p>
        </p:txBody>
      </p:sp>
      <p:sp>
        <p:nvSpPr>
          <p:cNvPr id="18" name="Rectangle 17">
            <a:extLst>
              <a:ext uri="{FF2B5EF4-FFF2-40B4-BE49-F238E27FC236}">
                <a16:creationId xmlns:a16="http://schemas.microsoft.com/office/drawing/2014/main" id="{EFF0BD14-CFB1-62EA-570B-263509E31B02}"/>
              </a:ext>
            </a:extLst>
          </p:cNvPr>
          <p:cNvSpPr/>
          <p:nvPr/>
        </p:nvSpPr>
        <p:spPr>
          <a:xfrm>
            <a:off x="525966" y="3946691"/>
            <a:ext cx="3876701" cy="85215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rPr>
              <a:t>Without trust, the true potential of AI may remain untapped</a:t>
            </a:r>
            <a:endParaRPr lang="en-US" dirty="0">
              <a:solidFill>
                <a:schemeClr val="bg1"/>
              </a:solidFill>
            </a:endParaRPr>
          </a:p>
        </p:txBody>
      </p:sp>
      <p:sp>
        <p:nvSpPr>
          <p:cNvPr id="19" name="Rectangle 18">
            <a:extLst>
              <a:ext uri="{FF2B5EF4-FFF2-40B4-BE49-F238E27FC236}">
                <a16:creationId xmlns:a16="http://schemas.microsoft.com/office/drawing/2014/main" id="{33EAF263-45C8-FD9D-B0C1-CC955329E771}"/>
              </a:ext>
            </a:extLst>
          </p:cNvPr>
          <p:cNvSpPr/>
          <p:nvPr/>
        </p:nvSpPr>
        <p:spPr>
          <a:xfrm>
            <a:off x="1022682" y="4817917"/>
            <a:ext cx="3876701" cy="852156"/>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a:t>
            </a:r>
            <a:r>
              <a:rPr lang="en-US" b="0" i="0" dirty="0">
                <a:solidFill>
                  <a:schemeClr val="bg1"/>
                </a:solidFill>
                <a:effectLst/>
              </a:rPr>
              <a:t>indering its acceptance, adoption, and overall effectiveness</a:t>
            </a:r>
            <a:endParaRPr lang="en-US" dirty="0">
              <a:solidFill>
                <a:schemeClr val="bg1"/>
              </a:solidFill>
            </a:endParaRPr>
          </a:p>
        </p:txBody>
      </p:sp>
      <p:sp>
        <p:nvSpPr>
          <p:cNvPr id="20" name="TextBox 19">
            <a:extLst>
              <a:ext uri="{FF2B5EF4-FFF2-40B4-BE49-F238E27FC236}">
                <a16:creationId xmlns:a16="http://schemas.microsoft.com/office/drawing/2014/main" id="{0D7A043A-4B92-E435-F437-EE41B646B640}"/>
              </a:ext>
            </a:extLst>
          </p:cNvPr>
          <p:cNvSpPr txBox="1"/>
          <p:nvPr/>
        </p:nvSpPr>
        <p:spPr>
          <a:xfrm>
            <a:off x="8133631" y="4669886"/>
            <a:ext cx="805862" cy="169277"/>
          </a:xfrm>
          <a:prstGeom prst="rect">
            <a:avLst/>
          </a:prstGeom>
          <a:noFill/>
        </p:spPr>
        <p:txBody>
          <a:bodyPr wrap="square" rtlCol="0">
            <a:spAutoFit/>
          </a:bodyPr>
          <a:lstStyle/>
          <a:p>
            <a:r>
              <a:rPr lang="en-US" sz="500" dirty="0">
                <a:solidFill>
                  <a:schemeClr val="bg2">
                    <a:lumMod val="50000"/>
                  </a:schemeClr>
                </a:solidFill>
              </a:rPr>
              <a:t>Thelgroup.com</a:t>
            </a:r>
          </a:p>
        </p:txBody>
      </p:sp>
    </p:spTree>
    <p:extLst>
      <p:ext uri="{BB962C8B-B14F-4D97-AF65-F5344CB8AC3E}">
        <p14:creationId xmlns:p14="http://schemas.microsoft.com/office/powerpoint/2010/main" val="76011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Formalizing Trust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DD2416-1AE1-8557-AD57-7C1736DD1A70}"/>
                  </a:ext>
                </a:extLst>
              </p:cNvPr>
              <p:cNvSpPr txBox="1"/>
              <p:nvPr/>
            </p:nvSpPr>
            <p:spPr>
              <a:xfrm>
                <a:off x="5102671" y="2609487"/>
                <a:ext cx="3573158" cy="6481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𝒯</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𝒞</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ℱ</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𝑃</m:t>
                      </m:r>
                      <m:d>
                        <m:dPr>
                          <m:ctrlPr>
                            <a:rPr lang="en-US" sz="3200" b="0" i="1" smtClean="0">
                              <a:latin typeface="Cambria Math" panose="02040503050406030204" pitchFamily="18" charset="0"/>
                              <a:ea typeface="Cambria Math" panose="02040503050406030204" pitchFamily="18" charset="0"/>
                            </a:rPr>
                          </m:ctrlPr>
                        </m:dPr>
                        <m:e>
                          <m:sSup>
                            <m:sSupPr>
                              <m:ctrlPr>
                                <a:rPr lang="en-US" sz="3200" b="0" i="1" smtClean="0">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b="0" i="0" smtClean="0">
                                  <a:latin typeface="Cambria Math" panose="02040503050406030204" pitchFamily="18" charset="0"/>
                                  <a:ea typeface="Cambria Math" panose="02040503050406030204" pitchFamily="18" charset="0"/>
                                </a:rPr>
                                <m:t>H</m:t>
                              </m:r>
                            </m:sup>
                          </m:sSup>
                        </m:e>
                      </m:d>
                      <m:r>
                        <a:rPr lang="en-US" sz="3200" b="0" i="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3" name="TextBox 12">
                <a:extLst>
                  <a:ext uri="{FF2B5EF4-FFF2-40B4-BE49-F238E27FC236}">
                    <a16:creationId xmlns:a16="http://schemas.microsoft.com/office/drawing/2014/main" id="{21DD2416-1AE1-8557-AD57-7C1736DD1A70}"/>
                  </a:ext>
                </a:extLst>
              </p:cNvPr>
              <p:cNvSpPr txBox="1">
                <a:spLocks noRot="1" noChangeAspect="1" noMove="1" noResize="1" noEditPoints="1" noAdjustHandles="1" noChangeArrowheads="1" noChangeShapeType="1" noTextEdit="1"/>
              </p:cNvSpPr>
              <p:nvPr/>
            </p:nvSpPr>
            <p:spPr>
              <a:xfrm>
                <a:off x="5102671" y="2609487"/>
                <a:ext cx="3573158" cy="648191"/>
              </a:xfrm>
              <a:prstGeom prst="rect">
                <a:avLst/>
              </a:prstGeom>
              <a:blipFill>
                <a:blip r:embed="rId3"/>
                <a:stretch>
                  <a:fillRect r="-707" b="-17308"/>
                </a:stretch>
              </a:blipFill>
            </p:spPr>
            <p:txBody>
              <a:bodyPr/>
              <a:lstStyle/>
              <a:p>
                <a:r>
                  <a:rPr lang="en-US">
                    <a:noFill/>
                  </a:rPr>
                  <a:t> </a:t>
                </a:r>
              </a:p>
            </p:txBody>
          </p:sp>
        </mc:Fallback>
      </mc:AlternateContent>
      <p:pic>
        <p:nvPicPr>
          <p:cNvPr id="3" name="Picture 2" descr="Diagram, schematic&#10;&#10;Description automatically generated">
            <a:extLst>
              <a:ext uri="{FF2B5EF4-FFF2-40B4-BE49-F238E27FC236}">
                <a16:creationId xmlns:a16="http://schemas.microsoft.com/office/drawing/2014/main" id="{1D821385-3A32-74D0-912C-7B2877D1FF52}"/>
              </a:ext>
            </a:extLst>
          </p:cNvPr>
          <p:cNvPicPr>
            <a:picLocks noChangeAspect="1"/>
          </p:cNvPicPr>
          <p:nvPr/>
        </p:nvPicPr>
        <p:blipFill>
          <a:blip r:embed="rId4"/>
          <a:stretch>
            <a:fillRect/>
          </a:stretch>
        </p:blipFill>
        <p:spPr>
          <a:xfrm>
            <a:off x="812800" y="1656393"/>
            <a:ext cx="2671464" cy="354521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B4EF03F-2F0C-6316-CE70-8F674CF5D73C}"/>
                  </a:ext>
                </a:extLst>
              </p:cNvPr>
              <p:cNvSpPr txBox="1"/>
              <p:nvPr/>
            </p:nvSpPr>
            <p:spPr>
              <a:xfrm>
                <a:off x="5102671" y="4058531"/>
                <a:ext cx="6513386" cy="14467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𝑃</m:t>
                      </m:r>
                      <m:d>
                        <m:dPr>
                          <m:ctrlPr>
                            <a:rPr lang="en-US" sz="3200" b="0" i="1" smtClean="0">
                              <a:latin typeface="Cambria Math" panose="02040503050406030204" pitchFamily="18" charset="0"/>
                              <a:ea typeface="Cambria Math" panose="02040503050406030204" pitchFamily="18" charset="0"/>
                            </a:rPr>
                          </m:ctrlPr>
                        </m:dPr>
                        <m:e>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a:latin typeface="Cambria Math" panose="02040503050406030204" pitchFamily="18" charset="0"/>
                                  <a:ea typeface="Cambria Math" panose="02040503050406030204" pitchFamily="18" charset="0"/>
                                </a:rPr>
                                <m:t>H</m:t>
                              </m:r>
                            </m:sup>
                          </m:sSup>
                        </m:e>
                      </m:d>
                      <m:r>
                        <a:rPr lang="en-US" sz="3200" b="0" i="0" smtClean="0">
                          <a:latin typeface="Cambria Math" panose="02040503050406030204" pitchFamily="18" charset="0"/>
                          <a:ea typeface="Cambria Math" panose="02040503050406030204" pitchFamily="18" charset="0"/>
                        </a:rPr>
                        <m:t>=</m:t>
                      </m:r>
                      <m:nary>
                        <m:naryPr>
                          <m:chr m:val="∑"/>
                          <m:supHide m:val="on"/>
                          <m:ctrlPr>
                            <a:rPr lang="en-US" sz="3200" b="0" i="1" smtClean="0">
                              <a:latin typeface="Cambria Math" panose="02040503050406030204" pitchFamily="18" charset="0"/>
                              <a:ea typeface="Cambria Math" panose="02040503050406030204" pitchFamily="18" charset="0"/>
                            </a:rPr>
                          </m:ctrlPr>
                        </m:naryPr>
                        <m:sub>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𝕄</m:t>
                              </m:r>
                            </m:e>
                            <m:sub>
                              <m:r>
                                <a:rPr lang="en-US" sz="3200" i="1">
                                  <a:latin typeface="Cambria Math" panose="02040503050406030204" pitchFamily="18" charset="0"/>
                                  <a:ea typeface="Cambria Math" panose="02040503050406030204" pitchFamily="18" charset="0"/>
                                </a:rPr>
                                <m:t>h</m:t>
                              </m:r>
                            </m:sub>
                            <m:sup>
                              <m:r>
                                <a:rPr lang="en-US" sz="3200" i="1">
                                  <a:latin typeface="Cambria Math" panose="02040503050406030204" pitchFamily="18" charset="0"/>
                                  <a:ea typeface="Cambria Math" panose="02040503050406030204" pitchFamily="18" charset="0"/>
                                </a:rPr>
                                <m:t>𝑅</m:t>
                              </m:r>
                            </m:sup>
                          </m:sSubSup>
                        </m:sub>
                        <m:sup/>
                        <m:e>
                          <m:r>
                            <a:rPr lang="en-US" sz="3200" b="0" i="1" smtClean="0">
                              <a:latin typeface="Cambria Math" panose="02040503050406030204" pitchFamily="18" charset="0"/>
                              <a:ea typeface="Cambria Math" panose="02040503050406030204" pitchFamily="18" charset="0"/>
                            </a:rPr>
                            <m:t>𝑃</m:t>
                          </m:r>
                          <m:r>
                            <a:rPr lang="en-US" sz="3200" b="0" i="1" smtClean="0">
                              <a:latin typeface="Cambria Math" panose="02040503050406030204" pitchFamily="18" charset="0"/>
                              <a:ea typeface="Cambria Math" panose="02040503050406030204" pitchFamily="18" charset="0"/>
                            </a:rPr>
                            <m:t>(</m:t>
                          </m:r>
                        </m:e>
                      </m:nary>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a:latin typeface="Cambria Math" panose="02040503050406030204" pitchFamily="18" charset="0"/>
                              <a:ea typeface="Cambria Math" panose="02040503050406030204" pitchFamily="18" charset="0"/>
                            </a:rPr>
                            <m:t>H</m:t>
                          </m:r>
                        </m:sup>
                      </m:sSup>
                      <m:d>
                        <m:dPr>
                          <m:begChr m:val="|"/>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ℳ</m:t>
                          </m:r>
                        </m:e>
                      </m:d>
                      <m:r>
                        <a:rPr lang="en-US" sz="3200" b="0" i="1" smtClean="0">
                          <a:latin typeface="Cambria Math" panose="02040503050406030204" pitchFamily="18" charset="0"/>
                          <a:ea typeface="Cambria Math" panose="02040503050406030204" pitchFamily="18" charset="0"/>
                        </a:rPr>
                        <m:t>× </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i="1">
                              <a:latin typeface="Cambria Math" panose="02040503050406030204" pitchFamily="18" charset="0"/>
                              <a:ea typeface="Cambria Math" panose="02040503050406030204" pitchFamily="18" charset="0"/>
                            </a:rPr>
                            <m:t>𝕄</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ℳ</m:t>
                      </m:r>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4" name="TextBox 13">
                <a:extLst>
                  <a:ext uri="{FF2B5EF4-FFF2-40B4-BE49-F238E27FC236}">
                    <a16:creationId xmlns:a16="http://schemas.microsoft.com/office/drawing/2014/main" id="{BB4EF03F-2F0C-6316-CE70-8F674CF5D73C}"/>
                  </a:ext>
                </a:extLst>
              </p:cNvPr>
              <p:cNvSpPr txBox="1">
                <a:spLocks noRot="1" noChangeAspect="1" noMove="1" noResize="1" noEditPoints="1" noAdjustHandles="1" noChangeArrowheads="1" noChangeShapeType="1" noTextEdit="1"/>
              </p:cNvSpPr>
              <p:nvPr/>
            </p:nvSpPr>
            <p:spPr>
              <a:xfrm>
                <a:off x="5102671" y="4058531"/>
                <a:ext cx="6513386" cy="1446743"/>
              </a:xfrm>
              <a:prstGeom prst="rect">
                <a:avLst/>
              </a:prstGeom>
              <a:blipFill>
                <a:blip r:embed="rId5"/>
                <a:stretch>
                  <a:fillRect t="-119130" r="-389" b="-15391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003E4FC-A616-0079-7348-80C32CEAE090}"/>
              </a:ext>
            </a:extLst>
          </p:cNvPr>
          <p:cNvSpPr txBox="1"/>
          <p:nvPr/>
        </p:nvSpPr>
        <p:spPr>
          <a:xfrm>
            <a:off x="4029559" y="1788441"/>
            <a:ext cx="6513386" cy="523220"/>
          </a:xfrm>
          <a:prstGeom prst="rect">
            <a:avLst/>
          </a:prstGeom>
          <a:noFill/>
        </p:spPr>
        <p:txBody>
          <a:bodyPr wrap="square">
            <a:spAutoFit/>
          </a:bodyPr>
          <a:lstStyle/>
          <a:p>
            <a:r>
              <a:rPr lang="en-US" sz="2800" dirty="0"/>
              <a:t>Trust is modeled as a function of</a:t>
            </a:r>
          </a:p>
        </p:txBody>
      </p:sp>
      <p:sp>
        <p:nvSpPr>
          <p:cNvPr id="6" name="TextBox 5">
            <a:extLst>
              <a:ext uri="{FF2B5EF4-FFF2-40B4-BE49-F238E27FC236}">
                <a16:creationId xmlns:a16="http://schemas.microsoft.com/office/drawing/2014/main" id="{F0F19865-6AAE-1CFF-A712-D2C46B236AE2}"/>
              </a:ext>
            </a:extLst>
          </p:cNvPr>
          <p:cNvSpPr txBox="1"/>
          <p:nvPr/>
        </p:nvSpPr>
        <p:spPr>
          <a:xfrm>
            <a:off x="4236961" y="3625181"/>
            <a:ext cx="6098582" cy="523220"/>
          </a:xfrm>
          <a:prstGeom prst="rect">
            <a:avLst/>
          </a:prstGeom>
          <a:noFill/>
        </p:spPr>
        <p:txBody>
          <a:bodyPr wrap="square">
            <a:spAutoFit/>
          </a:bodyPr>
          <a:lstStyle/>
          <a:p>
            <a:r>
              <a:rPr lang="en-US" sz="2800" dirty="0"/>
              <a:t>Where</a:t>
            </a:r>
          </a:p>
        </p:txBody>
      </p:sp>
      <p:cxnSp>
        <p:nvCxnSpPr>
          <p:cNvPr id="8" name="Straight Connector 7">
            <a:extLst>
              <a:ext uri="{FF2B5EF4-FFF2-40B4-BE49-F238E27FC236}">
                <a16:creationId xmlns:a16="http://schemas.microsoft.com/office/drawing/2014/main" id="{FCCD0D4B-C6B9-C19B-4B8F-9DD51D95A721}"/>
              </a:ext>
            </a:extLst>
          </p:cNvPr>
          <p:cNvCxnSpPr>
            <a:cxnSpLocks/>
          </p:cNvCxnSpPr>
          <p:nvPr/>
        </p:nvCxnSpPr>
        <p:spPr>
          <a:xfrm>
            <a:off x="4029559" y="2311661"/>
            <a:ext cx="4897465"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16E728-F12E-BE13-B0CF-F69541536702}"/>
              </a:ext>
            </a:extLst>
          </p:cNvPr>
          <p:cNvCxnSpPr>
            <a:cxnSpLocks/>
          </p:cNvCxnSpPr>
          <p:nvPr/>
        </p:nvCxnSpPr>
        <p:spPr>
          <a:xfrm>
            <a:off x="4236961" y="4117405"/>
            <a:ext cx="1109954"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96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Modeling Trust Evolution</a:t>
            </a:r>
          </a:p>
        </p:txBody>
      </p:sp>
      <p:sp>
        <p:nvSpPr>
          <p:cNvPr id="5" name="Rectangle 4">
            <a:extLst>
              <a:ext uri="{FF2B5EF4-FFF2-40B4-BE49-F238E27FC236}">
                <a16:creationId xmlns:a16="http://schemas.microsoft.com/office/drawing/2014/main" id="{6EE0FCC8-9532-083C-8E4A-9278CDDCE1F0}"/>
              </a:ext>
            </a:extLst>
          </p:cNvPr>
          <p:cNvSpPr/>
          <p:nvPr/>
        </p:nvSpPr>
        <p:spPr>
          <a:xfrm>
            <a:off x="3223379" y="3558344"/>
            <a:ext cx="5669476" cy="1975197"/>
          </a:xfrm>
          <a:prstGeom prst="rect">
            <a:avLst/>
          </a:prstGeom>
          <a:solidFill>
            <a:srgbClr val="D8BEE3"/>
          </a:solidFill>
          <a:ln>
            <a:solidFill>
              <a:srgbClr val="001E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6051B4-57AD-4477-E73A-E687BAB17852}"/>
              </a:ext>
            </a:extLst>
          </p:cNvPr>
          <p:cNvSpPr/>
          <p:nvPr/>
        </p:nvSpPr>
        <p:spPr>
          <a:xfrm>
            <a:off x="388641" y="1378836"/>
            <a:ext cx="5669476" cy="1975197"/>
          </a:xfrm>
          <a:prstGeom prst="rect">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FE4335-E79B-3566-318B-7BF722A84AB6}"/>
              </a:ext>
            </a:extLst>
          </p:cNvPr>
          <p:cNvSpPr txBox="1"/>
          <p:nvPr/>
        </p:nvSpPr>
        <p:spPr>
          <a:xfrm>
            <a:off x="465994" y="1507257"/>
            <a:ext cx="5120192" cy="1815882"/>
          </a:xfrm>
          <a:prstGeom prst="rect">
            <a:avLst/>
          </a:prstGeom>
          <a:noFill/>
        </p:spPr>
        <p:txBody>
          <a:bodyPr wrap="square">
            <a:spAutoFit/>
          </a:bodyPr>
          <a:lstStyle/>
          <a:p>
            <a:r>
              <a:rPr lang="en-US" sz="2800" b="0" i="0" dirty="0">
                <a:effectLst/>
              </a:rPr>
              <a:t>With new agent’s behavior or information, humans update their posterior over the models the agents </a:t>
            </a:r>
            <a:r>
              <a:rPr lang="en-US" sz="2800" dirty="0"/>
              <a:t>have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23B9F5-3BCA-F2E0-856A-73900334E436}"/>
                  </a:ext>
                </a:extLst>
              </p:cNvPr>
              <p:cNvSpPr txBox="1"/>
              <p:nvPr/>
            </p:nvSpPr>
            <p:spPr>
              <a:xfrm>
                <a:off x="3300734" y="3782734"/>
                <a:ext cx="2974982"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𝒯</m:t>
                      </m:r>
                      <m:d>
                        <m:dPr>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𝒞</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ℱ</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b="0" i="0" smtClean="0">
                              <a:latin typeface="Cambria Math" panose="02040503050406030204" pitchFamily="18" charset="0"/>
                              <a:ea typeface="Cambria Math" panose="02040503050406030204" pitchFamily="18" charset="0"/>
                            </a:rPr>
                            <m:t>H</m:t>
                          </m:r>
                        </m:sup>
                      </m:sSup>
                      <m:r>
                        <a:rPr lang="en-US" sz="2800" b="0" i="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1123B9F5-3BCA-F2E0-856A-73900334E436}"/>
                  </a:ext>
                </a:extLst>
              </p:cNvPr>
              <p:cNvSpPr txBox="1">
                <a:spLocks noRot="1" noChangeAspect="1" noMove="1" noResize="1" noEditPoints="1" noAdjustHandles="1" noChangeArrowheads="1" noChangeShapeType="1" noTextEdit="1"/>
              </p:cNvSpPr>
              <p:nvPr/>
            </p:nvSpPr>
            <p:spPr>
              <a:xfrm>
                <a:off x="3300734" y="3782734"/>
                <a:ext cx="2974982" cy="530915"/>
              </a:xfrm>
              <a:prstGeom prst="rect">
                <a:avLst/>
              </a:prstGeom>
              <a:blipFill>
                <a:blip r:embed="rId3"/>
                <a:stretch>
                  <a:fillRect r="-85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AC6AC4-B2A2-9F72-A848-5079D8BE1AF6}"/>
                  </a:ext>
                </a:extLst>
              </p:cNvPr>
              <p:cNvSpPr txBox="1"/>
              <p:nvPr/>
            </p:nvSpPr>
            <p:spPr>
              <a:xfrm>
                <a:off x="3300734" y="4306376"/>
                <a:ext cx="5722015" cy="12772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r>
                        <a:rPr lang="en-US" sz="2800" b="0" i="0"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𝕄</m:t>
                              </m:r>
                            </m:e>
                            <m:sub>
                              <m:r>
                                <a:rPr lang="en-US" sz="2800" i="1">
                                  <a:latin typeface="Cambria Math" panose="02040503050406030204" pitchFamily="18" charset="0"/>
                                  <a:ea typeface="Cambria Math" panose="02040503050406030204" pitchFamily="18" charset="0"/>
                                </a:rPr>
                                <m:t>h</m:t>
                              </m:r>
                            </m:sub>
                            <m:sup>
                              <m:r>
                                <a:rPr lang="en-US" sz="2800" i="1">
                                  <a:latin typeface="Cambria Math" panose="02040503050406030204" pitchFamily="18" charset="0"/>
                                  <a:ea typeface="Cambria Math" panose="02040503050406030204" pitchFamily="18" charset="0"/>
                                </a:rPr>
                                <m:t>𝑅</m:t>
                              </m:r>
                            </m:sup>
                          </m:sSubSup>
                        </m:sub>
                        <m:sup/>
                        <m:e>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e>
                      </m:nary>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d>
                        <m:dPr>
                          <m:begChr m:val="|"/>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ℳ</m:t>
                          </m:r>
                        </m:e>
                      </m:d>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𝕄</m:t>
                          </m:r>
                        </m:sub>
                      </m:sSub>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5DAC6AC4-B2A2-9F72-A848-5079D8BE1AF6}"/>
                  </a:ext>
                </a:extLst>
              </p:cNvPr>
              <p:cNvSpPr txBox="1">
                <a:spLocks noRot="1" noChangeAspect="1" noMove="1" noResize="1" noEditPoints="1" noAdjustHandles="1" noChangeArrowheads="1" noChangeShapeType="1" noTextEdit="1"/>
              </p:cNvSpPr>
              <p:nvPr/>
            </p:nvSpPr>
            <p:spPr>
              <a:xfrm>
                <a:off x="3300734" y="4306376"/>
                <a:ext cx="5722015" cy="1277273"/>
              </a:xfrm>
              <a:prstGeom prst="rect">
                <a:avLst/>
              </a:prstGeom>
              <a:blipFill>
                <a:blip r:embed="rId4"/>
                <a:stretch>
                  <a:fillRect t="-114706" b="-150000"/>
                </a:stretch>
              </a:blipFill>
            </p:spPr>
            <p:txBody>
              <a:bodyPr/>
              <a:lstStyle/>
              <a:p>
                <a:r>
                  <a:rPr lang="en-US">
                    <a:noFill/>
                  </a:rPr>
                  <a:t> </a:t>
                </a:r>
              </a:p>
            </p:txBody>
          </p:sp>
        </mc:Fallback>
      </mc:AlternateContent>
    </p:spTree>
    <p:extLst>
      <p:ext uri="{BB962C8B-B14F-4D97-AF65-F5344CB8AC3E}">
        <p14:creationId xmlns:p14="http://schemas.microsoft.com/office/powerpoint/2010/main" val="1798135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Modeling Trust Evolution</a:t>
            </a:r>
          </a:p>
        </p:txBody>
      </p:sp>
      <p:sp>
        <p:nvSpPr>
          <p:cNvPr id="5" name="Rectangle 4">
            <a:extLst>
              <a:ext uri="{FF2B5EF4-FFF2-40B4-BE49-F238E27FC236}">
                <a16:creationId xmlns:a16="http://schemas.microsoft.com/office/drawing/2014/main" id="{6EE0FCC8-9532-083C-8E4A-9278CDDCE1F0}"/>
              </a:ext>
            </a:extLst>
          </p:cNvPr>
          <p:cNvSpPr/>
          <p:nvPr/>
        </p:nvSpPr>
        <p:spPr>
          <a:xfrm>
            <a:off x="3223379" y="3558344"/>
            <a:ext cx="5669476" cy="1975197"/>
          </a:xfrm>
          <a:prstGeom prst="rect">
            <a:avLst/>
          </a:prstGeom>
          <a:solidFill>
            <a:srgbClr val="D8BEE3"/>
          </a:solidFill>
          <a:ln>
            <a:solidFill>
              <a:srgbClr val="001E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6051B4-57AD-4477-E73A-E687BAB17852}"/>
              </a:ext>
            </a:extLst>
          </p:cNvPr>
          <p:cNvSpPr/>
          <p:nvPr/>
        </p:nvSpPr>
        <p:spPr>
          <a:xfrm>
            <a:off x="388641" y="1378836"/>
            <a:ext cx="5669476" cy="1975197"/>
          </a:xfrm>
          <a:prstGeom prst="rect">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FE4335-E79B-3566-318B-7BF722A84AB6}"/>
              </a:ext>
            </a:extLst>
          </p:cNvPr>
          <p:cNvSpPr txBox="1"/>
          <p:nvPr/>
        </p:nvSpPr>
        <p:spPr>
          <a:xfrm>
            <a:off x="465994" y="1507257"/>
            <a:ext cx="5120192" cy="1815882"/>
          </a:xfrm>
          <a:prstGeom prst="rect">
            <a:avLst/>
          </a:prstGeom>
          <a:noFill/>
        </p:spPr>
        <p:txBody>
          <a:bodyPr wrap="square">
            <a:spAutoFit/>
          </a:bodyPr>
          <a:lstStyle/>
          <a:p>
            <a:r>
              <a:rPr lang="en-US" sz="2800" b="0" i="0" dirty="0">
                <a:effectLst/>
              </a:rPr>
              <a:t>With new agent’s behavior or information, humans update their posterior over the models the agents </a:t>
            </a:r>
            <a:r>
              <a:rPr lang="en-US" sz="2800" dirty="0"/>
              <a:t>have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23B9F5-3BCA-F2E0-856A-73900334E436}"/>
                  </a:ext>
                </a:extLst>
              </p:cNvPr>
              <p:cNvSpPr txBox="1"/>
              <p:nvPr/>
            </p:nvSpPr>
            <p:spPr>
              <a:xfrm>
                <a:off x="3300734" y="3782734"/>
                <a:ext cx="2974982"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𝒯</m:t>
                      </m:r>
                      <m:d>
                        <m:dPr>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𝒞</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ℱ</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b="0" i="0" smtClean="0">
                              <a:latin typeface="Cambria Math" panose="02040503050406030204" pitchFamily="18" charset="0"/>
                              <a:ea typeface="Cambria Math" panose="02040503050406030204" pitchFamily="18" charset="0"/>
                            </a:rPr>
                            <m:t>H</m:t>
                          </m:r>
                        </m:sup>
                      </m:sSup>
                      <m:r>
                        <a:rPr lang="en-US" sz="2800" b="0" i="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1123B9F5-3BCA-F2E0-856A-73900334E436}"/>
                  </a:ext>
                </a:extLst>
              </p:cNvPr>
              <p:cNvSpPr txBox="1">
                <a:spLocks noRot="1" noChangeAspect="1" noMove="1" noResize="1" noEditPoints="1" noAdjustHandles="1" noChangeArrowheads="1" noChangeShapeType="1" noTextEdit="1"/>
              </p:cNvSpPr>
              <p:nvPr/>
            </p:nvSpPr>
            <p:spPr>
              <a:xfrm>
                <a:off x="3300734" y="3782734"/>
                <a:ext cx="2974982" cy="530915"/>
              </a:xfrm>
              <a:prstGeom prst="rect">
                <a:avLst/>
              </a:prstGeom>
              <a:blipFill>
                <a:blip r:embed="rId3"/>
                <a:stretch>
                  <a:fillRect r="-85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AC6AC4-B2A2-9F72-A848-5079D8BE1AF6}"/>
                  </a:ext>
                </a:extLst>
              </p:cNvPr>
              <p:cNvSpPr txBox="1"/>
              <p:nvPr/>
            </p:nvSpPr>
            <p:spPr>
              <a:xfrm>
                <a:off x="3300734" y="4306376"/>
                <a:ext cx="5722015" cy="12772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r>
                        <a:rPr lang="en-US" sz="2800" b="0" i="0"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𝕄</m:t>
                              </m:r>
                            </m:e>
                            <m:sub>
                              <m:r>
                                <a:rPr lang="en-US" sz="2800" i="1">
                                  <a:latin typeface="Cambria Math" panose="02040503050406030204" pitchFamily="18" charset="0"/>
                                  <a:ea typeface="Cambria Math" panose="02040503050406030204" pitchFamily="18" charset="0"/>
                                </a:rPr>
                                <m:t>h</m:t>
                              </m:r>
                            </m:sub>
                            <m:sup>
                              <m:r>
                                <a:rPr lang="en-US" sz="2800" i="1">
                                  <a:latin typeface="Cambria Math" panose="02040503050406030204" pitchFamily="18" charset="0"/>
                                  <a:ea typeface="Cambria Math" panose="02040503050406030204" pitchFamily="18" charset="0"/>
                                </a:rPr>
                                <m:t>𝑅</m:t>
                              </m:r>
                            </m:sup>
                          </m:sSubSup>
                        </m:sub>
                        <m:sup/>
                        <m:e>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e>
                      </m:nary>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d>
                        <m:dPr>
                          <m:begChr m:val="|"/>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ℳ</m:t>
                          </m:r>
                        </m:e>
                      </m:d>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𝕄</m:t>
                          </m:r>
                        </m:sub>
                      </m:sSub>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5DAC6AC4-B2A2-9F72-A848-5079D8BE1AF6}"/>
                  </a:ext>
                </a:extLst>
              </p:cNvPr>
              <p:cNvSpPr txBox="1">
                <a:spLocks noRot="1" noChangeAspect="1" noMove="1" noResize="1" noEditPoints="1" noAdjustHandles="1" noChangeArrowheads="1" noChangeShapeType="1" noTextEdit="1"/>
              </p:cNvSpPr>
              <p:nvPr/>
            </p:nvSpPr>
            <p:spPr>
              <a:xfrm>
                <a:off x="3300734" y="4306376"/>
                <a:ext cx="5722015" cy="1277273"/>
              </a:xfrm>
              <a:prstGeom prst="rect">
                <a:avLst/>
              </a:prstGeom>
              <a:blipFill>
                <a:blip r:embed="rId4"/>
                <a:stretch>
                  <a:fillRect t="-114706" b="-150000"/>
                </a:stretch>
              </a:blipFill>
            </p:spPr>
            <p:txBody>
              <a:bodyPr/>
              <a:lstStyle/>
              <a:p>
                <a:r>
                  <a:rPr lang="en-US">
                    <a:noFill/>
                  </a:rPr>
                  <a:t> </a:t>
                </a:r>
              </a:p>
            </p:txBody>
          </p:sp>
        </mc:Fallback>
      </mc:AlternateContent>
      <p:sp>
        <p:nvSpPr>
          <p:cNvPr id="3" name="Left-Up Arrow 2">
            <a:extLst>
              <a:ext uri="{FF2B5EF4-FFF2-40B4-BE49-F238E27FC236}">
                <a16:creationId xmlns:a16="http://schemas.microsoft.com/office/drawing/2014/main" id="{986DE57B-816F-77CD-DBE9-B87E50111754}"/>
              </a:ext>
            </a:extLst>
          </p:cNvPr>
          <p:cNvSpPr/>
          <p:nvPr/>
        </p:nvSpPr>
        <p:spPr>
          <a:xfrm rot="2596806">
            <a:off x="6570555" y="4750640"/>
            <a:ext cx="1531171" cy="1467607"/>
          </a:xfrm>
          <a:prstGeom prst="leftUpArrow">
            <a:avLst>
              <a:gd name="adj1" fmla="val 12843"/>
              <a:gd name="adj2" fmla="val 26346"/>
              <a:gd name="adj3" fmla="val 27535"/>
            </a:avLst>
          </a:prstGeom>
          <a:solidFill>
            <a:srgbClr val="DAE3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56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Appropriate Level of Trust</a:t>
            </a:r>
          </a:p>
        </p:txBody>
      </p:sp>
      <p:pic>
        <p:nvPicPr>
          <p:cNvPr id="5" name="Picture 4" descr="Diagram, schematic&#10;&#10;Description automatically generated">
            <a:extLst>
              <a:ext uri="{FF2B5EF4-FFF2-40B4-BE49-F238E27FC236}">
                <a16:creationId xmlns:a16="http://schemas.microsoft.com/office/drawing/2014/main" id="{1032EB50-7FAD-10D0-79BA-97D135B30461}"/>
              </a:ext>
            </a:extLst>
          </p:cNvPr>
          <p:cNvPicPr>
            <a:picLocks noChangeAspect="1"/>
          </p:cNvPicPr>
          <p:nvPr/>
        </p:nvPicPr>
        <p:blipFill>
          <a:blip r:embed="rId3"/>
          <a:stretch>
            <a:fillRect/>
          </a:stretch>
        </p:blipFill>
        <p:spPr>
          <a:xfrm>
            <a:off x="8949334" y="1711394"/>
            <a:ext cx="2588573" cy="34352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D47E18-74B2-A465-843A-EDCB1A9DEF69}"/>
                  </a:ext>
                </a:extLst>
              </p:cNvPr>
              <p:cNvSpPr txBox="1"/>
              <p:nvPr/>
            </p:nvSpPr>
            <p:spPr>
              <a:xfrm>
                <a:off x="400093" y="2538360"/>
                <a:ext cx="8136458" cy="12772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r>
                        <a:rPr lang="en-US" sz="2800" b="0" i="0"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𝕄</m:t>
                              </m:r>
                            </m:e>
                            <m:sub>
                              <m:r>
                                <a:rPr lang="en-US" sz="2800" i="1">
                                  <a:latin typeface="Cambria Math" panose="02040503050406030204" pitchFamily="18" charset="0"/>
                                  <a:ea typeface="Cambria Math" panose="02040503050406030204" pitchFamily="18" charset="0"/>
                                </a:rPr>
                                <m:t>h</m:t>
                              </m:r>
                            </m:sub>
                            <m:sup>
                              <m:r>
                                <a:rPr lang="en-US" sz="2800" i="1">
                                  <a:latin typeface="Cambria Math" panose="02040503050406030204" pitchFamily="18" charset="0"/>
                                  <a:ea typeface="Cambria Math" panose="02040503050406030204" pitchFamily="18" charset="0"/>
                                </a:rPr>
                                <m:t>𝑅</m:t>
                              </m:r>
                            </m:sup>
                          </m:sSubSup>
                        </m:sub>
                        <m:sup/>
                        <m:e>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e>
                      </m:nary>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d>
                        <m:dPr>
                          <m:begChr m:val="|"/>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ℳ</m:t>
                          </m:r>
                        </m:e>
                      </m:d>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𝕄</m:t>
                          </m:r>
                        </m:sub>
                      </m:sSub>
                      <m:d>
                        <m:dPr>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ℳ</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b="0" i="0" smtClean="0">
                              <a:latin typeface="Cambria Math" panose="02040503050406030204" pitchFamily="18" charset="0"/>
                              <a:ea typeface="Cambria Math" panose="02040503050406030204" pitchFamily="18" charset="0"/>
                            </a:rPr>
                            <m:t>R</m:t>
                          </m:r>
                        </m:sup>
                      </m:sSup>
                      <m:d>
                        <m:dPr>
                          <m:begChr m:val="|"/>
                          <m:ctrlPr>
                            <a:rPr lang="en-US" sz="2800" i="1">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ℳ</m:t>
                              </m:r>
                            </m:e>
                            <m:sup>
                              <m:r>
                                <a:rPr lang="en-US" sz="2800" b="0" i="1" smtClean="0">
                                  <a:latin typeface="Cambria Math" panose="02040503050406030204" pitchFamily="18" charset="0"/>
                                  <a:ea typeface="Cambria Math" panose="02040503050406030204" pitchFamily="18" charset="0"/>
                                </a:rPr>
                                <m:t>𝑅</m:t>
                              </m:r>
                            </m:sup>
                          </m:sSup>
                        </m:e>
                      </m:d>
                    </m:oMath>
                  </m:oMathPara>
                </a14:m>
                <a:endParaRPr lang="en-US" sz="2800" dirty="0"/>
              </a:p>
            </p:txBody>
          </p:sp>
        </mc:Choice>
        <mc:Fallback xmlns="">
          <p:sp>
            <p:nvSpPr>
              <p:cNvPr id="7" name="TextBox 6">
                <a:extLst>
                  <a:ext uri="{FF2B5EF4-FFF2-40B4-BE49-F238E27FC236}">
                    <a16:creationId xmlns:a16="http://schemas.microsoft.com/office/drawing/2014/main" id="{B2D47E18-74B2-A465-843A-EDCB1A9DEF69}"/>
                  </a:ext>
                </a:extLst>
              </p:cNvPr>
              <p:cNvSpPr txBox="1">
                <a:spLocks noRot="1" noChangeAspect="1" noMove="1" noResize="1" noEditPoints="1" noAdjustHandles="1" noChangeArrowheads="1" noChangeShapeType="1" noTextEdit="1"/>
              </p:cNvSpPr>
              <p:nvPr/>
            </p:nvSpPr>
            <p:spPr>
              <a:xfrm>
                <a:off x="400093" y="2538360"/>
                <a:ext cx="8136458" cy="1277273"/>
              </a:xfrm>
              <a:prstGeom prst="rect">
                <a:avLst/>
              </a:prstGeom>
              <a:blipFill>
                <a:blip r:embed="rId4"/>
                <a:stretch>
                  <a:fillRect t="-114706" b="-150000"/>
                </a:stretch>
              </a:blipFill>
            </p:spPr>
            <p:txBody>
              <a:bodyPr/>
              <a:lstStyle/>
              <a:p>
                <a:r>
                  <a:rPr lang="en-US">
                    <a:noFill/>
                  </a:rPr>
                  <a:t> </a:t>
                </a:r>
              </a:p>
            </p:txBody>
          </p:sp>
        </mc:Fallback>
      </mc:AlternateContent>
    </p:spTree>
    <p:extLst>
      <p:ext uri="{BB962C8B-B14F-4D97-AF65-F5344CB8AC3E}">
        <p14:creationId xmlns:p14="http://schemas.microsoft.com/office/powerpoint/2010/main" val="2098276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35888" y="1387387"/>
            <a:ext cx="10225664"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a:extLst>
              <a:ext uri="{FF2B5EF4-FFF2-40B4-BE49-F238E27FC236}">
                <a16:creationId xmlns:a16="http://schemas.microsoft.com/office/drawing/2014/main" id="{2A340635-6551-2191-002F-02AD58610986}"/>
              </a:ext>
            </a:extLst>
          </p:cNvPr>
          <p:cNvSpPr/>
          <p:nvPr/>
        </p:nvSpPr>
        <p:spPr>
          <a:xfrm>
            <a:off x="1572193" y="2844354"/>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368BE750-8AF6-49CC-6608-8CFCE9424F22}"/>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3" name="Picture 12" descr="A diagram of a bridge&#10;&#10;Description automatically generated">
            <a:extLst>
              <a:ext uri="{FF2B5EF4-FFF2-40B4-BE49-F238E27FC236}">
                <a16:creationId xmlns:a16="http://schemas.microsoft.com/office/drawing/2014/main" id="{B6F22751-2529-2E8C-1A7A-F2C00126AE76}"/>
              </a:ext>
            </a:extLst>
          </p:cNvPr>
          <p:cNvPicPr>
            <a:picLocks noChangeAspect="1"/>
          </p:cNvPicPr>
          <p:nvPr/>
        </p:nvPicPr>
        <p:blipFill rotWithShape="1">
          <a:blip r:embed="rId3"/>
          <a:srcRect l="2880" t="11650" r="4147" b="4781"/>
          <a:stretch/>
        </p:blipFill>
        <p:spPr>
          <a:xfrm>
            <a:off x="7150308" y="164284"/>
            <a:ext cx="5041692" cy="2641863"/>
          </a:xfrm>
          <a:prstGeom prst="rect">
            <a:avLst/>
          </a:prstGeom>
        </p:spPr>
      </p:pic>
      <p:sp>
        <p:nvSpPr>
          <p:cNvPr id="14" name="Rectangle 13">
            <a:extLst>
              <a:ext uri="{FF2B5EF4-FFF2-40B4-BE49-F238E27FC236}">
                <a16:creationId xmlns:a16="http://schemas.microsoft.com/office/drawing/2014/main" id="{B531B3A5-178E-2234-FB4F-DCB20C6D725A}"/>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types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1022284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fontScale="90000"/>
          </a:bodyPr>
          <a:lstStyle/>
          <a:p>
            <a:r>
              <a:rPr lang="en-US" sz="3600" dirty="0">
                <a:solidFill>
                  <a:schemeClr val="tx1">
                    <a:lumMod val="85000"/>
                    <a:lumOff val="15000"/>
                  </a:schemeClr>
                </a:solidFill>
              </a:rPr>
              <a:t>Three </a:t>
            </a:r>
            <a:r>
              <a:rPr lang="en-US" dirty="0">
                <a:solidFill>
                  <a:schemeClr val="tx1">
                    <a:lumMod val="85000"/>
                    <a:lumOff val="15000"/>
                  </a:schemeClr>
                </a:solidFill>
              </a:rPr>
              <a:t>Information Types</a:t>
            </a:r>
            <a:r>
              <a:rPr lang="en-US" sz="3600" dirty="0">
                <a:solidFill>
                  <a:schemeClr val="tx1">
                    <a:lumMod val="85000"/>
                    <a:lumOff val="15000"/>
                  </a:schemeClr>
                </a:solidFill>
              </a:rPr>
              <a:t> of Trust Within the Framework</a:t>
            </a:r>
            <a:endParaRPr lang="en-US" sz="3600" b="1" dirty="0">
              <a:latin typeface="Eurostile" panose="020B0504020202050204" pitchFamily="34" charset="77"/>
            </a:endParaRPr>
          </a:p>
        </p:txBody>
      </p:sp>
      <p:pic>
        <p:nvPicPr>
          <p:cNvPr id="6" name="Picture 5" descr="A picture containing sketch, clipart, cartoon, illustration&#10;&#10;Description automatically generated">
            <a:extLst>
              <a:ext uri="{FF2B5EF4-FFF2-40B4-BE49-F238E27FC236}">
                <a16:creationId xmlns:a16="http://schemas.microsoft.com/office/drawing/2014/main" id="{9D5E4FE0-7DE4-9155-020A-9FED011FDC08}"/>
              </a:ext>
            </a:extLst>
          </p:cNvPr>
          <p:cNvPicPr>
            <a:picLocks noChangeAspect="1"/>
          </p:cNvPicPr>
          <p:nvPr/>
        </p:nvPicPr>
        <p:blipFill>
          <a:blip r:embed="rId3"/>
          <a:stretch>
            <a:fillRect/>
          </a:stretch>
        </p:blipFill>
        <p:spPr>
          <a:xfrm>
            <a:off x="6524786" y="1118321"/>
            <a:ext cx="5503751" cy="358696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747CC8F-9B28-434E-436A-D0333F5F05D1}"/>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29" name="TextBox 28">
                <a:extLst>
                  <a:ext uri="{FF2B5EF4-FFF2-40B4-BE49-F238E27FC236}">
                    <a16:creationId xmlns:a16="http://schemas.microsoft.com/office/drawing/2014/main" id="{C747CC8F-9B28-434E-436A-D0333F5F05D1}"/>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p:spTree>
    <p:extLst>
      <p:ext uri="{BB962C8B-B14F-4D97-AF65-F5344CB8AC3E}">
        <p14:creationId xmlns:p14="http://schemas.microsoft.com/office/powerpoint/2010/main" val="104519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fontScale="90000"/>
          </a:bodyPr>
          <a:lstStyle/>
          <a:p>
            <a:r>
              <a:rPr lang="en-US" sz="3600" dirty="0">
                <a:solidFill>
                  <a:schemeClr val="tx1">
                    <a:lumMod val="85000"/>
                    <a:lumOff val="15000"/>
                  </a:schemeClr>
                </a:solidFill>
              </a:rPr>
              <a:t>Three </a:t>
            </a:r>
            <a:r>
              <a:rPr lang="en-US" dirty="0">
                <a:solidFill>
                  <a:schemeClr val="tx1">
                    <a:lumMod val="85000"/>
                    <a:lumOff val="15000"/>
                  </a:schemeClr>
                </a:solidFill>
              </a:rPr>
              <a:t>Information Types</a:t>
            </a:r>
            <a:r>
              <a:rPr lang="en-US" sz="3600" dirty="0">
                <a:solidFill>
                  <a:schemeClr val="tx1">
                    <a:lumMod val="85000"/>
                    <a:lumOff val="15000"/>
                  </a:schemeClr>
                </a:solidFill>
              </a:rPr>
              <a:t>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81871BA9-B599-884F-25BA-5DC23409FC77}"/>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A5944F5-2235-C6A5-F6BE-4152C8F74470}"/>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3" name="TextBox 2">
                <a:extLst>
                  <a:ext uri="{FF2B5EF4-FFF2-40B4-BE49-F238E27FC236}">
                    <a16:creationId xmlns:a16="http://schemas.microsoft.com/office/drawing/2014/main" id="{4A5944F5-2235-C6A5-F6BE-4152C8F74470}"/>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p:pic>
        <p:nvPicPr>
          <p:cNvPr id="4" name="Picture 3" descr="A picture containing sketch, clipart, cartoon, illustration&#10;&#10;Description automatically generated">
            <a:extLst>
              <a:ext uri="{FF2B5EF4-FFF2-40B4-BE49-F238E27FC236}">
                <a16:creationId xmlns:a16="http://schemas.microsoft.com/office/drawing/2014/main" id="{EFC37A2A-5F5F-6417-60ED-D53DFA1E89FC}"/>
              </a:ext>
            </a:extLst>
          </p:cNvPr>
          <p:cNvPicPr>
            <a:picLocks noChangeAspect="1"/>
          </p:cNvPicPr>
          <p:nvPr/>
        </p:nvPicPr>
        <p:blipFill>
          <a:blip r:embed="rId6"/>
          <a:stretch>
            <a:fillRect/>
          </a:stretch>
        </p:blipFill>
        <p:spPr>
          <a:xfrm>
            <a:off x="6524786" y="1118321"/>
            <a:ext cx="5503751" cy="3586965"/>
          </a:xfrm>
          <a:prstGeom prst="rect">
            <a:avLst/>
          </a:prstGeom>
        </p:spPr>
      </p:pic>
    </p:spTree>
    <p:extLst>
      <p:ext uri="{BB962C8B-B14F-4D97-AF65-F5344CB8AC3E}">
        <p14:creationId xmlns:p14="http://schemas.microsoft.com/office/powerpoint/2010/main" val="3690196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fontScale="90000"/>
          </a:bodyPr>
          <a:lstStyle/>
          <a:p>
            <a:r>
              <a:rPr lang="en-US" sz="3600" dirty="0">
                <a:solidFill>
                  <a:schemeClr val="tx1">
                    <a:lumMod val="85000"/>
                    <a:lumOff val="15000"/>
                  </a:schemeClr>
                </a:solidFill>
              </a:rPr>
              <a:t>Three </a:t>
            </a:r>
            <a:r>
              <a:rPr lang="en-US" dirty="0">
                <a:solidFill>
                  <a:schemeClr val="tx1">
                    <a:lumMod val="85000"/>
                    <a:lumOff val="15000"/>
                  </a:schemeClr>
                </a:solidFill>
              </a:rPr>
              <a:t>Information Types</a:t>
            </a:r>
            <a:r>
              <a:rPr lang="en-US" sz="3600" dirty="0">
                <a:solidFill>
                  <a:schemeClr val="tx1">
                    <a:lumMod val="85000"/>
                    <a:lumOff val="15000"/>
                  </a:schemeClr>
                </a:solidFill>
              </a:rPr>
              <a:t>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56B5EC5A-FCE4-56EA-0FF0-4915BD6B4B3B}"/>
              </a:ext>
            </a:extLst>
          </p:cNvPr>
          <p:cNvSpPr/>
          <p:nvPr/>
        </p:nvSpPr>
        <p:spPr>
          <a:xfrm rot="5400000">
            <a:off x="3060358" y="3243604"/>
            <a:ext cx="757209" cy="404554"/>
          </a:xfrm>
          <a:prstGeom prst="rightArrow">
            <a:avLst>
              <a:gd name="adj1" fmla="val 100000"/>
              <a:gd name="adj2" fmla="val 50000"/>
            </a:avLst>
          </a:prstGeom>
          <a:solidFill>
            <a:srgbClr val="FFED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6EF15DC-255A-695A-7BF3-6EDE9B7FB622}"/>
              </a:ext>
            </a:extLst>
          </p:cNvPr>
          <p:cNvSpPr txBox="1"/>
          <p:nvPr/>
        </p:nvSpPr>
        <p:spPr>
          <a:xfrm>
            <a:off x="2738708" y="3848368"/>
            <a:ext cx="1469675" cy="369332"/>
          </a:xfrm>
          <a:prstGeom prst="rect">
            <a:avLst/>
          </a:prstGeom>
          <a:noFill/>
        </p:spPr>
        <p:txBody>
          <a:bodyPr wrap="square">
            <a:spAutoFit/>
          </a:bodyPr>
          <a:lstStyle/>
          <a:p>
            <a:r>
              <a:rPr lang="en-US" b="1" dirty="0">
                <a:solidFill>
                  <a:schemeClr val="tx1">
                    <a:lumMod val="85000"/>
                    <a:lumOff val="15000"/>
                  </a:schemeClr>
                </a:solidFill>
              </a:rPr>
              <a:t>Performance</a:t>
            </a:r>
          </a:p>
        </p:txBody>
      </p:sp>
      <p:cxnSp>
        <p:nvCxnSpPr>
          <p:cNvPr id="25" name="Straight Connector 24">
            <a:extLst>
              <a:ext uri="{FF2B5EF4-FFF2-40B4-BE49-F238E27FC236}">
                <a16:creationId xmlns:a16="http://schemas.microsoft.com/office/drawing/2014/main" id="{3A8AFDA5-CF3D-71D1-8188-3A692599D835}"/>
              </a:ext>
            </a:extLst>
          </p:cNvPr>
          <p:cNvCxnSpPr/>
          <p:nvPr/>
        </p:nvCxnSpPr>
        <p:spPr>
          <a:xfrm>
            <a:off x="2791730" y="4217700"/>
            <a:ext cx="1269295"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72BC344-A3A9-D05B-86F9-28EFAD55FB2A}"/>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5004D1-B758-946A-0566-D4FA81FD6F8D}"/>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4" name="TextBox 3">
                <a:extLst>
                  <a:ext uri="{FF2B5EF4-FFF2-40B4-BE49-F238E27FC236}">
                    <a16:creationId xmlns:a16="http://schemas.microsoft.com/office/drawing/2014/main" id="{855004D1-B758-946A-0566-D4FA81FD6F8D}"/>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p:pic>
        <p:nvPicPr>
          <p:cNvPr id="5" name="Picture 4" descr="A picture containing sketch, clipart, cartoon, illustration&#10;&#10;Description automatically generated">
            <a:extLst>
              <a:ext uri="{FF2B5EF4-FFF2-40B4-BE49-F238E27FC236}">
                <a16:creationId xmlns:a16="http://schemas.microsoft.com/office/drawing/2014/main" id="{498007F2-3265-9371-93EE-0868D0527969}"/>
              </a:ext>
            </a:extLst>
          </p:cNvPr>
          <p:cNvPicPr>
            <a:picLocks noChangeAspect="1"/>
          </p:cNvPicPr>
          <p:nvPr/>
        </p:nvPicPr>
        <p:blipFill>
          <a:blip r:embed="rId6"/>
          <a:stretch>
            <a:fillRect/>
          </a:stretch>
        </p:blipFill>
        <p:spPr>
          <a:xfrm>
            <a:off x="6524786" y="1118321"/>
            <a:ext cx="5503751" cy="3586965"/>
          </a:xfrm>
          <a:prstGeom prst="rect">
            <a:avLst/>
          </a:prstGeom>
        </p:spPr>
      </p:pic>
    </p:spTree>
    <p:extLst>
      <p:ext uri="{BB962C8B-B14F-4D97-AF65-F5344CB8AC3E}">
        <p14:creationId xmlns:p14="http://schemas.microsoft.com/office/powerpoint/2010/main" val="2514999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fontScale="90000"/>
          </a:bodyPr>
          <a:lstStyle/>
          <a:p>
            <a:r>
              <a:rPr lang="en-US" sz="3600" dirty="0">
                <a:solidFill>
                  <a:schemeClr val="tx1">
                    <a:lumMod val="85000"/>
                    <a:lumOff val="15000"/>
                  </a:schemeClr>
                </a:solidFill>
              </a:rPr>
              <a:t>Three </a:t>
            </a:r>
            <a:r>
              <a:rPr lang="en-US" dirty="0">
                <a:solidFill>
                  <a:schemeClr val="tx1">
                    <a:lumMod val="85000"/>
                    <a:lumOff val="15000"/>
                  </a:schemeClr>
                </a:solidFill>
              </a:rPr>
              <a:t>Information Types</a:t>
            </a:r>
            <a:r>
              <a:rPr lang="en-US" sz="3600" dirty="0">
                <a:solidFill>
                  <a:schemeClr val="tx1">
                    <a:lumMod val="85000"/>
                    <a:lumOff val="15000"/>
                  </a:schemeClr>
                </a:solidFill>
              </a:rPr>
              <a:t>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56B5EC5A-FCE4-56EA-0FF0-4915BD6B4B3B}"/>
              </a:ext>
            </a:extLst>
          </p:cNvPr>
          <p:cNvSpPr/>
          <p:nvPr/>
        </p:nvSpPr>
        <p:spPr>
          <a:xfrm rot="5400000">
            <a:off x="3060358" y="3243604"/>
            <a:ext cx="757209" cy="404554"/>
          </a:xfrm>
          <a:prstGeom prst="rightArrow">
            <a:avLst>
              <a:gd name="adj1" fmla="val 100000"/>
              <a:gd name="adj2" fmla="val 50000"/>
            </a:avLst>
          </a:prstGeom>
          <a:solidFill>
            <a:srgbClr val="FFED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6EF15DC-255A-695A-7BF3-6EDE9B7FB622}"/>
              </a:ext>
            </a:extLst>
          </p:cNvPr>
          <p:cNvSpPr txBox="1"/>
          <p:nvPr/>
        </p:nvSpPr>
        <p:spPr>
          <a:xfrm>
            <a:off x="2738708" y="3848368"/>
            <a:ext cx="1469675" cy="369332"/>
          </a:xfrm>
          <a:prstGeom prst="rect">
            <a:avLst/>
          </a:prstGeom>
          <a:noFill/>
        </p:spPr>
        <p:txBody>
          <a:bodyPr wrap="square">
            <a:spAutoFit/>
          </a:bodyPr>
          <a:lstStyle/>
          <a:p>
            <a:r>
              <a:rPr lang="en-US" b="1" dirty="0">
                <a:solidFill>
                  <a:schemeClr val="tx1">
                    <a:lumMod val="85000"/>
                    <a:lumOff val="15000"/>
                  </a:schemeClr>
                </a:solidFill>
              </a:rPr>
              <a:t>Performance</a:t>
            </a:r>
          </a:p>
        </p:txBody>
      </p:sp>
      <p:cxnSp>
        <p:nvCxnSpPr>
          <p:cNvPr id="25" name="Straight Connector 24">
            <a:extLst>
              <a:ext uri="{FF2B5EF4-FFF2-40B4-BE49-F238E27FC236}">
                <a16:creationId xmlns:a16="http://schemas.microsoft.com/office/drawing/2014/main" id="{3A8AFDA5-CF3D-71D1-8188-3A692599D835}"/>
              </a:ext>
            </a:extLst>
          </p:cNvPr>
          <p:cNvCxnSpPr/>
          <p:nvPr/>
        </p:nvCxnSpPr>
        <p:spPr>
          <a:xfrm>
            <a:off x="2791730" y="4217700"/>
            <a:ext cx="1269295"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AE9E7D-81C1-48A9-9E5D-8C91DE473122}"/>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78380E-5CF6-04A6-653B-AB93FE73EC4B}"/>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4" name="TextBox 3">
                <a:extLst>
                  <a:ext uri="{FF2B5EF4-FFF2-40B4-BE49-F238E27FC236}">
                    <a16:creationId xmlns:a16="http://schemas.microsoft.com/office/drawing/2014/main" id="{7378380E-5CF6-04A6-653B-AB93FE73EC4B}"/>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p:pic>
        <p:nvPicPr>
          <p:cNvPr id="5" name="Picture 4" descr="A picture containing sketch, clipart, cartoon, illustration&#10;&#10;Description automatically generated">
            <a:extLst>
              <a:ext uri="{FF2B5EF4-FFF2-40B4-BE49-F238E27FC236}">
                <a16:creationId xmlns:a16="http://schemas.microsoft.com/office/drawing/2014/main" id="{8E5D1B69-DA2A-83B7-E55A-F96055481767}"/>
              </a:ext>
            </a:extLst>
          </p:cNvPr>
          <p:cNvPicPr>
            <a:picLocks noChangeAspect="1"/>
          </p:cNvPicPr>
          <p:nvPr/>
        </p:nvPicPr>
        <p:blipFill>
          <a:blip r:embed="rId6"/>
          <a:stretch>
            <a:fillRect/>
          </a:stretch>
        </p:blipFill>
        <p:spPr>
          <a:xfrm>
            <a:off x="6524786" y="1118321"/>
            <a:ext cx="5503751" cy="3586965"/>
          </a:xfrm>
          <a:prstGeom prst="rect">
            <a:avLst/>
          </a:prstGeom>
        </p:spPr>
      </p:pic>
      <p:sp>
        <p:nvSpPr>
          <p:cNvPr id="7" name="TextBox 6">
            <a:extLst>
              <a:ext uri="{FF2B5EF4-FFF2-40B4-BE49-F238E27FC236}">
                <a16:creationId xmlns:a16="http://schemas.microsoft.com/office/drawing/2014/main" id="{E7988C8D-0584-3226-C2DB-50B4173734C3}"/>
              </a:ext>
            </a:extLst>
          </p:cNvPr>
          <p:cNvSpPr txBox="1"/>
          <p:nvPr/>
        </p:nvSpPr>
        <p:spPr>
          <a:xfrm>
            <a:off x="4164840" y="1356018"/>
            <a:ext cx="3196118" cy="830997"/>
          </a:xfrm>
          <a:prstGeom prst="rect">
            <a:avLst/>
          </a:prstGeom>
          <a:noFill/>
          <a:ln w="57150">
            <a:solidFill>
              <a:srgbClr val="FFC7B9"/>
            </a:solidFill>
          </a:ln>
        </p:spPr>
        <p:txBody>
          <a:bodyPr wrap="square">
            <a:spAutoFit/>
          </a:bodyPr>
          <a:lstStyle/>
          <a:p>
            <a:r>
              <a:rPr lang="en-US" sz="2400" dirty="0"/>
              <a:t>Internal robot goal</a:t>
            </a:r>
          </a:p>
          <a:p>
            <a:r>
              <a:rPr lang="en-US" sz="2400" dirty="0"/>
              <a:t>Human’s requested goal</a:t>
            </a:r>
          </a:p>
        </p:txBody>
      </p:sp>
    </p:spTree>
    <p:extLst>
      <p:ext uri="{BB962C8B-B14F-4D97-AF65-F5344CB8AC3E}">
        <p14:creationId xmlns:p14="http://schemas.microsoft.com/office/powerpoint/2010/main" val="4244573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fontScale="90000"/>
          </a:bodyPr>
          <a:lstStyle/>
          <a:p>
            <a:r>
              <a:rPr lang="en-US" sz="3600" dirty="0">
                <a:solidFill>
                  <a:schemeClr val="tx1">
                    <a:lumMod val="85000"/>
                    <a:lumOff val="15000"/>
                  </a:schemeClr>
                </a:solidFill>
              </a:rPr>
              <a:t>Three </a:t>
            </a:r>
            <a:r>
              <a:rPr lang="en-US" dirty="0">
                <a:solidFill>
                  <a:schemeClr val="tx1">
                    <a:lumMod val="85000"/>
                    <a:lumOff val="15000"/>
                  </a:schemeClr>
                </a:solidFill>
              </a:rPr>
              <a:t>Information Types</a:t>
            </a:r>
            <a:r>
              <a:rPr lang="en-US" sz="3600" dirty="0">
                <a:solidFill>
                  <a:schemeClr val="tx1">
                    <a:lumMod val="85000"/>
                    <a:lumOff val="15000"/>
                  </a:schemeClr>
                </a:solidFill>
              </a:rPr>
              <a:t>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56B5EC5A-FCE4-56EA-0FF0-4915BD6B4B3B}"/>
              </a:ext>
            </a:extLst>
          </p:cNvPr>
          <p:cNvSpPr/>
          <p:nvPr/>
        </p:nvSpPr>
        <p:spPr>
          <a:xfrm rot="5400000">
            <a:off x="3060358" y="3243604"/>
            <a:ext cx="757209" cy="404554"/>
          </a:xfrm>
          <a:prstGeom prst="rightArrow">
            <a:avLst>
              <a:gd name="adj1" fmla="val 100000"/>
              <a:gd name="adj2" fmla="val 50000"/>
            </a:avLst>
          </a:prstGeom>
          <a:solidFill>
            <a:srgbClr val="FFED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DFE8AC-A0E1-50BA-B47C-60BE2A0182E4}"/>
              </a:ext>
            </a:extLst>
          </p:cNvPr>
          <p:cNvSpPr txBox="1"/>
          <p:nvPr/>
        </p:nvSpPr>
        <p:spPr>
          <a:xfrm>
            <a:off x="4850207" y="4217700"/>
            <a:ext cx="1020951" cy="369332"/>
          </a:xfrm>
          <a:prstGeom prst="rect">
            <a:avLst/>
          </a:prstGeom>
          <a:noFill/>
        </p:spPr>
        <p:txBody>
          <a:bodyPr wrap="square">
            <a:spAutoFit/>
          </a:bodyPr>
          <a:lstStyle/>
          <a:p>
            <a:r>
              <a:rPr lang="en-US" b="1" dirty="0">
                <a:solidFill>
                  <a:schemeClr val="tx1">
                    <a:lumMod val="85000"/>
                    <a:lumOff val="15000"/>
                  </a:schemeClr>
                </a:solidFill>
              </a:rPr>
              <a:t>Purpose</a:t>
            </a:r>
          </a:p>
        </p:txBody>
      </p:sp>
      <p:sp>
        <p:nvSpPr>
          <p:cNvPr id="21" name="Right Arrow 20">
            <a:extLst>
              <a:ext uri="{FF2B5EF4-FFF2-40B4-BE49-F238E27FC236}">
                <a16:creationId xmlns:a16="http://schemas.microsoft.com/office/drawing/2014/main" id="{01454249-E598-309A-4705-0C26619E8F9F}"/>
              </a:ext>
            </a:extLst>
          </p:cNvPr>
          <p:cNvSpPr/>
          <p:nvPr/>
        </p:nvSpPr>
        <p:spPr>
          <a:xfrm rot="5400000">
            <a:off x="4730037" y="3440213"/>
            <a:ext cx="1150425" cy="404554"/>
          </a:xfrm>
          <a:prstGeom prst="rightArrow">
            <a:avLst>
              <a:gd name="adj1" fmla="val 100000"/>
              <a:gd name="adj2" fmla="val 50000"/>
            </a:avLst>
          </a:prstGeom>
          <a:solidFill>
            <a:srgbClr val="FFC7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6EF15DC-255A-695A-7BF3-6EDE9B7FB622}"/>
              </a:ext>
            </a:extLst>
          </p:cNvPr>
          <p:cNvSpPr txBox="1"/>
          <p:nvPr/>
        </p:nvSpPr>
        <p:spPr>
          <a:xfrm>
            <a:off x="2738708" y="3848368"/>
            <a:ext cx="1469675" cy="369332"/>
          </a:xfrm>
          <a:prstGeom prst="rect">
            <a:avLst/>
          </a:prstGeom>
          <a:noFill/>
        </p:spPr>
        <p:txBody>
          <a:bodyPr wrap="square">
            <a:spAutoFit/>
          </a:bodyPr>
          <a:lstStyle/>
          <a:p>
            <a:r>
              <a:rPr lang="en-US" b="1" dirty="0">
                <a:solidFill>
                  <a:schemeClr val="tx1">
                    <a:lumMod val="85000"/>
                    <a:lumOff val="15000"/>
                  </a:schemeClr>
                </a:solidFill>
              </a:rPr>
              <a:t>Performance</a:t>
            </a:r>
          </a:p>
        </p:txBody>
      </p:sp>
      <p:cxnSp>
        <p:nvCxnSpPr>
          <p:cNvPr id="25" name="Straight Connector 24">
            <a:extLst>
              <a:ext uri="{FF2B5EF4-FFF2-40B4-BE49-F238E27FC236}">
                <a16:creationId xmlns:a16="http://schemas.microsoft.com/office/drawing/2014/main" id="{3A8AFDA5-CF3D-71D1-8188-3A692599D835}"/>
              </a:ext>
            </a:extLst>
          </p:cNvPr>
          <p:cNvCxnSpPr/>
          <p:nvPr/>
        </p:nvCxnSpPr>
        <p:spPr>
          <a:xfrm>
            <a:off x="2791730" y="4217700"/>
            <a:ext cx="1269295"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8CDBE2-E102-7F31-4AE8-26BB7897FD63}"/>
              </a:ext>
            </a:extLst>
          </p:cNvPr>
          <p:cNvCxnSpPr/>
          <p:nvPr/>
        </p:nvCxnSpPr>
        <p:spPr>
          <a:xfrm>
            <a:off x="4726034" y="4601771"/>
            <a:ext cx="1269295" cy="0"/>
          </a:xfrm>
          <a:prstGeom prst="line">
            <a:avLst/>
          </a:prstGeom>
          <a:ln w="76200">
            <a:solidFill>
              <a:srgbClr val="FFC7B9"/>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AE9E7D-81C1-48A9-9E5D-8C91DE473122}"/>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78380E-5CF6-04A6-653B-AB93FE73EC4B}"/>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4" name="TextBox 3">
                <a:extLst>
                  <a:ext uri="{FF2B5EF4-FFF2-40B4-BE49-F238E27FC236}">
                    <a16:creationId xmlns:a16="http://schemas.microsoft.com/office/drawing/2014/main" id="{7378380E-5CF6-04A6-653B-AB93FE73EC4B}"/>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p:pic>
        <p:nvPicPr>
          <p:cNvPr id="7" name="Picture 6" descr="A picture containing sketch, clipart, cartoon, illustration&#10;&#10;Description automatically generated">
            <a:extLst>
              <a:ext uri="{FF2B5EF4-FFF2-40B4-BE49-F238E27FC236}">
                <a16:creationId xmlns:a16="http://schemas.microsoft.com/office/drawing/2014/main" id="{F693DE42-629E-9E59-88CD-313E0FC34E38}"/>
              </a:ext>
            </a:extLst>
          </p:cNvPr>
          <p:cNvPicPr>
            <a:picLocks noChangeAspect="1"/>
          </p:cNvPicPr>
          <p:nvPr/>
        </p:nvPicPr>
        <p:blipFill>
          <a:blip r:embed="rId6"/>
          <a:stretch>
            <a:fillRect/>
          </a:stretch>
        </p:blipFill>
        <p:spPr>
          <a:xfrm>
            <a:off x="6524786" y="1118321"/>
            <a:ext cx="5503751" cy="3586965"/>
          </a:xfrm>
          <a:prstGeom prst="rect">
            <a:avLst/>
          </a:prstGeom>
        </p:spPr>
      </p:pic>
      <p:sp>
        <p:nvSpPr>
          <p:cNvPr id="9" name="TextBox 8">
            <a:extLst>
              <a:ext uri="{FF2B5EF4-FFF2-40B4-BE49-F238E27FC236}">
                <a16:creationId xmlns:a16="http://schemas.microsoft.com/office/drawing/2014/main" id="{B787E869-E2E5-1C69-57E9-EA0748B8AD22}"/>
              </a:ext>
            </a:extLst>
          </p:cNvPr>
          <p:cNvSpPr txBox="1"/>
          <p:nvPr/>
        </p:nvSpPr>
        <p:spPr>
          <a:xfrm>
            <a:off x="4164840" y="1356018"/>
            <a:ext cx="3196118" cy="830997"/>
          </a:xfrm>
          <a:prstGeom prst="rect">
            <a:avLst/>
          </a:prstGeom>
          <a:noFill/>
          <a:ln w="57150">
            <a:solidFill>
              <a:srgbClr val="FFC7B9"/>
            </a:solidFill>
          </a:ln>
        </p:spPr>
        <p:txBody>
          <a:bodyPr wrap="square">
            <a:spAutoFit/>
          </a:bodyPr>
          <a:lstStyle/>
          <a:p>
            <a:r>
              <a:rPr lang="en-US" sz="2400" dirty="0"/>
              <a:t>Internal robot goal</a:t>
            </a:r>
          </a:p>
          <a:p>
            <a:r>
              <a:rPr lang="en-US" sz="2400" dirty="0"/>
              <a:t>Human’s requested goal</a:t>
            </a:r>
          </a:p>
        </p:txBody>
      </p:sp>
    </p:spTree>
    <p:extLst>
      <p:ext uri="{BB962C8B-B14F-4D97-AF65-F5344CB8AC3E}">
        <p14:creationId xmlns:p14="http://schemas.microsoft.com/office/powerpoint/2010/main" val="4155296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Introduction</a:t>
            </a:r>
          </a:p>
        </p:txBody>
      </p:sp>
      <p:grpSp>
        <p:nvGrpSpPr>
          <p:cNvPr id="28" name="Group 27">
            <a:extLst>
              <a:ext uri="{FF2B5EF4-FFF2-40B4-BE49-F238E27FC236}">
                <a16:creationId xmlns:a16="http://schemas.microsoft.com/office/drawing/2014/main" id="{B2440821-45BA-342A-4127-ED8B264BA680}"/>
              </a:ext>
            </a:extLst>
          </p:cNvPr>
          <p:cNvGrpSpPr/>
          <p:nvPr/>
        </p:nvGrpSpPr>
        <p:grpSpPr>
          <a:xfrm>
            <a:off x="3455068" y="1756599"/>
            <a:ext cx="5281864" cy="3622179"/>
            <a:chOff x="3477126" y="1949116"/>
            <a:chExt cx="5281864" cy="3622179"/>
          </a:xfrm>
        </p:grpSpPr>
        <p:sp>
          <p:nvSpPr>
            <p:cNvPr id="62" name="TextBox 61">
              <a:extLst>
                <a:ext uri="{FF2B5EF4-FFF2-40B4-BE49-F238E27FC236}">
                  <a16:creationId xmlns:a16="http://schemas.microsoft.com/office/drawing/2014/main" id="{6BEBD708-437C-E02D-A4C2-21C86E01C88A}"/>
                </a:ext>
              </a:extLst>
            </p:cNvPr>
            <p:cNvSpPr txBox="1"/>
            <p:nvPr/>
          </p:nvSpPr>
          <p:spPr>
            <a:xfrm>
              <a:off x="5371250" y="5371240"/>
              <a:ext cx="1219417" cy="200055"/>
            </a:xfrm>
            <a:prstGeom prst="rect">
              <a:avLst/>
            </a:prstGeom>
            <a:noFill/>
          </p:spPr>
          <p:txBody>
            <a:bodyPr wrap="square">
              <a:spAutoFit/>
            </a:bodyPr>
            <a:lstStyle/>
            <a:p>
              <a:r>
                <a:rPr lang="en-US" sz="700" b="0" i="1" dirty="0">
                  <a:solidFill>
                    <a:srgbClr val="999999"/>
                  </a:solidFill>
                  <a:effectLst/>
                  <a:latin typeface="open-sans"/>
                </a:rPr>
                <a:t>https://</a:t>
              </a:r>
              <a:r>
                <a:rPr lang="en-US" sz="700" b="0" i="1" dirty="0" err="1">
                  <a:solidFill>
                    <a:srgbClr val="999999"/>
                  </a:solidFill>
                  <a:effectLst/>
                  <a:latin typeface="open-sans"/>
                </a:rPr>
                <a:t>www.vecteezy.com</a:t>
              </a:r>
              <a:r>
                <a:rPr lang="en-US" sz="700" b="0" i="1" dirty="0">
                  <a:solidFill>
                    <a:srgbClr val="999999"/>
                  </a:solidFill>
                  <a:effectLst/>
                  <a:latin typeface="open-sans"/>
                </a:rPr>
                <a:t>/</a:t>
              </a:r>
            </a:p>
          </p:txBody>
        </p:sp>
        <p:pic>
          <p:nvPicPr>
            <p:cNvPr id="21" name="Picture 20" descr="A person shaking hands with a robot&#10;&#10;Description automatically generated">
              <a:extLst>
                <a:ext uri="{FF2B5EF4-FFF2-40B4-BE49-F238E27FC236}">
                  <a16:creationId xmlns:a16="http://schemas.microsoft.com/office/drawing/2014/main" id="{3B59BDB5-296D-AB0F-A8CF-17F84DB950F4}"/>
                </a:ext>
              </a:extLst>
            </p:cNvPr>
            <p:cNvPicPr>
              <a:picLocks noChangeAspect="1"/>
            </p:cNvPicPr>
            <p:nvPr/>
          </p:nvPicPr>
          <p:blipFill rotWithShape="1">
            <a:blip r:embed="rId3"/>
            <a:srcRect l="4251" t="9065" r="3480" b="9417"/>
            <a:stretch/>
          </p:blipFill>
          <p:spPr>
            <a:xfrm>
              <a:off x="3477126" y="1949116"/>
              <a:ext cx="5281864" cy="3422124"/>
            </a:xfrm>
            <a:prstGeom prst="rect">
              <a:avLst/>
            </a:prstGeom>
          </p:spPr>
        </p:pic>
      </p:grpSp>
      <p:sp>
        <p:nvSpPr>
          <p:cNvPr id="32" name="Oval 31">
            <a:extLst>
              <a:ext uri="{FF2B5EF4-FFF2-40B4-BE49-F238E27FC236}">
                <a16:creationId xmlns:a16="http://schemas.microsoft.com/office/drawing/2014/main" id="{7CC69BA9-5658-B088-6293-1F51CC3207EF}"/>
              </a:ext>
            </a:extLst>
          </p:cNvPr>
          <p:cNvSpPr/>
          <p:nvPr/>
        </p:nvSpPr>
        <p:spPr>
          <a:xfrm>
            <a:off x="193395" y="1381841"/>
            <a:ext cx="3704828" cy="2305949"/>
          </a:xfrm>
          <a:prstGeom prst="ellipse">
            <a:avLst/>
          </a:prstGeom>
          <a:solidFill>
            <a:srgbClr val="C0900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“An appropriate level of trust”</a:t>
            </a:r>
          </a:p>
          <a:p>
            <a:pPr algn="ctr"/>
            <a:r>
              <a:rPr lang="en-US" sz="2400" dirty="0">
                <a:solidFill>
                  <a:schemeClr val="bg1"/>
                </a:solidFill>
              </a:rPr>
              <a:t>Over trust or misplaced trust can be catastrophic</a:t>
            </a:r>
          </a:p>
        </p:txBody>
      </p:sp>
      <p:sp>
        <p:nvSpPr>
          <p:cNvPr id="33" name="Oval 32">
            <a:extLst>
              <a:ext uri="{FF2B5EF4-FFF2-40B4-BE49-F238E27FC236}">
                <a16:creationId xmlns:a16="http://schemas.microsoft.com/office/drawing/2014/main" id="{DBA36812-5B27-48E3-94E1-A17710940FCA}"/>
              </a:ext>
            </a:extLst>
          </p:cNvPr>
          <p:cNvSpPr/>
          <p:nvPr/>
        </p:nvSpPr>
        <p:spPr>
          <a:xfrm>
            <a:off x="8335594" y="1381841"/>
            <a:ext cx="3703320" cy="2304288"/>
          </a:xfrm>
          <a:prstGeom prst="ellipse">
            <a:avLst/>
          </a:prstGeom>
          <a:solidFill>
            <a:srgbClr val="548234"/>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Establishing trust requires understanding of each other’s roles and capabilities</a:t>
            </a:r>
          </a:p>
        </p:txBody>
      </p:sp>
      <p:sp>
        <p:nvSpPr>
          <p:cNvPr id="36" name="Rounded Rectangle 35">
            <a:extLst>
              <a:ext uri="{FF2B5EF4-FFF2-40B4-BE49-F238E27FC236}">
                <a16:creationId xmlns:a16="http://schemas.microsoft.com/office/drawing/2014/main" id="{CFDAAD8D-B1A0-75F6-DF80-41AD577F4ADF}"/>
              </a:ext>
            </a:extLst>
          </p:cNvPr>
          <p:cNvSpPr/>
          <p:nvPr/>
        </p:nvSpPr>
        <p:spPr>
          <a:xfrm>
            <a:off x="2045810" y="5476159"/>
            <a:ext cx="8144938" cy="1164148"/>
          </a:xfrm>
          <a:prstGeom prst="roundRect">
            <a:avLst/>
          </a:prstGeom>
          <a:solidFill>
            <a:srgbClr val="C65A1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bg1"/>
                </a:solidFill>
                <a:effectLst/>
              </a:rPr>
              <a:t>Trust-aware frameworks are critical </a:t>
            </a:r>
          </a:p>
          <a:p>
            <a:pPr algn="ctr"/>
            <a:r>
              <a:rPr lang="en-US" sz="2400" dirty="0">
                <a:solidFill>
                  <a:schemeClr val="bg1"/>
                </a:solidFill>
              </a:rPr>
              <a:t>Especially a generalized and consistent formalization</a:t>
            </a:r>
          </a:p>
        </p:txBody>
      </p:sp>
    </p:spTree>
    <p:extLst>
      <p:ext uri="{BB962C8B-B14F-4D97-AF65-F5344CB8AC3E}">
        <p14:creationId xmlns:p14="http://schemas.microsoft.com/office/powerpoint/2010/main" val="38017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fontScale="90000"/>
          </a:bodyPr>
          <a:lstStyle/>
          <a:p>
            <a:r>
              <a:rPr lang="en-US" sz="3600" dirty="0">
                <a:solidFill>
                  <a:schemeClr val="tx1">
                    <a:lumMod val="85000"/>
                    <a:lumOff val="15000"/>
                  </a:schemeClr>
                </a:solidFill>
              </a:rPr>
              <a:t>Three </a:t>
            </a:r>
            <a:r>
              <a:rPr lang="en-US" dirty="0">
                <a:solidFill>
                  <a:schemeClr val="tx1">
                    <a:lumMod val="85000"/>
                    <a:lumOff val="15000"/>
                  </a:schemeClr>
                </a:solidFill>
              </a:rPr>
              <a:t>Information Types</a:t>
            </a:r>
            <a:r>
              <a:rPr lang="en-US" sz="3600" dirty="0">
                <a:solidFill>
                  <a:schemeClr val="tx1">
                    <a:lumMod val="85000"/>
                    <a:lumOff val="15000"/>
                  </a:schemeClr>
                </a:solidFill>
              </a:rPr>
              <a:t>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695C00-E89E-9976-56C6-5E9F03504F61}"/>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5" name="TextBox 4">
                <a:extLst>
                  <a:ext uri="{FF2B5EF4-FFF2-40B4-BE49-F238E27FC236}">
                    <a16:creationId xmlns:a16="http://schemas.microsoft.com/office/drawing/2014/main" id="{4F695C00-E89E-9976-56C6-5E9F03504F61}"/>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8A923FA7-64FF-B6DB-5FF4-9F331F377A24}"/>
              </a:ext>
            </a:extLst>
          </p:cNvPr>
          <p:cNvSpPr/>
          <p:nvPr/>
        </p:nvSpPr>
        <p:spPr>
          <a:xfrm rot="5400000">
            <a:off x="3060358" y="3243604"/>
            <a:ext cx="757209" cy="404554"/>
          </a:xfrm>
          <a:prstGeom prst="rightArrow">
            <a:avLst>
              <a:gd name="adj1" fmla="val 100000"/>
              <a:gd name="adj2" fmla="val 50000"/>
            </a:avLst>
          </a:prstGeom>
          <a:solidFill>
            <a:srgbClr val="FFED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482ED-5C36-E21D-8E4B-2E0E15B1A4F4}"/>
              </a:ext>
            </a:extLst>
          </p:cNvPr>
          <p:cNvSpPr txBox="1"/>
          <p:nvPr/>
        </p:nvSpPr>
        <p:spPr>
          <a:xfrm>
            <a:off x="4850207" y="4217700"/>
            <a:ext cx="1020951" cy="369332"/>
          </a:xfrm>
          <a:prstGeom prst="rect">
            <a:avLst/>
          </a:prstGeom>
          <a:noFill/>
        </p:spPr>
        <p:txBody>
          <a:bodyPr wrap="square">
            <a:spAutoFit/>
          </a:bodyPr>
          <a:lstStyle/>
          <a:p>
            <a:r>
              <a:rPr lang="en-US" b="1" dirty="0">
                <a:solidFill>
                  <a:schemeClr val="tx1">
                    <a:lumMod val="85000"/>
                    <a:lumOff val="15000"/>
                  </a:schemeClr>
                </a:solidFill>
              </a:rPr>
              <a:t>Purpose</a:t>
            </a:r>
          </a:p>
        </p:txBody>
      </p:sp>
      <p:sp>
        <p:nvSpPr>
          <p:cNvPr id="10" name="Right Arrow 9">
            <a:extLst>
              <a:ext uri="{FF2B5EF4-FFF2-40B4-BE49-F238E27FC236}">
                <a16:creationId xmlns:a16="http://schemas.microsoft.com/office/drawing/2014/main" id="{1B2EF5A8-1F15-67F8-24A0-7D574C11C94C}"/>
              </a:ext>
            </a:extLst>
          </p:cNvPr>
          <p:cNvSpPr/>
          <p:nvPr/>
        </p:nvSpPr>
        <p:spPr>
          <a:xfrm rot="5400000">
            <a:off x="4730037" y="3440213"/>
            <a:ext cx="1150425" cy="404554"/>
          </a:xfrm>
          <a:prstGeom prst="rightArrow">
            <a:avLst>
              <a:gd name="adj1" fmla="val 100000"/>
              <a:gd name="adj2" fmla="val 50000"/>
            </a:avLst>
          </a:prstGeom>
          <a:solidFill>
            <a:srgbClr val="FFC7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96FD95-A5CE-2BD7-38B7-30C67F653D6D}"/>
              </a:ext>
            </a:extLst>
          </p:cNvPr>
          <p:cNvSpPr txBox="1"/>
          <p:nvPr/>
        </p:nvSpPr>
        <p:spPr>
          <a:xfrm>
            <a:off x="2738708" y="3848368"/>
            <a:ext cx="1469675" cy="369332"/>
          </a:xfrm>
          <a:prstGeom prst="rect">
            <a:avLst/>
          </a:prstGeom>
          <a:noFill/>
        </p:spPr>
        <p:txBody>
          <a:bodyPr wrap="square">
            <a:spAutoFit/>
          </a:bodyPr>
          <a:lstStyle/>
          <a:p>
            <a:r>
              <a:rPr lang="en-US" b="1" dirty="0">
                <a:solidFill>
                  <a:schemeClr val="tx1">
                    <a:lumMod val="85000"/>
                    <a:lumOff val="15000"/>
                  </a:schemeClr>
                </a:solidFill>
              </a:rPr>
              <a:t>Performance</a:t>
            </a:r>
          </a:p>
        </p:txBody>
      </p:sp>
      <p:cxnSp>
        <p:nvCxnSpPr>
          <p:cNvPr id="13" name="Straight Connector 12">
            <a:extLst>
              <a:ext uri="{FF2B5EF4-FFF2-40B4-BE49-F238E27FC236}">
                <a16:creationId xmlns:a16="http://schemas.microsoft.com/office/drawing/2014/main" id="{3FAD8B4E-E255-7677-2EC0-8687460AC447}"/>
              </a:ext>
            </a:extLst>
          </p:cNvPr>
          <p:cNvCxnSpPr/>
          <p:nvPr/>
        </p:nvCxnSpPr>
        <p:spPr>
          <a:xfrm>
            <a:off x="2791730" y="4217700"/>
            <a:ext cx="1269295"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C22646-F595-74EB-2C34-C94A00F083C5}"/>
              </a:ext>
            </a:extLst>
          </p:cNvPr>
          <p:cNvCxnSpPr/>
          <p:nvPr/>
        </p:nvCxnSpPr>
        <p:spPr>
          <a:xfrm>
            <a:off x="4726034" y="4601771"/>
            <a:ext cx="1269295" cy="0"/>
          </a:xfrm>
          <a:prstGeom prst="line">
            <a:avLst/>
          </a:prstGeom>
          <a:ln w="76200">
            <a:solidFill>
              <a:srgbClr val="FFC7B9"/>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C355494-9408-C496-20E3-E956148A6659}"/>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5A928A-E9F8-7F7B-DE5C-9EF204C1720B}"/>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20" name="TextBox 19">
                <a:extLst>
                  <a:ext uri="{FF2B5EF4-FFF2-40B4-BE49-F238E27FC236}">
                    <a16:creationId xmlns:a16="http://schemas.microsoft.com/office/drawing/2014/main" id="{395A928A-E9F8-7F7B-DE5C-9EF204C1720B}"/>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19D6A02-7299-E8D5-67D0-C6F57B5B61A1}"/>
                  </a:ext>
                </a:extLst>
              </p:cNvPr>
              <p:cNvSpPr txBox="1"/>
              <p:nvPr/>
            </p:nvSpPr>
            <p:spPr>
              <a:xfrm>
                <a:off x="481722" y="4410004"/>
                <a:ext cx="4140953" cy="6046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r>
                        <a:rPr lang="en-US" sz="3200" b="0" i="1" smtClean="0">
                          <a:latin typeface="Cambria Math" panose="02040503050406030204" pitchFamily="18" charset="0"/>
                          <a:ea typeface="Cambria Math" panose="02040503050406030204" pitchFamily="18" charset="0"/>
                        </a:rPr>
                        <m:t>:</m:t>
                      </m:r>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i="1"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Π</m:t>
                      </m:r>
                      <m:r>
                        <a:rPr lang="en-US" sz="3200" b="0" i="1" smtClean="0">
                          <a:latin typeface="Cambria Math" panose="02040503050406030204" pitchFamily="18" charset="0"/>
                          <a:ea typeface="Cambria Math" panose="02040503050406030204" pitchFamily="18" charset="0"/>
                        </a:rPr>
                        <m:t> →</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0, 1</m:t>
                          </m:r>
                        </m:e>
                      </m:d>
                    </m:oMath>
                  </m:oMathPara>
                </a14:m>
                <a:endParaRPr lang="en-US" sz="3200" b="0" dirty="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919D6A02-7299-E8D5-67D0-C6F57B5B61A1}"/>
                  </a:ext>
                </a:extLst>
              </p:cNvPr>
              <p:cNvSpPr txBox="1">
                <a:spLocks noRot="1" noChangeAspect="1" noMove="1" noResize="1" noEditPoints="1" noAdjustHandles="1" noChangeArrowheads="1" noChangeShapeType="1" noTextEdit="1"/>
              </p:cNvSpPr>
              <p:nvPr/>
            </p:nvSpPr>
            <p:spPr>
              <a:xfrm>
                <a:off x="481722" y="4410004"/>
                <a:ext cx="4140953" cy="604653"/>
              </a:xfrm>
              <a:prstGeom prst="rect">
                <a:avLst/>
              </a:prstGeom>
              <a:blipFill>
                <a:blip r:embed="rId6"/>
                <a:stretch>
                  <a:fillRect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5048E5B-2F34-76A1-4F52-3EF71ED09F75}"/>
                  </a:ext>
                </a:extLst>
              </p:cNvPr>
              <p:cNvSpPr txBox="1"/>
              <p:nvPr/>
            </p:nvSpPr>
            <p:spPr>
              <a:xfrm>
                <a:off x="391262" y="5001177"/>
                <a:ext cx="4334772" cy="648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d>
                        <m:dPr>
                          <m:ctrlPr>
                            <a:rPr lang="en-US" sz="3200" b="0" i="1" smtClean="0">
                              <a:latin typeface="Cambria Math" panose="02040503050406030204" pitchFamily="18" charset="0"/>
                              <a:ea typeface="Cambria Math" panose="02040503050406030204" pitchFamily="18" charset="0"/>
                            </a:rPr>
                          </m:ctrlPr>
                        </m:dPr>
                        <m:e>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e>
                      </m:d>
                      <m:r>
                        <a:rPr lang="en-US" sz="3200" i="1">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𝑒</m:t>
                          </m:r>
                        </m:e>
                        <m: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ea typeface="Cambria Math" panose="02040503050406030204" pitchFamily="18" charset="0"/>
                            </a:rPr>
                            <m:t>𝐶</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r>
                            <a:rPr lang="en-US" sz="3200" b="0" i="1" smtClean="0">
                              <a:latin typeface="Cambria Math" panose="02040503050406030204" pitchFamily="18" charset="0"/>
                              <a:ea typeface="Cambria Math" panose="02040503050406030204" pitchFamily="18" charset="0"/>
                            </a:rPr>
                            <m:t>)</m:t>
                          </m:r>
                        </m:sup>
                      </m:sSup>
                    </m:oMath>
                  </m:oMathPara>
                </a14:m>
                <a:endParaRPr lang="en-US" sz="3200" b="0" dirty="0">
                  <a:ea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C5048E5B-2F34-76A1-4F52-3EF71ED09F75}"/>
                  </a:ext>
                </a:extLst>
              </p:cNvPr>
              <p:cNvSpPr txBox="1">
                <a:spLocks noRot="1" noChangeAspect="1" noMove="1" noResize="1" noEditPoints="1" noAdjustHandles="1" noChangeArrowheads="1" noChangeShapeType="1" noTextEdit="1"/>
              </p:cNvSpPr>
              <p:nvPr/>
            </p:nvSpPr>
            <p:spPr>
              <a:xfrm>
                <a:off x="391262" y="5001177"/>
                <a:ext cx="4334772" cy="648191"/>
              </a:xfrm>
              <a:prstGeom prst="rect">
                <a:avLst/>
              </a:prstGeom>
              <a:blipFill>
                <a:blip r:embed="rId7"/>
                <a:stretch>
                  <a:fillRect b="-5769"/>
                </a:stretch>
              </a:blipFill>
            </p:spPr>
            <p:txBody>
              <a:bodyPr/>
              <a:lstStyle/>
              <a:p>
                <a:r>
                  <a:rPr lang="en-US">
                    <a:noFill/>
                  </a:rPr>
                  <a:t> </a:t>
                </a:r>
              </a:p>
            </p:txBody>
          </p:sp>
        </mc:Fallback>
      </mc:AlternateContent>
      <p:pic>
        <p:nvPicPr>
          <p:cNvPr id="4" name="Picture 3" descr="A picture containing sketch, clipart, cartoon, illustration&#10;&#10;Description automatically generated">
            <a:extLst>
              <a:ext uri="{FF2B5EF4-FFF2-40B4-BE49-F238E27FC236}">
                <a16:creationId xmlns:a16="http://schemas.microsoft.com/office/drawing/2014/main" id="{DE8A75FD-CA7C-599D-EB7B-C4335B827953}"/>
              </a:ext>
            </a:extLst>
          </p:cNvPr>
          <p:cNvPicPr>
            <a:picLocks noChangeAspect="1"/>
          </p:cNvPicPr>
          <p:nvPr/>
        </p:nvPicPr>
        <p:blipFill>
          <a:blip r:embed="rId8"/>
          <a:stretch>
            <a:fillRect/>
          </a:stretch>
        </p:blipFill>
        <p:spPr>
          <a:xfrm>
            <a:off x="6524786" y="1118321"/>
            <a:ext cx="5503751" cy="3586965"/>
          </a:xfrm>
          <a:prstGeom prst="rect">
            <a:avLst/>
          </a:prstGeom>
        </p:spPr>
      </p:pic>
      <p:sp>
        <p:nvSpPr>
          <p:cNvPr id="8" name="TextBox 7">
            <a:extLst>
              <a:ext uri="{FF2B5EF4-FFF2-40B4-BE49-F238E27FC236}">
                <a16:creationId xmlns:a16="http://schemas.microsoft.com/office/drawing/2014/main" id="{CBE58668-52E9-AF16-5F1F-BBDB010F6768}"/>
              </a:ext>
            </a:extLst>
          </p:cNvPr>
          <p:cNvSpPr txBox="1"/>
          <p:nvPr/>
        </p:nvSpPr>
        <p:spPr>
          <a:xfrm>
            <a:off x="4164840" y="1356018"/>
            <a:ext cx="3196118" cy="830997"/>
          </a:xfrm>
          <a:prstGeom prst="rect">
            <a:avLst/>
          </a:prstGeom>
          <a:noFill/>
          <a:ln w="57150">
            <a:solidFill>
              <a:srgbClr val="FFC7B9"/>
            </a:solidFill>
          </a:ln>
        </p:spPr>
        <p:txBody>
          <a:bodyPr wrap="square">
            <a:spAutoFit/>
          </a:bodyPr>
          <a:lstStyle/>
          <a:p>
            <a:r>
              <a:rPr lang="en-US" sz="2400" dirty="0"/>
              <a:t>Internal robot goal</a:t>
            </a:r>
          </a:p>
          <a:p>
            <a:r>
              <a:rPr lang="en-US" sz="2400" dirty="0"/>
              <a:t>Human’s requested goal</a:t>
            </a:r>
          </a:p>
        </p:txBody>
      </p:sp>
    </p:spTree>
    <p:extLst>
      <p:ext uri="{BB962C8B-B14F-4D97-AF65-F5344CB8AC3E}">
        <p14:creationId xmlns:p14="http://schemas.microsoft.com/office/powerpoint/2010/main" val="1212714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fontScale="90000"/>
          </a:bodyPr>
          <a:lstStyle/>
          <a:p>
            <a:r>
              <a:rPr lang="en-US" sz="3600" dirty="0">
                <a:solidFill>
                  <a:schemeClr val="tx1">
                    <a:lumMod val="85000"/>
                    <a:lumOff val="15000"/>
                  </a:schemeClr>
                </a:solidFill>
              </a:rPr>
              <a:t>Three </a:t>
            </a:r>
            <a:r>
              <a:rPr lang="en-US" dirty="0">
                <a:solidFill>
                  <a:schemeClr val="tx1">
                    <a:lumMod val="85000"/>
                    <a:lumOff val="15000"/>
                  </a:schemeClr>
                </a:solidFill>
              </a:rPr>
              <a:t>Information Types</a:t>
            </a:r>
            <a:r>
              <a:rPr lang="en-US" sz="3600" dirty="0">
                <a:solidFill>
                  <a:schemeClr val="tx1">
                    <a:lumMod val="85000"/>
                    <a:lumOff val="15000"/>
                  </a:schemeClr>
                </a:solidFill>
              </a:rPr>
              <a:t>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695C00-E89E-9976-56C6-5E9F03504F61}"/>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5" name="TextBox 4">
                <a:extLst>
                  <a:ext uri="{FF2B5EF4-FFF2-40B4-BE49-F238E27FC236}">
                    <a16:creationId xmlns:a16="http://schemas.microsoft.com/office/drawing/2014/main" id="{4F695C00-E89E-9976-56C6-5E9F03504F61}"/>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8A923FA7-64FF-B6DB-5FF4-9F331F377A24}"/>
              </a:ext>
            </a:extLst>
          </p:cNvPr>
          <p:cNvSpPr/>
          <p:nvPr/>
        </p:nvSpPr>
        <p:spPr>
          <a:xfrm rot="5400000">
            <a:off x="3060358" y="3243604"/>
            <a:ext cx="757209" cy="404554"/>
          </a:xfrm>
          <a:prstGeom prst="rightArrow">
            <a:avLst>
              <a:gd name="adj1" fmla="val 100000"/>
              <a:gd name="adj2" fmla="val 50000"/>
            </a:avLst>
          </a:prstGeom>
          <a:solidFill>
            <a:srgbClr val="FFED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482ED-5C36-E21D-8E4B-2E0E15B1A4F4}"/>
              </a:ext>
            </a:extLst>
          </p:cNvPr>
          <p:cNvSpPr txBox="1"/>
          <p:nvPr/>
        </p:nvSpPr>
        <p:spPr>
          <a:xfrm>
            <a:off x="4850207" y="4217700"/>
            <a:ext cx="1020951" cy="369332"/>
          </a:xfrm>
          <a:prstGeom prst="rect">
            <a:avLst/>
          </a:prstGeom>
          <a:noFill/>
        </p:spPr>
        <p:txBody>
          <a:bodyPr wrap="square">
            <a:spAutoFit/>
          </a:bodyPr>
          <a:lstStyle/>
          <a:p>
            <a:r>
              <a:rPr lang="en-US" b="1" dirty="0">
                <a:solidFill>
                  <a:schemeClr val="tx1">
                    <a:lumMod val="85000"/>
                    <a:lumOff val="15000"/>
                  </a:schemeClr>
                </a:solidFill>
              </a:rPr>
              <a:t>Purpose</a:t>
            </a:r>
          </a:p>
        </p:txBody>
      </p:sp>
      <p:sp>
        <p:nvSpPr>
          <p:cNvPr id="10" name="Right Arrow 9">
            <a:extLst>
              <a:ext uri="{FF2B5EF4-FFF2-40B4-BE49-F238E27FC236}">
                <a16:creationId xmlns:a16="http://schemas.microsoft.com/office/drawing/2014/main" id="{1B2EF5A8-1F15-67F8-24A0-7D574C11C94C}"/>
              </a:ext>
            </a:extLst>
          </p:cNvPr>
          <p:cNvSpPr/>
          <p:nvPr/>
        </p:nvSpPr>
        <p:spPr>
          <a:xfrm rot="5400000">
            <a:off x="4730037" y="3440213"/>
            <a:ext cx="1150425" cy="404554"/>
          </a:xfrm>
          <a:prstGeom prst="rightArrow">
            <a:avLst>
              <a:gd name="adj1" fmla="val 100000"/>
              <a:gd name="adj2" fmla="val 50000"/>
            </a:avLst>
          </a:prstGeom>
          <a:solidFill>
            <a:srgbClr val="FFC7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296FD95-A5CE-2BD7-38B7-30C67F653D6D}"/>
              </a:ext>
            </a:extLst>
          </p:cNvPr>
          <p:cNvSpPr txBox="1"/>
          <p:nvPr/>
        </p:nvSpPr>
        <p:spPr>
          <a:xfrm>
            <a:off x="2738708" y="3848368"/>
            <a:ext cx="1469675" cy="369332"/>
          </a:xfrm>
          <a:prstGeom prst="rect">
            <a:avLst/>
          </a:prstGeom>
          <a:noFill/>
        </p:spPr>
        <p:txBody>
          <a:bodyPr wrap="square">
            <a:spAutoFit/>
          </a:bodyPr>
          <a:lstStyle/>
          <a:p>
            <a:r>
              <a:rPr lang="en-US" b="1" dirty="0">
                <a:solidFill>
                  <a:schemeClr val="tx1">
                    <a:lumMod val="85000"/>
                    <a:lumOff val="15000"/>
                  </a:schemeClr>
                </a:solidFill>
              </a:rPr>
              <a:t>Performance</a:t>
            </a:r>
          </a:p>
        </p:txBody>
      </p:sp>
      <p:cxnSp>
        <p:nvCxnSpPr>
          <p:cNvPr id="13" name="Straight Connector 12">
            <a:extLst>
              <a:ext uri="{FF2B5EF4-FFF2-40B4-BE49-F238E27FC236}">
                <a16:creationId xmlns:a16="http://schemas.microsoft.com/office/drawing/2014/main" id="{3FAD8B4E-E255-7677-2EC0-8687460AC447}"/>
              </a:ext>
            </a:extLst>
          </p:cNvPr>
          <p:cNvCxnSpPr/>
          <p:nvPr/>
        </p:nvCxnSpPr>
        <p:spPr>
          <a:xfrm>
            <a:off x="2791730" y="4217700"/>
            <a:ext cx="1269295"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C22646-F595-74EB-2C34-C94A00F083C5}"/>
              </a:ext>
            </a:extLst>
          </p:cNvPr>
          <p:cNvCxnSpPr/>
          <p:nvPr/>
        </p:nvCxnSpPr>
        <p:spPr>
          <a:xfrm>
            <a:off x="4726034" y="4601771"/>
            <a:ext cx="1269295" cy="0"/>
          </a:xfrm>
          <a:prstGeom prst="line">
            <a:avLst/>
          </a:prstGeom>
          <a:ln w="76200">
            <a:solidFill>
              <a:srgbClr val="FFC7B9"/>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C355494-9408-C496-20E3-E956148A6659}"/>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5A928A-E9F8-7F7B-DE5C-9EF204C1720B}"/>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20" name="TextBox 19">
                <a:extLst>
                  <a:ext uri="{FF2B5EF4-FFF2-40B4-BE49-F238E27FC236}">
                    <a16:creationId xmlns:a16="http://schemas.microsoft.com/office/drawing/2014/main" id="{395A928A-E9F8-7F7B-DE5C-9EF204C1720B}"/>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644DA9C-EEB2-F8CE-0E91-59378FD8FC82}"/>
                  </a:ext>
                </a:extLst>
              </p:cNvPr>
              <p:cNvSpPr txBox="1"/>
              <p:nvPr/>
            </p:nvSpPr>
            <p:spPr>
              <a:xfrm>
                <a:off x="457710" y="5477593"/>
                <a:ext cx="5909970" cy="8251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𝑒</m:t>
                          </m:r>
                        </m:sub>
                      </m:sSub>
                      <m:d>
                        <m:dPr>
                          <m:ctrlPr>
                            <a:rPr lang="en-US" sz="3200" b="0" i="1" smtClean="0">
                              <a:latin typeface="Cambria Math" panose="02040503050406030204" pitchFamily="18" charset="0"/>
                              <a:ea typeface="Cambria Math" panose="02040503050406030204" pitchFamily="18" charset="0"/>
                            </a:rPr>
                          </m:ctrlPr>
                        </m:dPr>
                        <m:e>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𝜋</m:t>
                              </m:r>
                            </m:e>
                            <m:sup>
                              <m:r>
                                <a:rPr lang="en-US" sz="3200" b="0" i="1" smtClean="0">
                                  <a:latin typeface="Cambria Math" panose="02040503050406030204" pitchFamily="18" charset="0"/>
                                  <a:ea typeface="Cambria Math" panose="02040503050406030204" pitchFamily="18" charset="0"/>
                                </a:rPr>
                                <m:t>∗</m:t>
                              </m:r>
                            </m:sup>
                          </m:sSup>
                        </m:e>
                      </m:d>
                      <m:r>
                        <a:rPr lang="en-US" sz="3200" i="1">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𝑒</m:t>
                          </m:r>
                        </m:e>
                        <m: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𝐶</m:t>
                          </m:r>
                          <m:d>
                            <m:dPr>
                              <m:ctrlPr>
                                <a:rPr lang="en-US" sz="3200" b="0" i="1" smtClean="0">
                                  <a:latin typeface="Cambria Math" panose="02040503050406030204" pitchFamily="18" charset="0"/>
                                  <a:ea typeface="Cambria Math" panose="02040503050406030204" pitchFamily="18" charset="0"/>
                                </a:rPr>
                              </m:ctrlPr>
                            </m:dPr>
                            <m:e>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𝜋</m:t>
                                  </m:r>
                                </m:e>
                                <m:sub>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m:t>
                                      </m:r>
                                    </m:sup>
                                  </m:sSubSup>
                                </m:sub>
                                <m:sup>
                                  <m:r>
                                    <a:rPr lang="en-US" sz="3200" b="0" i="1" smtClean="0">
                                      <a:latin typeface="Cambria Math" panose="02040503050406030204" pitchFamily="18" charset="0"/>
                                      <a:ea typeface="Cambria Math" panose="02040503050406030204" pitchFamily="18" charset="0"/>
                                    </a:rPr>
                                    <m:t>∗</m:t>
                                  </m:r>
                                </m:sup>
                              </m:sSubSup>
                            </m:e>
                          </m:d>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𝐶</m:t>
                          </m:r>
                          <m:d>
                            <m:dPr>
                              <m:ctrlPr>
                                <a:rPr lang="en-US" sz="3200" b="0" i="1" smtClean="0">
                                  <a:latin typeface="Cambria Math" panose="02040503050406030204" pitchFamily="18" charset="0"/>
                                  <a:ea typeface="Cambria Math" panose="02040503050406030204" pitchFamily="18" charset="0"/>
                                </a:rPr>
                              </m:ctrlPr>
                            </m:dPr>
                            <m:e>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𝜋</m:t>
                                  </m:r>
                                </m:e>
                                <m:sup>
                                  <m:r>
                                    <a:rPr lang="en-US" sz="3200" b="0" i="1" smtClean="0">
                                      <a:latin typeface="Cambria Math" panose="02040503050406030204" pitchFamily="18" charset="0"/>
                                      <a:ea typeface="Cambria Math" panose="02040503050406030204" pitchFamily="18" charset="0"/>
                                    </a:rPr>
                                    <m:t>∗</m:t>
                                  </m:r>
                                </m:sup>
                              </m:sSup>
                            </m:e>
                          </m:d>
                          <m:r>
                            <a:rPr lang="en-US" sz="3200" b="0" i="1" smtClean="0">
                              <a:latin typeface="Cambria Math" panose="02040503050406030204" pitchFamily="18" charset="0"/>
                              <a:ea typeface="Cambria Math" panose="02040503050406030204" pitchFamily="18" charset="0"/>
                            </a:rPr>
                            <m:t>)</m:t>
                          </m:r>
                        </m:sup>
                      </m:sSup>
                    </m:oMath>
                  </m:oMathPara>
                </a14:m>
                <a:endParaRPr lang="en-US" sz="3200" b="0" dirty="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8644DA9C-EEB2-F8CE-0E91-59378FD8FC82}"/>
                  </a:ext>
                </a:extLst>
              </p:cNvPr>
              <p:cNvSpPr txBox="1">
                <a:spLocks noRot="1" noChangeAspect="1" noMove="1" noResize="1" noEditPoints="1" noAdjustHandles="1" noChangeArrowheads="1" noChangeShapeType="1" noTextEdit="1"/>
              </p:cNvSpPr>
              <p:nvPr/>
            </p:nvSpPr>
            <p:spPr>
              <a:xfrm>
                <a:off x="457710" y="5477593"/>
                <a:ext cx="5909970" cy="825162"/>
              </a:xfrm>
              <a:prstGeom prst="rect">
                <a:avLst/>
              </a:prstGeom>
              <a:blipFill>
                <a:blip r:embed="rId6"/>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5889F3-8240-7598-3BD4-4AD23857B190}"/>
                  </a:ext>
                </a:extLst>
              </p:cNvPr>
              <p:cNvSpPr txBox="1"/>
              <p:nvPr/>
            </p:nvSpPr>
            <p:spPr>
              <a:xfrm>
                <a:off x="481722" y="4410004"/>
                <a:ext cx="4140953" cy="6046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r>
                        <a:rPr lang="en-US" sz="3200" b="0" i="1" smtClean="0">
                          <a:latin typeface="Cambria Math" panose="02040503050406030204" pitchFamily="18" charset="0"/>
                          <a:ea typeface="Cambria Math" panose="02040503050406030204" pitchFamily="18" charset="0"/>
                        </a:rPr>
                        <m:t>:</m:t>
                      </m:r>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i="1"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Π</m:t>
                      </m:r>
                      <m:r>
                        <a:rPr lang="en-US" sz="3200" b="0" i="1" smtClean="0">
                          <a:latin typeface="Cambria Math" panose="02040503050406030204" pitchFamily="18" charset="0"/>
                          <a:ea typeface="Cambria Math" panose="02040503050406030204" pitchFamily="18" charset="0"/>
                        </a:rPr>
                        <m:t> →</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0, 1</m:t>
                          </m:r>
                        </m:e>
                      </m:d>
                    </m:oMath>
                  </m:oMathPara>
                </a14:m>
                <a:endParaRPr lang="en-US" sz="3200" b="0" dirty="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625889F3-8240-7598-3BD4-4AD23857B190}"/>
                  </a:ext>
                </a:extLst>
              </p:cNvPr>
              <p:cNvSpPr txBox="1">
                <a:spLocks noRot="1" noChangeAspect="1" noMove="1" noResize="1" noEditPoints="1" noAdjustHandles="1" noChangeArrowheads="1" noChangeShapeType="1" noTextEdit="1"/>
              </p:cNvSpPr>
              <p:nvPr/>
            </p:nvSpPr>
            <p:spPr>
              <a:xfrm>
                <a:off x="481722" y="4410004"/>
                <a:ext cx="4140953" cy="604653"/>
              </a:xfrm>
              <a:prstGeom prst="rect">
                <a:avLst/>
              </a:prstGeom>
              <a:blipFill>
                <a:blip r:embed="rId7"/>
                <a:stretch>
                  <a:fillRect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C655226-8465-2B45-E631-E66F16148FD6}"/>
                  </a:ext>
                </a:extLst>
              </p:cNvPr>
              <p:cNvSpPr txBox="1"/>
              <p:nvPr/>
            </p:nvSpPr>
            <p:spPr>
              <a:xfrm>
                <a:off x="391262" y="5001177"/>
                <a:ext cx="4334772" cy="648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d>
                        <m:dPr>
                          <m:ctrlPr>
                            <a:rPr lang="en-US" sz="3200" b="0" i="1" smtClean="0">
                              <a:latin typeface="Cambria Math" panose="02040503050406030204" pitchFamily="18" charset="0"/>
                              <a:ea typeface="Cambria Math" panose="02040503050406030204" pitchFamily="18" charset="0"/>
                            </a:rPr>
                          </m:ctrlPr>
                        </m:dPr>
                        <m:e>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e>
                      </m:d>
                      <m:r>
                        <a:rPr lang="en-US" sz="3200" i="1">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𝑒</m:t>
                          </m:r>
                        </m:e>
                        <m: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ea typeface="Cambria Math" panose="02040503050406030204" pitchFamily="18" charset="0"/>
                            </a:rPr>
                            <m:t>𝐶</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r>
                            <a:rPr lang="en-US" sz="3200" b="0" i="1" smtClean="0">
                              <a:latin typeface="Cambria Math" panose="02040503050406030204" pitchFamily="18" charset="0"/>
                              <a:ea typeface="Cambria Math" panose="02040503050406030204" pitchFamily="18" charset="0"/>
                            </a:rPr>
                            <m:t>)</m:t>
                          </m:r>
                        </m:sup>
                      </m:sSup>
                    </m:oMath>
                  </m:oMathPara>
                </a14:m>
                <a:endParaRPr lang="en-US" sz="3200" b="0" dirty="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0C655226-8465-2B45-E631-E66F16148FD6}"/>
                  </a:ext>
                </a:extLst>
              </p:cNvPr>
              <p:cNvSpPr txBox="1">
                <a:spLocks noRot="1" noChangeAspect="1" noMove="1" noResize="1" noEditPoints="1" noAdjustHandles="1" noChangeArrowheads="1" noChangeShapeType="1" noTextEdit="1"/>
              </p:cNvSpPr>
              <p:nvPr/>
            </p:nvSpPr>
            <p:spPr>
              <a:xfrm>
                <a:off x="391262" y="5001177"/>
                <a:ext cx="4334772" cy="648191"/>
              </a:xfrm>
              <a:prstGeom prst="rect">
                <a:avLst/>
              </a:prstGeom>
              <a:blipFill>
                <a:blip r:embed="rId8"/>
                <a:stretch>
                  <a:fillRect b="-5769"/>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35C64DC1-C297-D408-5992-BCD41B53FE5D}"/>
              </a:ext>
            </a:extLst>
          </p:cNvPr>
          <p:cNvSpPr/>
          <p:nvPr/>
        </p:nvSpPr>
        <p:spPr>
          <a:xfrm>
            <a:off x="6210533" y="5562293"/>
            <a:ext cx="1150425" cy="404554"/>
          </a:xfrm>
          <a:prstGeom prst="rightArrow">
            <a:avLst>
              <a:gd name="adj1" fmla="val 100000"/>
              <a:gd name="adj2" fmla="val 50000"/>
            </a:avLst>
          </a:prstGeom>
          <a:solidFill>
            <a:srgbClr val="ABFB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EB5AE0-4EC4-0242-9A41-C06B136B7AA1}"/>
              </a:ext>
            </a:extLst>
          </p:cNvPr>
          <p:cNvSpPr txBox="1"/>
          <p:nvPr/>
        </p:nvSpPr>
        <p:spPr>
          <a:xfrm>
            <a:off x="7573677" y="5597515"/>
            <a:ext cx="1020951" cy="369332"/>
          </a:xfrm>
          <a:prstGeom prst="rect">
            <a:avLst/>
          </a:prstGeom>
          <a:noFill/>
        </p:spPr>
        <p:txBody>
          <a:bodyPr wrap="square">
            <a:spAutoFit/>
          </a:bodyPr>
          <a:lstStyle/>
          <a:p>
            <a:r>
              <a:rPr lang="en-US" b="1" dirty="0">
                <a:solidFill>
                  <a:schemeClr val="tx1">
                    <a:lumMod val="85000"/>
                    <a:lumOff val="15000"/>
                  </a:schemeClr>
                </a:solidFill>
              </a:rPr>
              <a:t>Process</a:t>
            </a:r>
          </a:p>
        </p:txBody>
      </p:sp>
      <p:cxnSp>
        <p:nvCxnSpPr>
          <p:cNvPr id="18" name="Straight Connector 17">
            <a:extLst>
              <a:ext uri="{FF2B5EF4-FFF2-40B4-BE49-F238E27FC236}">
                <a16:creationId xmlns:a16="http://schemas.microsoft.com/office/drawing/2014/main" id="{26EBBD39-47D9-81C5-FD09-300C6CB8019D}"/>
              </a:ext>
            </a:extLst>
          </p:cNvPr>
          <p:cNvCxnSpPr/>
          <p:nvPr/>
        </p:nvCxnSpPr>
        <p:spPr>
          <a:xfrm>
            <a:off x="7449504" y="5981586"/>
            <a:ext cx="1269295" cy="0"/>
          </a:xfrm>
          <a:prstGeom prst="line">
            <a:avLst/>
          </a:prstGeom>
          <a:ln w="76200">
            <a:solidFill>
              <a:srgbClr val="ABFBBE"/>
            </a:solidFill>
          </a:ln>
        </p:spPr>
        <p:style>
          <a:lnRef idx="1">
            <a:schemeClr val="accent1"/>
          </a:lnRef>
          <a:fillRef idx="0">
            <a:schemeClr val="accent1"/>
          </a:fillRef>
          <a:effectRef idx="0">
            <a:schemeClr val="accent1"/>
          </a:effectRef>
          <a:fontRef idx="minor">
            <a:schemeClr val="tx1"/>
          </a:fontRef>
        </p:style>
      </p:cxnSp>
      <p:pic>
        <p:nvPicPr>
          <p:cNvPr id="17" name="Picture 16" descr="A picture containing sketch, clipart, cartoon, illustration&#10;&#10;Description automatically generated">
            <a:extLst>
              <a:ext uri="{FF2B5EF4-FFF2-40B4-BE49-F238E27FC236}">
                <a16:creationId xmlns:a16="http://schemas.microsoft.com/office/drawing/2014/main" id="{7BF20DE5-8667-55FC-557B-568E6E4BD939}"/>
              </a:ext>
            </a:extLst>
          </p:cNvPr>
          <p:cNvPicPr>
            <a:picLocks noChangeAspect="1"/>
          </p:cNvPicPr>
          <p:nvPr/>
        </p:nvPicPr>
        <p:blipFill>
          <a:blip r:embed="rId9"/>
          <a:stretch>
            <a:fillRect/>
          </a:stretch>
        </p:blipFill>
        <p:spPr>
          <a:xfrm>
            <a:off x="6524786" y="1118321"/>
            <a:ext cx="5503751" cy="3586965"/>
          </a:xfrm>
          <a:prstGeom prst="rect">
            <a:avLst/>
          </a:prstGeom>
        </p:spPr>
      </p:pic>
      <p:sp>
        <p:nvSpPr>
          <p:cNvPr id="21" name="TextBox 20">
            <a:extLst>
              <a:ext uri="{FF2B5EF4-FFF2-40B4-BE49-F238E27FC236}">
                <a16:creationId xmlns:a16="http://schemas.microsoft.com/office/drawing/2014/main" id="{315C121F-A419-5B3B-6571-1E3D1653B515}"/>
              </a:ext>
            </a:extLst>
          </p:cNvPr>
          <p:cNvSpPr txBox="1"/>
          <p:nvPr/>
        </p:nvSpPr>
        <p:spPr>
          <a:xfrm>
            <a:off x="4164840" y="1356018"/>
            <a:ext cx="3196118" cy="830997"/>
          </a:xfrm>
          <a:prstGeom prst="rect">
            <a:avLst/>
          </a:prstGeom>
          <a:noFill/>
          <a:ln w="57150">
            <a:solidFill>
              <a:srgbClr val="FFC7B9"/>
            </a:solidFill>
          </a:ln>
        </p:spPr>
        <p:txBody>
          <a:bodyPr wrap="square">
            <a:spAutoFit/>
          </a:bodyPr>
          <a:lstStyle/>
          <a:p>
            <a:r>
              <a:rPr lang="en-US" sz="2400" dirty="0"/>
              <a:t>Internal robot goal</a:t>
            </a:r>
          </a:p>
          <a:p>
            <a:r>
              <a:rPr lang="en-US" sz="2400" dirty="0"/>
              <a:t>Human’s requested goal</a:t>
            </a:r>
          </a:p>
        </p:txBody>
      </p:sp>
      <p:sp>
        <p:nvSpPr>
          <p:cNvPr id="22" name="TextBox 21">
            <a:extLst>
              <a:ext uri="{FF2B5EF4-FFF2-40B4-BE49-F238E27FC236}">
                <a16:creationId xmlns:a16="http://schemas.microsoft.com/office/drawing/2014/main" id="{DA9596CF-1EE2-89BA-4FB2-3FAC8DF86484}"/>
              </a:ext>
            </a:extLst>
          </p:cNvPr>
          <p:cNvSpPr txBox="1"/>
          <p:nvPr/>
        </p:nvSpPr>
        <p:spPr>
          <a:xfrm>
            <a:off x="6210533" y="4651041"/>
            <a:ext cx="3801372" cy="830997"/>
          </a:xfrm>
          <a:prstGeom prst="rect">
            <a:avLst/>
          </a:prstGeom>
          <a:noFill/>
          <a:ln w="57150">
            <a:solidFill>
              <a:srgbClr val="ABFBBE"/>
            </a:solidFill>
          </a:ln>
        </p:spPr>
        <p:txBody>
          <a:bodyPr wrap="square">
            <a:spAutoFit/>
          </a:bodyPr>
          <a:lstStyle/>
          <a:p>
            <a:r>
              <a:rPr lang="en-US" sz="2400" dirty="0"/>
              <a:t>How close a robot plan is to the plan expected by human</a:t>
            </a:r>
          </a:p>
        </p:txBody>
      </p:sp>
    </p:spTree>
    <p:extLst>
      <p:ext uri="{BB962C8B-B14F-4D97-AF65-F5344CB8AC3E}">
        <p14:creationId xmlns:p14="http://schemas.microsoft.com/office/powerpoint/2010/main" val="2291381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50878" y="3141233"/>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hevron 4">
            <a:extLst>
              <a:ext uri="{FF2B5EF4-FFF2-40B4-BE49-F238E27FC236}">
                <a16:creationId xmlns:a16="http://schemas.microsoft.com/office/drawing/2014/main" id="{8BA0FFC1-64E1-917E-442F-6550B3BCDFCD}"/>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2" name="Picture 11" descr="A diagram of a bridge&#10;&#10;Description automatically generated">
            <a:extLst>
              <a:ext uri="{FF2B5EF4-FFF2-40B4-BE49-F238E27FC236}">
                <a16:creationId xmlns:a16="http://schemas.microsoft.com/office/drawing/2014/main" id="{0835E534-692C-476E-DFF7-B3A54C0846CE}"/>
              </a:ext>
            </a:extLst>
          </p:cNvPr>
          <p:cNvPicPr>
            <a:picLocks noChangeAspect="1"/>
          </p:cNvPicPr>
          <p:nvPr/>
        </p:nvPicPr>
        <p:blipFill rotWithShape="1">
          <a:blip r:embed="rId3"/>
          <a:srcRect l="2880" t="11650" r="4147" b="4781"/>
          <a:stretch/>
        </p:blipFill>
        <p:spPr>
          <a:xfrm>
            <a:off x="7150308" y="164284"/>
            <a:ext cx="5041692" cy="2641863"/>
          </a:xfrm>
          <a:prstGeom prst="rect">
            <a:avLst/>
          </a:prstGeom>
        </p:spPr>
      </p:pic>
      <p:sp>
        <p:nvSpPr>
          <p:cNvPr id="13" name="Rectangle 12">
            <a:extLst>
              <a:ext uri="{FF2B5EF4-FFF2-40B4-BE49-F238E27FC236}">
                <a16:creationId xmlns:a16="http://schemas.microsoft.com/office/drawing/2014/main" id="{C03C8FFF-581D-DB3B-8646-EA42C3B62891}"/>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types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3117207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50878" y="3141233"/>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a:extLst>
              <a:ext uri="{FF2B5EF4-FFF2-40B4-BE49-F238E27FC236}">
                <a16:creationId xmlns:a16="http://schemas.microsoft.com/office/drawing/2014/main" id="{2A340635-6551-2191-002F-02AD58610986}"/>
              </a:ext>
            </a:extLst>
          </p:cNvPr>
          <p:cNvSpPr/>
          <p:nvPr/>
        </p:nvSpPr>
        <p:spPr>
          <a:xfrm>
            <a:off x="1572193" y="3683806"/>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6DF63958-A46E-A060-DDF1-2C576CBB72E9}"/>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3" name="Picture 12" descr="A diagram of a bridge&#10;&#10;Description automatically generated">
            <a:extLst>
              <a:ext uri="{FF2B5EF4-FFF2-40B4-BE49-F238E27FC236}">
                <a16:creationId xmlns:a16="http://schemas.microsoft.com/office/drawing/2014/main" id="{032A6C47-E9EC-498A-6B87-FEDFED2E84F8}"/>
              </a:ext>
            </a:extLst>
          </p:cNvPr>
          <p:cNvPicPr>
            <a:picLocks noChangeAspect="1"/>
          </p:cNvPicPr>
          <p:nvPr/>
        </p:nvPicPr>
        <p:blipFill rotWithShape="1">
          <a:blip r:embed="rId3"/>
          <a:srcRect l="2880" t="11650" r="4147" b="4781"/>
          <a:stretch/>
        </p:blipFill>
        <p:spPr>
          <a:xfrm>
            <a:off x="7150308" y="164284"/>
            <a:ext cx="5041692" cy="2641863"/>
          </a:xfrm>
          <a:prstGeom prst="rect">
            <a:avLst/>
          </a:prstGeom>
        </p:spPr>
      </p:pic>
      <p:sp>
        <p:nvSpPr>
          <p:cNvPr id="14" name="Rectangle 13">
            <a:extLst>
              <a:ext uri="{FF2B5EF4-FFF2-40B4-BE49-F238E27FC236}">
                <a16:creationId xmlns:a16="http://schemas.microsoft.com/office/drawing/2014/main" id="{2E407B48-AB5D-B33D-6002-076615F25A20}"/>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types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2079583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Concretizing the Framework</a:t>
            </a:r>
          </a:p>
        </p:txBody>
      </p:sp>
      <p:pic>
        <p:nvPicPr>
          <p:cNvPr id="5" name="Picture 4" descr="A picture containing sketch, clipart, cartoon, illustration&#10;&#10;Description automatically generated">
            <a:extLst>
              <a:ext uri="{FF2B5EF4-FFF2-40B4-BE49-F238E27FC236}">
                <a16:creationId xmlns:a16="http://schemas.microsoft.com/office/drawing/2014/main" id="{10801289-6E52-0762-3C11-EC3CE10673DD}"/>
              </a:ext>
            </a:extLst>
          </p:cNvPr>
          <p:cNvPicPr>
            <a:picLocks noChangeAspect="1"/>
          </p:cNvPicPr>
          <p:nvPr/>
        </p:nvPicPr>
        <p:blipFill>
          <a:blip r:embed="rId3"/>
          <a:stretch>
            <a:fillRect/>
          </a:stretch>
        </p:blipFill>
        <p:spPr>
          <a:xfrm>
            <a:off x="5071452" y="1275228"/>
            <a:ext cx="4751109" cy="3096446"/>
          </a:xfrm>
          <a:prstGeom prst="rect">
            <a:avLst/>
          </a:prstGeom>
        </p:spPr>
      </p:pic>
      <p:sp>
        <p:nvSpPr>
          <p:cNvPr id="7" name="TextBox 6">
            <a:extLst>
              <a:ext uri="{FF2B5EF4-FFF2-40B4-BE49-F238E27FC236}">
                <a16:creationId xmlns:a16="http://schemas.microsoft.com/office/drawing/2014/main" id="{B35CA778-0FE9-1F32-6DBE-D438C3F9DEE8}"/>
              </a:ext>
            </a:extLst>
          </p:cNvPr>
          <p:cNvSpPr txBox="1"/>
          <p:nvPr/>
        </p:nvSpPr>
        <p:spPr>
          <a:xfrm>
            <a:off x="1401094" y="268731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8" name="Right Arrow 7">
            <a:extLst>
              <a:ext uri="{FF2B5EF4-FFF2-40B4-BE49-F238E27FC236}">
                <a16:creationId xmlns:a16="http://schemas.microsoft.com/office/drawing/2014/main" id="{C0917400-54E4-D002-9D8C-F6413C95D611}"/>
              </a:ext>
            </a:extLst>
          </p:cNvPr>
          <p:cNvSpPr/>
          <p:nvPr/>
        </p:nvSpPr>
        <p:spPr>
          <a:xfrm>
            <a:off x="10447809" y="5170938"/>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EBCE569E-0771-9864-03A0-07F180312CA5}"/>
              </a:ext>
            </a:extLst>
          </p:cNvPr>
          <p:cNvSpPr/>
          <p:nvPr/>
        </p:nvSpPr>
        <p:spPr>
          <a:xfrm>
            <a:off x="2493620" y="2764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9D3E015-43B6-F2DC-0C54-02F122510F42}"/>
              </a:ext>
            </a:extLst>
          </p:cNvPr>
          <p:cNvSpPr txBox="1"/>
          <p:nvPr/>
        </p:nvSpPr>
        <p:spPr>
          <a:xfrm>
            <a:off x="9523242" y="5083240"/>
            <a:ext cx="2721868"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
        <p:nvSpPr>
          <p:cNvPr id="11" name="Left Brace 10">
            <a:extLst>
              <a:ext uri="{FF2B5EF4-FFF2-40B4-BE49-F238E27FC236}">
                <a16:creationId xmlns:a16="http://schemas.microsoft.com/office/drawing/2014/main" id="{5A5CF7BC-B98D-C5D4-C578-F1A526E34DF0}"/>
              </a:ext>
            </a:extLst>
          </p:cNvPr>
          <p:cNvSpPr/>
          <p:nvPr/>
        </p:nvSpPr>
        <p:spPr>
          <a:xfrm rot="5400000">
            <a:off x="2305291" y="2358816"/>
            <a:ext cx="661665" cy="2527497"/>
          </a:xfrm>
          <a:prstGeom prst="leftBrace">
            <a:avLst>
              <a:gd name="adj1" fmla="val 8333"/>
              <a:gd name="adj2" fmla="val 51010"/>
            </a:avLst>
          </a:pr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0DF2877-A9E5-5CED-6C43-7B2B5C607017}"/>
              </a:ext>
            </a:extLst>
          </p:cNvPr>
          <p:cNvSpPr/>
          <p:nvPr/>
        </p:nvSpPr>
        <p:spPr>
          <a:xfrm>
            <a:off x="176978" y="3952317"/>
            <a:ext cx="2439843" cy="809398"/>
          </a:xfrm>
          <a:prstGeom prst="roundRect">
            <a:avLst/>
          </a:prstGeom>
          <a:solidFill>
            <a:srgbClr val="DFCBE7"/>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12C12B91-9E3B-A5BF-2873-5DB1898302D4}"/>
              </a:ext>
            </a:extLst>
          </p:cNvPr>
          <p:cNvCxnSpPr>
            <a:cxnSpLocks/>
          </p:cNvCxnSpPr>
          <p:nvPr/>
        </p:nvCxnSpPr>
        <p:spPr>
          <a:xfrm>
            <a:off x="8111607" y="4139603"/>
            <a:ext cx="1268362" cy="1174470"/>
          </a:xfrm>
          <a:prstGeom prst="curvedConnector3">
            <a:avLst/>
          </a:prstGeom>
          <a:ln w="38100">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DA7F080-7319-A7CF-8460-5FB3985782A3}"/>
              </a:ext>
            </a:extLst>
          </p:cNvPr>
          <p:cNvCxnSpPr>
            <a:cxnSpLocks/>
            <a:endCxn id="7" idx="0"/>
          </p:cNvCxnSpPr>
          <p:nvPr/>
        </p:nvCxnSpPr>
        <p:spPr>
          <a:xfrm rot="10800000">
            <a:off x="2876827" y="2687312"/>
            <a:ext cx="2612502" cy="661006"/>
          </a:xfrm>
          <a:prstGeom prst="curvedConnector4">
            <a:avLst>
              <a:gd name="adj1" fmla="val 21756"/>
              <a:gd name="adj2" fmla="val 134584"/>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4A80949-73AC-FA20-72C1-43399E035821}"/>
              </a:ext>
            </a:extLst>
          </p:cNvPr>
          <p:cNvSpPr txBox="1"/>
          <p:nvPr/>
        </p:nvSpPr>
        <p:spPr>
          <a:xfrm>
            <a:off x="224481" y="3956176"/>
            <a:ext cx="2269139" cy="830997"/>
          </a:xfrm>
          <a:prstGeom prst="rect">
            <a:avLst/>
          </a:prstGeom>
          <a:noFill/>
        </p:spPr>
        <p:txBody>
          <a:bodyPr wrap="square" rtlCol="0">
            <a:spAutoFit/>
          </a:bodyPr>
          <a:lstStyle/>
          <a:p>
            <a:pPr algn="ctr"/>
            <a:r>
              <a:rPr lang="en-US" sz="2400" dirty="0"/>
              <a:t>Monitor or</a:t>
            </a:r>
          </a:p>
          <a:p>
            <a:pPr algn="ctr"/>
            <a:r>
              <a:rPr lang="en-US" sz="2400" dirty="0"/>
              <a:t>Not monitor</a:t>
            </a:r>
          </a:p>
        </p:txBody>
      </p:sp>
      <p:sp>
        <p:nvSpPr>
          <p:cNvPr id="20" name="Rounded Rectangle 19">
            <a:extLst>
              <a:ext uri="{FF2B5EF4-FFF2-40B4-BE49-F238E27FC236}">
                <a16:creationId xmlns:a16="http://schemas.microsoft.com/office/drawing/2014/main" id="{3D92E9B2-0F66-7206-192E-27471E9E4513}"/>
              </a:ext>
            </a:extLst>
          </p:cNvPr>
          <p:cNvSpPr/>
          <p:nvPr/>
        </p:nvSpPr>
        <p:spPr>
          <a:xfrm>
            <a:off x="2806624" y="3952317"/>
            <a:ext cx="2439843" cy="809398"/>
          </a:xfrm>
          <a:prstGeom prst="roundRect">
            <a:avLst/>
          </a:prstGeom>
          <a:solidFill>
            <a:srgbClr val="DFCBE7"/>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E99FC02-5204-D6C6-7BD2-D3530194A88F}"/>
              </a:ext>
            </a:extLst>
          </p:cNvPr>
          <p:cNvSpPr txBox="1"/>
          <p:nvPr/>
        </p:nvSpPr>
        <p:spPr>
          <a:xfrm>
            <a:off x="2977328" y="3942058"/>
            <a:ext cx="2269139" cy="830997"/>
          </a:xfrm>
          <a:prstGeom prst="rect">
            <a:avLst/>
          </a:prstGeom>
          <a:noFill/>
        </p:spPr>
        <p:txBody>
          <a:bodyPr wrap="square" rtlCol="0">
            <a:spAutoFit/>
          </a:bodyPr>
          <a:lstStyle/>
          <a:p>
            <a:r>
              <a:rPr lang="en-US" sz="2400" dirty="0"/>
              <a:t>Intervene or</a:t>
            </a:r>
          </a:p>
          <a:p>
            <a:r>
              <a:rPr lang="en-US" sz="2400" dirty="0"/>
              <a:t>Not Intervene</a:t>
            </a:r>
          </a:p>
        </p:txBody>
      </p:sp>
    </p:spTree>
    <p:extLst>
      <p:ext uri="{BB962C8B-B14F-4D97-AF65-F5344CB8AC3E}">
        <p14:creationId xmlns:p14="http://schemas.microsoft.com/office/powerpoint/2010/main" val="3605034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i="0" dirty="0">
                <a:effectLst/>
              </a:rPr>
              <a:t>Human Trust and Monitoring Interplay</a:t>
            </a:r>
            <a:endParaRPr lang="en-US" dirty="0"/>
          </a:p>
        </p:txBody>
      </p:sp>
      <p:sp>
        <p:nvSpPr>
          <p:cNvPr id="31" name="Rectangle 30">
            <a:extLst>
              <a:ext uri="{FF2B5EF4-FFF2-40B4-BE49-F238E27FC236}">
                <a16:creationId xmlns:a16="http://schemas.microsoft.com/office/drawing/2014/main" id="{AD4D492C-8E14-188C-AD80-3936613944C4}"/>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3" name="TextBox 32">
            <a:extLst>
              <a:ext uri="{FF2B5EF4-FFF2-40B4-BE49-F238E27FC236}">
                <a16:creationId xmlns:a16="http://schemas.microsoft.com/office/drawing/2014/main" id="{3CCE8B60-7E91-2A6E-2D94-FB08F0EBA04B}"/>
              </a:ext>
            </a:extLst>
          </p:cNvPr>
          <p:cNvSpPr txBox="1"/>
          <p:nvPr/>
        </p:nvSpPr>
        <p:spPr>
          <a:xfrm>
            <a:off x="525966" y="2036083"/>
            <a:ext cx="11526886" cy="193899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Trust and monitoring are related</a:t>
            </a:r>
          </a:p>
          <a:p>
            <a:pPr marL="342900" indent="-342900">
              <a:buFont typeface="Arial" panose="020B0604020202020204" pitchFamily="34" charset="0"/>
              <a:buChar char="•"/>
            </a:pPr>
            <a:r>
              <a:rPr lang="en-US" sz="2400" dirty="0">
                <a:solidFill>
                  <a:schemeClr val="tx1">
                    <a:lumMod val="85000"/>
                    <a:lumOff val="15000"/>
                  </a:schemeClr>
                </a:solidFill>
              </a:rPr>
              <a:t>Not monitoring the robot implies accepting the risk and vulnerability</a:t>
            </a:r>
          </a:p>
          <a:p>
            <a:pPr marL="342900" indent="-342900">
              <a:buFont typeface="Arial" panose="020B0604020202020204" pitchFamily="34" charset="0"/>
              <a:buChar char="•"/>
            </a:pPr>
            <a:r>
              <a:rPr lang="en-US" sz="2400" dirty="0">
                <a:solidFill>
                  <a:schemeClr val="tx1">
                    <a:lumMod val="85000"/>
                    <a:lumOff val="15000"/>
                  </a:schemeClr>
                </a:solidFill>
              </a:rPr>
              <a:t>Operationalization of the relationship between trust and monitoring can be useful to avoid automation bias and complacency</a:t>
            </a:r>
          </a:p>
          <a:p>
            <a:pPr marL="342900" indent="-342900">
              <a:buFont typeface="Arial" panose="020B0604020202020204" pitchFamily="34" charset="0"/>
              <a:buChar char="•"/>
            </a:pPr>
            <a:r>
              <a:rPr lang="en-US" sz="2400" dirty="0">
                <a:solidFill>
                  <a:schemeClr val="tx1">
                    <a:lumMod val="85000"/>
                    <a:lumOff val="15000"/>
                  </a:schemeClr>
                </a:solidFill>
              </a:rPr>
              <a:t>It can be used in other human-AI decision making frameworks</a:t>
            </a:r>
          </a:p>
        </p:txBody>
      </p:sp>
      <p:sp>
        <p:nvSpPr>
          <p:cNvPr id="35" name="Rectangle 34">
            <a:extLst>
              <a:ext uri="{FF2B5EF4-FFF2-40B4-BE49-F238E27FC236}">
                <a16:creationId xmlns:a16="http://schemas.microsoft.com/office/drawing/2014/main" id="{50C5683B-CDB2-BF85-24A7-32015569ECA4}"/>
              </a:ext>
            </a:extLst>
          </p:cNvPr>
          <p:cNvSpPr/>
          <p:nvPr/>
        </p:nvSpPr>
        <p:spPr>
          <a:xfrm>
            <a:off x="407005" y="3975075"/>
            <a:ext cx="11069377" cy="668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Approach</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a:t>
            </a:r>
            <a:r>
              <a:rPr lang="en-US" sz="1400" i="1" dirty="0" err="1">
                <a:solidFill>
                  <a:schemeClr val="accent5">
                    <a:lumMod val="75000"/>
                  </a:schemeClr>
                </a:solidFill>
              </a:rPr>
              <a:t>Sreedharan</a:t>
            </a:r>
            <a:r>
              <a:rPr lang="en-US" sz="1400" i="1" dirty="0">
                <a:solidFill>
                  <a:schemeClr val="accent5">
                    <a:lumMod val="75000"/>
                  </a:schemeClr>
                </a:solidFill>
              </a:rPr>
              <a:t>, M Verma, S </a:t>
            </a:r>
            <a:r>
              <a:rPr lang="en-US" sz="1400" i="1" dirty="0" err="1">
                <a:solidFill>
                  <a:schemeClr val="accent5">
                    <a:lumMod val="75000"/>
                  </a:schemeClr>
                </a:solidFill>
              </a:rPr>
              <a:t>Kambhampati</a:t>
            </a:r>
            <a:r>
              <a:rPr lang="en-US" sz="1400" i="1" dirty="0">
                <a:solidFill>
                  <a:schemeClr val="accent5">
                    <a:lumMod val="75000"/>
                  </a:schemeClr>
                </a:solidFill>
              </a:rPr>
              <a:t>,“Modeling the Interplay between Human Trust and Monitoring” in proceeding of HRI 2022 </a:t>
            </a:r>
          </a:p>
        </p:txBody>
      </p:sp>
      <p:sp>
        <p:nvSpPr>
          <p:cNvPr id="37" name="TextBox 36">
            <a:extLst>
              <a:ext uri="{FF2B5EF4-FFF2-40B4-BE49-F238E27FC236}">
                <a16:creationId xmlns:a16="http://schemas.microsoft.com/office/drawing/2014/main" id="{190E9D68-1A67-CA83-71CF-34374D776BD8}"/>
              </a:ext>
            </a:extLst>
          </p:cNvPr>
          <p:cNvSpPr txBox="1"/>
          <p:nvPr/>
        </p:nvSpPr>
        <p:spPr>
          <a:xfrm>
            <a:off x="525966" y="4610514"/>
            <a:ext cx="11526886"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Human study to collect data for monitoring and trust </a:t>
            </a:r>
          </a:p>
          <a:p>
            <a:pPr marL="342900" indent="-342900">
              <a:buFont typeface="Arial" panose="020B0604020202020204" pitchFamily="34" charset="0"/>
              <a:buChar char="•"/>
            </a:pPr>
            <a:r>
              <a:rPr lang="en-US" sz="2400" dirty="0">
                <a:solidFill>
                  <a:schemeClr val="tx1">
                    <a:lumMod val="85000"/>
                    <a:lumOff val="15000"/>
                  </a:schemeClr>
                </a:solidFill>
              </a:rPr>
              <a:t>Evaluating the interplay between two variables</a:t>
            </a:r>
          </a:p>
          <a:p>
            <a:pPr marL="342900" indent="-342900">
              <a:buFont typeface="Arial" panose="020B0604020202020204" pitchFamily="34" charset="0"/>
              <a:buChar char="•"/>
            </a:pPr>
            <a:r>
              <a:rPr lang="en-US" sz="2400" dirty="0">
                <a:solidFill>
                  <a:schemeClr val="tx1">
                    <a:lumMod val="85000"/>
                    <a:lumOff val="15000"/>
                  </a:schemeClr>
                </a:solidFill>
              </a:rPr>
              <a:t>Fitting models that can capture the interplay and predict one variable based on the other</a:t>
            </a:r>
          </a:p>
        </p:txBody>
      </p:sp>
    </p:spTree>
    <p:extLst>
      <p:ext uri="{BB962C8B-B14F-4D97-AF65-F5344CB8AC3E}">
        <p14:creationId xmlns:p14="http://schemas.microsoft.com/office/powerpoint/2010/main" val="2234557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i="0" dirty="0">
                <a:effectLst/>
              </a:rPr>
              <a:t>Human Subject Studies</a:t>
            </a:r>
            <a:endParaRPr lang="en-US" dirty="0"/>
          </a:p>
        </p:txBody>
      </p:sp>
      <p:sp>
        <p:nvSpPr>
          <p:cNvPr id="5" name="Round Diagonal Corner Rectangle 4">
            <a:extLst>
              <a:ext uri="{FF2B5EF4-FFF2-40B4-BE49-F238E27FC236}">
                <a16:creationId xmlns:a16="http://schemas.microsoft.com/office/drawing/2014/main" id="{0DABB02E-B4A8-6131-2834-3F69311ED3C9}"/>
              </a:ext>
            </a:extLst>
          </p:cNvPr>
          <p:cNvSpPr/>
          <p:nvPr/>
        </p:nvSpPr>
        <p:spPr>
          <a:xfrm>
            <a:off x="174812" y="1385568"/>
            <a:ext cx="6728722" cy="3558840"/>
          </a:xfrm>
          <a:prstGeom prst="round2DiagRect">
            <a:avLst/>
          </a:prstGeom>
          <a:solidFill>
            <a:srgbClr val="C7D3E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5781A4F-A28F-CC01-3676-D1E44D17945D}"/>
              </a:ext>
            </a:extLst>
          </p:cNvPr>
          <p:cNvSpPr txBox="1"/>
          <p:nvPr/>
        </p:nvSpPr>
        <p:spPr>
          <a:xfrm>
            <a:off x="457200" y="1947183"/>
            <a:ext cx="6333565" cy="2677656"/>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62 participants</a:t>
            </a:r>
          </a:p>
          <a:p>
            <a:pPr marL="342900" indent="-342900">
              <a:buFont typeface="Arial" panose="020B0604020202020204" pitchFamily="34" charset="0"/>
              <a:buChar char="•"/>
            </a:pPr>
            <a:r>
              <a:rPr lang="en-US" sz="2400" dirty="0">
                <a:solidFill>
                  <a:schemeClr val="tx1">
                    <a:lumMod val="85000"/>
                    <a:lumOff val="15000"/>
                  </a:schemeClr>
                </a:solidFill>
              </a:rPr>
              <a:t>Office domain</a:t>
            </a:r>
          </a:p>
          <a:p>
            <a:pPr marL="342900" indent="-342900">
              <a:buFont typeface="Arial" panose="020B0604020202020204" pitchFamily="34" charset="0"/>
              <a:buChar char="•"/>
            </a:pPr>
            <a:r>
              <a:rPr lang="en-US" sz="2400" dirty="0">
                <a:solidFill>
                  <a:schemeClr val="tx1">
                    <a:lumMod val="85000"/>
                    <a:lumOff val="15000"/>
                  </a:schemeClr>
                </a:solidFill>
              </a:rPr>
              <a:t>Robot has 4 tasks</a:t>
            </a:r>
          </a:p>
          <a:p>
            <a:pPr marL="342900" indent="-342900">
              <a:buFont typeface="Arial" panose="020B0604020202020204" pitchFamily="34" charset="0"/>
              <a:buChar char="•"/>
            </a:pPr>
            <a:r>
              <a:rPr lang="en-US" sz="2400" dirty="0">
                <a:solidFill>
                  <a:schemeClr val="tx1">
                    <a:lumMod val="85000"/>
                    <a:lumOff val="15000"/>
                  </a:schemeClr>
                </a:solidFill>
              </a:rPr>
              <a:t>10 rounds of monitoring vs image labeling</a:t>
            </a:r>
          </a:p>
          <a:p>
            <a:pPr marL="342900" indent="-342900">
              <a:buFont typeface="Arial" panose="020B0604020202020204" pitchFamily="34" charset="0"/>
              <a:buChar char="•"/>
            </a:pPr>
            <a:r>
              <a:rPr lang="en-US" sz="2400" dirty="0">
                <a:solidFill>
                  <a:schemeClr val="tx1">
                    <a:lumMod val="85000"/>
                    <a:lumOff val="15000"/>
                  </a:schemeClr>
                </a:solidFill>
              </a:rPr>
              <a:t>Measuring trust by Muir questionnaire</a:t>
            </a:r>
          </a:p>
          <a:p>
            <a:pPr marL="342900" indent="-342900">
              <a:buFont typeface="Arial" panose="020B0604020202020204" pitchFamily="34" charset="0"/>
              <a:buChar char="•"/>
            </a:pPr>
            <a:r>
              <a:rPr lang="en-US" sz="2400" dirty="0">
                <a:solidFill>
                  <a:schemeClr val="tx1">
                    <a:lumMod val="85000"/>
                    <a:lumOff val="15000"/>
                  </a:schemeClr>
                </a:solidFill>
              </a:rPr>
              <a:t>Collecting monitoring choices</a:t>
            </a:r>
          </a:p>
          <a:p>
            <a:pPr marL="342900" indent="-342900">
              <a:buFont typeface="Arial" panose="020B0604020202020204" pitchFamily="34" charset="0"/>
              <a:buChar char="•"/>
            </a:pPr>
            <a:endParaRPr lang="en-US" sz="2400" dirty="0">
              <a:solidFill>
                <a:schemeClr val="tx1">
                  <a:lumMod val="85000"/>
                  <a:lumOff val="15000"/>
                </a:schemeClr>
              </a:solidFill>
            </a:endParaRPr>
          </a:p>
        </p:txBody>
      </p:sp>
      <p:pic>
        <p:nvPicPr>
          <p:cNvPr id="8" name="Picture 7" descr="A screenshot of a game&#10;&#10;Description automatically generated with low confidence">
            <a:extLst>
              <a:ext uri="{FF2B5EF4-FFF2-40B4-BE49-F238E27FC236}">
                <a16:creationId xmlns:a16="http://schemas.microsoft.com/office/drawing/2014/main" id="{CBC980DB-AB68-B860-FC40-0C2B537EF176}"/>
              </a:ext>
            </a:extLst>
          </p:cNvPr>
          <p:cNvPicPr>
            <a:picLocks noChangeAspect="1"/>
          </p:cNvPicPr>
          <p:nvPr/>
        </p:nvPicPr>
        <p:blipFill rotWithShape="1">
          <a:blip r:embed="rId3"/>
          <a:srcRect b="1292"/>
          <a:stretch/>
        </p:blipFill>
        <p:spPr>
          <a:xfrm>
            <a:off x="7950200" y="1382227"/>
            <a:ext cx="3784600" cy="4040674"/>
          </a:xfrm>
          <a:prstGeom prst="rect">
            <a:avLst/>
          </a:prstGeom>
        </p:spPr>
      </p:pic>
      <p:sp>
        <p:nvSpPr>
          <p:cNvPr id="11" name="TextBox 10">
            <a:extLst>
              <a:ext uri="{FF2B5EF4-FFF2-40B4-BE49-F238E27FC236}">
                <a16:creationId xmlns:a16="http://schemas.microsoft.com/office/drawing/2014/main" id="{5138442F-4AF1-E865-A38E-4C7063982558}"/>
              </a:ext>
            </a:extLst>
          </p:cNvPr>
          <p:cNvSpPr txBox="1"/>
          <p:nvPr/>
        </p:nvSpPr>
        <p:spPr>
          <a:xfrm>
            <a:off x="8238621" y="5800607"/>
            <a:ext cx="3496179" cy="646331"/>
          </a:xfrm>
          <a:prstGeom prst="rect">
            <a:avLst/>
          </a:prstGeom>
          <a:noFill/>
          <a:ln>
            <a:solidFill>
              <a:schemeClr val="accent4">
                <a:lumMod val="75000"/>
              </a:schemeClr>
            </a:solidFill>
          </a:ln>
        </p:spPr>
        <p:txBody>
          <a:bodyPr wrap="square">
            <a:spAutoFit/>
          </a:bodyPr>
          <a:lstStyle/>
          <a:p>
            <a:pPr rtl="0">
              <a:spcBef>
                <a:spcPts val="0"/>
              </a:spcBef>
              <a:spcAft>
                <a:spcPts val="1600"/>
              </a:spcAft>
            </a:pPr>
            <a:r>
              <a:rPr lang="en-US" sz="1200" b="0" i="0" u="none" strike="noStrike" dirty="0">
                <a:solidFill>
                  <a:srgbClr val="595959"/>
                </a:solidFill>
                <a:effectLst/>
                <a:latin typeface="Open Sans" panose="020B0606030504020204" pitchFamily="34" charset="0"/>
              </a:rPr>
              <a:t>robot objective here includes (a) to reach the red point, (</a:t>
            </a:r>
            <a:r>
              <a:rPr lang="en-US" sz="1200" b="0" i="0" u="none" strike="noStrike" dirty="0" err="1">
                <a:solidFill>
                  <a:srgbClr val="595959"/>
                </a:solidFill>
                <a:effectLst/>
                <a:latin typeface="Open Sans" panose="020B0606030504020204" pitchFamily="34" charset="0"/>
              </a:rPr>
              <a:t>b,c</a:t>
            </a:r>
            <a:r>
              <a:rPr lang="en-US" sz="1200" b="0" i="0" u="none" strike="noStrike" dirty="0">
                <a:solidFill>
                  <a:srgbClr val="595959"/>
                </a:solidFill>
                <a:effectLst/>
                <a:latin typeface="Open Sans" panose="020B0606030504020204" pitchFamily="34" charset="0"/>
              </a:rPr>
              <a:t>) to bring the coffee to the room, (d) to move coffee from room 1 to room 2.</a:t>
            </a:r>
            <a:endParaRPr lang="en-US" sz="1200" b="0" dirty="0">
              <a:effectLst/>
            </a:endParaRPr>
          </a:p>
        </p:txBody>
      </p:sp>
    </p:spTree>
    <p:extLst>
      <p:ext uri="{BB962C8B-B14F-4D97-AF65-F5344CB8AC3E}">
        <p14:creationId xmlns:p14="http://schemas.microsoft.com/office/powerpoint/2010/main" val="2400383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i="0" dirty="0">
                <a:effectLst/>
              </a:rPr>
              <a:t>Models and Results</a:t>
            </a:r>
            <a:endParaRPr lang="en-US" dirty="0"/>
          </a:p>
        </p:txBody>
      </p:sp>
      <p:sp>
        <p:nvSpPr>
          <p:cNvPr id="33" name="TextBox 32">
            <a:extLst>
              <a:ext uri="{FF2B5EF4-FFF2-40B4-BE49-F238E27FC236}">
                <a16:creationId xmlns:a16="http://schemas.microsoft.com/office/drawing/2014/main" id="{3CCE8B60-7E91-2A6E-2D94-FB08F0EBA04B}"/>
              </a:ext>
            </a:extLst>
          </p:cNvPr>
          <p:cNvSpPr txBox="1"/>
          <p:nvPr/>
        </p:nvSpPr>
        <p:spPr>
          <a:xfrm>
            <a:off x="525965" y="1299483"/>
            <a:ext cx="6446336" cy="954107"/>
          </a:xfrm>
          <a:prstGeom prst="rect">
            <a:avLst/>
          </a:prstGeom>
          <a:noFill/>
        </p:spPr>
        <p:txBody>
          <a:bodyPr wrap="square">
            <a:spAutoFit/>
          </a:bodyPr>
          <a:lstStyle/>
          <a:p>
            <a:pPr rtl="0">
              <a:spcBef>
                <a:spcPts val="0"/>
              </a:spcBef>
              <a:spcAft>
                <a:spcPts val="0"/>
              </a:spcAft>
            </a:pPr>
            <a:r>
              <a:rPr lang="en-US" sz="2800" dirty="0">
                <a:solidFill>
                  <a:srgbClr val="000000"/>
                </a:solidFill>
              </a:rPr>
              <a:t>W</a:t>
            </a:r>
            <a:r>
              <a:rPr lang="en-US" sz="2800" b="0" i="0" u="none" strike="noStrike" dirty="0">
                <a:solidFill>
                  <a:srgbClr val="000000"/>
                </a:solidFill>
                <a:effectLst/>
              </a:rPr>
              <a:t>ith higher trust </a:t>
            </a:r>
            <a:r>
              <a:rPr lang="en-US" sz="2800" b="0" i="0" u="none" strike="noStrike" dirty="0">
                <a:solidFill>
                  <a:srgbClr val="000000"/>
                </a:solidFill>
                <a:effectLst/>
                <a:sym typeface="Wingdings" pitchFamily="2" charset="2"/>
              </a:rPr>
              <a:t> </a:t>
            </a:r>
            <a:r>
              <a:rPr lang="en-US" sz="2800" b="0" i="0" u="none" strike="noStrike" dirty="0">
                <a:solidFill>
                  <a:srgbClr val="000000"/>
                </a:solidFill>
                <a:effectLst/>
              </a:rPr>
              <a:t>more people chose not to monitor the robot.</a:t>
            </a:r>
            <a:endParaRPr lang="en-US" sz="2800" b="0" dirty="0">
              <a:effectLst/>
            </a:endParaRPr>
          </a:p>
        </p:txBody>
      </p:sp>
      <p:pic>
        <p:nvPicPr>
          <p:cNvPr id="4102" name="Picture 6">
            <a:extLst>
              <a:ext uri="{FF2B5EF4-FFF2-40B4-BE49-F238E27FC236}">
                <a16:creationId xmlns:a16="http://schemas.microsoft.com/office/drawing/2014/main" id="{7BDB555B-EB8C-AA4D-402A-0F08CB3EC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35" y="449628"/>
            <a:ext cx="4414574" cy="2979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17ECBDF-249D-C2D9-7C62-E726D158E3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23" t="10566" r="6917" b="9975"/>
          <a:stretch/>
        </p:blipFill>
        <p:spPr bwMode="auto">
          <a:xfrm>
            <a:off x="2415679" y="3253358"/>
            <a:ext cx="3709879" cy="35604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908C7C-589B-1298-9882-4984633955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65" t="9773" r="3729" b="10922"/>
          <a:stretch/>
        </p:blipFill>
        <p:spPr bwMode="auto">
          <a:xfrm>
            <a:off x="6395147" y="4348800"/>
            <a:ext cx="4816144" cy="2059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0A073E-C225-274E-1F42-654311962AA8}"/>
              </a:ext>
            </a:extLst>
          </p:cNvPr>
          <p:cNvSpPr txBox="1"/>
          <p:nvPr/>
        </p:nvSpPr>
        <p:spPr>
          <a:xfrm>
            <a:off x="6513762" y="6407401"/>
            <a:ext cx="4427940" cy="369332"/>
          </a:xfrm>
          <a:prstGeom prst="rect">
            <a:avLst/>
          </a:prstGeom>
          <a:noFill/>
        </p:spPr>
        <p:txBody>
          <a:bodyPr wrap="square">
            <a:spAutoFit/>
          </a:bodyPr>
          <a:lstStyle/>
          <a:p>
            <a:r>
              <a:rPr lang="en-US" dirty="0">
                <a:solidFill>
                  <a:srgbClr val="000000"/>
                </a:solidFill>
              </a:rPr>
              <a:t>Probability of monitoring at each trust level </a:t>
            </a:r>
          </a:p>
        </p:txBody>
      </p:sp>
      <p:sp>
        <p:nvSpPr>
          <p:cNvPr id="9" name="TextBox 8">
            <a:extLst>
              <a:ext uri="{FF2B5EF4-FFF2-40B4-BE49-F238E27FC236}">
                <a16:creationId xmlns:a16="http://schemas.microsoft.com/office/drawing/2014/main" id="{E73763E1-1597-2368-EDDD-1C6D347BD87F}"/>
              </a:ext>
            </a:extLst>
          </p:cNvPr>
          <p:cNvSpPr txBox="1"/>
          <p:nvPr/>
        </p:nvSpPr>
        <p:spPr>
          <a:xfrm>
            <a:off x="96688" y="4255683"/>
            <a:ext cx="2849925" cy="646331"/>
          </a:xfrm>
          <a:prstGeom prst="rect">
            <a:avLst/>
          </a:prstGeom>
          <a:noFill/>
        </p:spPr>
        <p:txBody>
          <a:bodyPr wrap="square">
            <a:spAutoFit/>
          </a:bodyPr>
          <a:lstStyle/>
          <a:p>
            <a:r>
              <a:rPr lang="en-US" dirty="0">
                <a:solidFill>
                  <a:srgbClr val="000000"/>
                </a:solidFill>
              </a:rPr>
              <a:t>Probability of monitoring given any trust value</a:t>
            </a:r>
          </a:p>
        </p:txBody>
      </p:sp>
      <p:sp>
        <p:nvSpPr>
          <p:cNvPr id="10" name="Rounded Rectangle 9">
            <a:extLst>
              <a:ext uri="{FF2B5EF4-FFF2-40B4-BE49-F238E27FC236}">
                <a16:creationId xmlns:a16="http://schemas.microsoft.com/office/drawing/2014/main" id="{DE8235F7-D1DC-F46D-73A2-1459B2CC8BA5}"/>
              </a:ext>
            </a:extLst>
          </p:cNvPr>
          <p:cNvSpPr/>
          <p:nvPr/>
        </p:nvSpPr>
        <p:spPr>
          <a:xfrm>
            <a:off x="1564797" y="2480756"/>
            <a:ext cx="4838700" cy="653351"/>
          </a:xfrm>
          <a:prstGeom prst="roundRect">
            <a:avLst/>
          </a:prstGeom>
          <a:solidFill>
            <a:srgbClr val="E1E8F6"/>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EDB1965-62A0-B7A3-1C30-7294AC6A498C}"/>
                  </a:ext>
                </a:extLst>
              </p:cNvPr>
              <p:cNvSpPr txBox="1"/>
              <p:nvPr/>
            </p:nvSpPr>
            <p:spPr>
              <a:xfrm>
                <a:off x="1586351" y="2555658"/>
                <a:ext cx="4927411" cy="523220"/>
              </a:xfrm>
              <a:prstGeom prst="rect">
                <a:avLst/>
              </a:prstGeom>
              <a:noFill/>
            </p:spPr>
            <p:txBody>
              <a:bodyPr wrap="square">
                <a:spAutoFit/>
              </a:bodyPr>
              <a:lstStyle/>
              <a:p>
                <a:r>
                  <a:rPr lang="en-US" sz="2800" dirty="0">
                    <a:solidFill>
                      <a:schemeClr val="tx1"/>
                    </a:solidFill>
                  </a:rPr>
                  <a:t>Trust as continuous value </a:t>
                </a:r>
                <a14:m>
                  <m:oMath xmlns:m="http://schemas.openxmlformats.org/officeDocument/2006/math">
                    <m:r>
                      <a:rPr lang="en-US" sz="2800" b="0" i="1" smtClean="0">
                        <a:solidFill>
                          <a:schemeClr val="tx1"/>
                        </a:solidFill>
                        <a:latin typeface="Cambria Math" panose="02040503050406030204" pitchFamily="18" charset="0"/>
                      </a:rPr>
                      <m:t>[0, 1]</m:t>
                    </m:r>
                  </m:oMath>
                </a14:m>
                <a:endParaRPr lang="en-US" sz="2800" dirty="0">
                  <a:solidFill>
                    <a:schemeClr val="tx1"/>
                  </a:solidFill>
                </a:endParaRPr>
              </a:p>
            </p:txBody>
          </p:sp>
        </mc:Choice>
        <mc:Fallback xmlns="">
          <p:sp>
            <p:nvSpPr>
              <p:cNvPr id="11" name="TextBox 10">
                <a:extLst>
                  <a:ext uri="{FF2B5EF4-FFF2-40B4-BE49-F238E27FC236}">
                    <a16:creationId xmlns:a16="http://schemas.microsoft.com/office/drawing/2014/main" id="{4EDB1965-62A0-B7A3-1C30-7294AC6A498C}"/>
                  </a:ext>
                </a:extLst>
              </p:cNvPr>
              <p:cNvSpPr txBox="1">
                <a:spLocks noRot="1" noChangeAspect="1" noMove="1" noResize="1" noEditPoints="1" noAdjustHandles="1" noChangeArrowheads="1" noChangeShapeType="1" noTextEdit="1"/>
              </p:cNvSpPr>
              <p:nvPr/>
            </p:nvSpPr>
            <p:spPr>
              <a:xfrm>
                <a:off x="1586351" y="2555658"/>
                <a:ext cx="4927411" cy="523220"/>
              </a:xfrm>
              <a:prstGeom prst="rect">
                <a:avLst/>
              </a:prstGeom>
              <a:blipFill>
                <a:blip r:embed="rId6"/>
                <a:stretch>
                  <a:fillRect l="-2564" t="-11905" b="-28571"/>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0995B951-E5D3-EE59-D8E3-584E29D5E477}"/>
              </a:ext>
            </a:extLst>
          </p:cNvPr>
          <p:cNvSpPr/>
          <p:nvPr/>
        </p:nvSpPr>
        <p:spPr>
          <a:xfrm>
            <a:off x="7188200" y="3743423"/>
            <a:ext cx="2857500" cy="534243"/>
          </a:xfrm>
          <a:prstGeom prst="roundRect">
            <a:avLst/>
          </a:prstGeom>
          <a:solidFill>
            <a:srgbClr val="DFCBE7"/>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26582A8-7033-8128-4BD7-EF7BBF1093B5}"/>
              </a:ext>
            </a:extLst>
          </p:cNvPr>
          <p:cNvSpPr txBox="1"/>
          <p:nvPr/>
        </p:nvSpPr>
        <p:spPr>
          <a:xfrm>
            <a:off x="7435164" y="3779245"/>
            <a:ext cx="2585136" cy="523220"/>
          </a:xfrm>
          <a:prstGeom prst="rect">
            <a:avLst/>
          </a:prstGeom>
          <a:noFill/>
        </p:spPr>
        <p:txBody>
          <a:bodyPr wrap="square">
            <a:spAutoFit/>
          </a:bodyPr>
          <a:lstStyle/>
          <a:p>
            <a:r>
              <a:rPr lang="en-US" sz="2800" dirty="0">
                <a:solidFill>
                  <a:srgbClr val="000000"/>
                </a:solidFill>
              </a:rPr>
              <a:t>4 levels of trust </a:t>
            </a:r>
          </a:p>
        </p:txBody>
      </p:sp>
    </p:spTree>
    <p:extLst>
      <p:ext uri="{BB962C8B-B14F-4D97-AF65-F5344CB8AC3E}">
        <p14:creationId xmlns:p14="http://schemas.microsoft.com/office/powerpoint/2010/main" val="2800353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50878" y="3141233"/>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a:extLst>
              <a:ext uri="{FF2B5EF4-FFF2-40B4-BE49-F238E27FC236}">
                <a16:creationId xmlns:a16="http://schemas.microsoft.com/office/drawing/2014/main" id="{2A340635-6551-2191-002F-02AD58610986}"/>
              </a:ext>
            </a:extLst>
          </p:cNvPr>
          <p:cNvSpPr/>
          <p:nvPr/>
        </p:nvSpPr>
        <p:spPr>
          <a:xfrm>
            <a:off x="1572193" y="4088536"/>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D7EA9BA5-3BCF-0B59-7200-D236755A4484}"/>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3" name="Picture 12" descr="A diagram of a bridge&#10;&#10;Description automatically generated">
            <a:extLst>
              <a:ext uri="{FF2B5EF4-FFF2-40B4-BE49-F238E27FC236}">
                <a16:creationId xmlns:a16="http://schemas.microsoft.com/office/drawing/2014/main" id="{A5D2750D-FFBB-8833-9642-331AF073B9CE}"/>
              </a:ext>
            </a:extLst>
          </p:cNvPr>
          <p:cNvPicPr>
            <a:picLocks noChangeAspect="1"/>
          </p:cNvPicPr>
          <p:nvPr/>
        </p:nvPicPr>
        <p:blipFill rotWithShape="1">
          <a:blip r:embed="rId3"/>
          <a:srcRect l="2880" t="11650" r="4147" b="4781"/>
          <a:stretch/>
        </p:blipFill>
        <p:spPr>
          <a:xfrm>
            <a:off x="7150308" y="164284"/>
            <a:ext cx="5041692" cy="2641863"/>
          </a:xfrm>
          <a:prstGeom prst="rect">
            <a:avLst/>
          </a:prstGeom>
        </p:spPr>
      </p:pic>
      <p:sp>
        <p:nvSpPr>
          <p:cNvPr id="14" name="Rectangle 13">
            <a:extLst>
              <a:ext uri="{FF2B5EF4-FFF2-40B4-BE49-F238E27FC236}">
                <a16:creationId xmlns:a16="http://schemas.microsoft.com/office/drawing/2014/main" id="{44C477EA-461F-E08F-5ED1-1C4262DA9E89}"/>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types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2959356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1497602" y="2643627"/>
            <a:ext cx="4943627" cy="4104841"/>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792748"/>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077704"/>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200788"/>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059285"/>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192059"/>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54583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612424"/>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522556"/>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264745"/>
            <a:ext cx="2759566" cy="642947"/>
          </a:xfrm>
          <a:prstGeom prst="rect">
            <a:avLst/>
          </a:prstGeom>
        </p:spPr>
      </p:pic>
      <p:cxnSp>
        <p:nvCxnSpPr>
          <p:cNvPr id="47" name="Straight Arrow Connector 46">
            <a:extLst>
              <a:ext uri="{FF2B5EF4-FFF2-40B4-BE49-F238E27FC236}">
                <a16:creationId xmlns:a16="http://schemas.microsoft.com/office/drawing/2014/main" id="{B77F735E-0F71-D489-1A2C-9A0CCFDEE1BC}"/>
              </a:ext>
            </a:extLst>
          </p:cNvPr>
          <p:cNvCxnSpPr>
            <a:cxnSpLocks/>
            <a:stCxn id="13" idx="1"/>
            <a:endCxn id="50" idx="3"/>
          </p:cNvCxnSpPr>
          <p:nvPr/>
        </p:nvCxnSpPr>
        <p:spPr>
          <a:xfrm flipH="1">
            <a:off x="2549328" y="2539370"/>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AAEC517-1C47-1D5F-2A94-7CC1A2CC6A24}"/>
              </a:ext>
            </a:extLst>
          </p:cNvPr>
          <p:cNvGrpSpPr/>
          <p:nvPr/>
        </p:nvGrpSpPr>
        <p:grpSpPr>
          <a:xfrm>
            <a:off x="822978" y="2649560"/>
            <a:ext cx="1726350" cy="923331"/>
            <a:chOff x="809504" y="3286290"/>
            <a:chExt cx="1726350" cy="923331"/>
          </a:xfrm>
          <a:solidFill>
            <a:srgbClr val="97B5BA"/>
          </a:solidFill>
        </p:grpSpPr>
        <p:sp>
          <p:nvSpPr>
            <p:cNvPr id="50" name="Rounded Rectangle 49">
              <a:extLst>
                <a:ext uri="{FF2B5EF4-FFF2-40B4-BE49-F238E27FC236}">
                  <a16:creationId xmlns:a16="http://schemas.microsoft.com/office/drawing/2014/main" id="{AED2FF15-C394-4FD9-DA6A-390715BDEEA1}"/>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5C5D4E-82C0-653C-CBF7-38680E2796F1}"/>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52" name="Rounded Rectangle 51">
            <a:extLst>
              <a:ext uri="{FF2B5EF4-FFF2-40B4-BE49-F238E27FC236}">
                <a16:creationId xmlns:a16="http://schemas.microsoft.com/office/drawing/2014/main" id="{67F9BF46-AEB9-2A90-7C6C-90830871C388}"/>
              </a:ext>
            </a:extLst>
          </p:cNvPr>
          <p:cNvSpPr/>
          <p:nvPr/>
        </p:nvSpPr>
        <p:spPr>
          <a:xfrm>
            <a:off x="246808"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0F5CBE1-8E41-93C2-F931-1BB693DBC2FA}"/>
              </a:ext>
            </a:extLst>
          </p:cNvPr>
          <p:cNvSpPr txBox="1"/>
          <p:nvPr/>
        </p:nvSpPr>
        <p:spPr>
          <a:xfrm>
            <a:off x="246808" y="4275539"/>
            <a:ext cx="1328108" cy="369332"/>
          </a:xfrm>
          <a:prstGeom prst="rect">
            <a:avLst/>
          </a:prstGeom>
          <a:noFill/>
        </p:spPr>
        <p:txBody>
          <a:bodyPr wrap="square" rtlCol="0">
            <a:spAutoFit/>
          </a:bodyPr>
          <a:lstStyle/>
          <a:p>
            <a:pPr algn="ctr"/>
            <a:r>
              <a:rPr lang="en-US" dirty="0"/>
              <a:t>Human</a:t>
            </a:r>
          </a:p>
        </p:txBody>
      </p:sp>
      <p:sp>
        <p:nvSpPr>
          <p:cNvPr id="56" name="Left Brace 55">
            <a:extLst>
              <a:ext uri="{FF2B5EF4-FFF2-40B4-BE49-F238E27FC236}">
                <a16:creationId xmlns:a16="http://schemas.microsoft.com/office/drawing/2014/main" id="{F957D06F-E801-6739-0FCC-12CE6F857993}"/>
              </a:ext>
            </a:extLst>
          </p:cNvPr>
          <p:cNvSpPr/>
          <p:nvPr/>
        </p:nvSpPr>
        <p:spPr>
          <a:xfrm rot="5400000">
            <a:off x="1861223" y="2605490"/>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21B5933-80C2-F2F0-89E6-009A0F228401}"/>
              </a:ext>
            </a:extLst>
          </p:cNvPr>
          <p:cNvSpPr/>
          <p:nvPr/>
        </p:nvSpPr>
        <p:spPr>
          <a:xfrm>
            <a:off x="1686153"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D8BBFE9-CD4D-592E-B9E5-C903E666CEBF}"/>
              </a:ext>
            </a:extLst>
          </p:cNvPr>
          <p:cNvSpPr txBox="1"/>
          <p:nvPr/>
        </p:nvSpPr>
        <p:spPr>
          <a:xfrm>
            <a:off x="1686153" y="4275539"/>
            <a:ext cx="1328108" cy="369332"/>
          </a:xfrm>
          <a:prstGeom prst="rect">
            <a:avLst/>
          </a:prstGeom>
          <a:noFill/>
        </p:spPr>
        <p:txBody>
          <a:bodyPr wrap="square" rtlCol="0">
            <a:spAutoFit/>
          </a:bodyPr>
          <a:lstStyle/>
          <a:p>
            <a:pPr algn="ctr"/>
            <a:r>
              <a:rPr lang="en-US" dirty="0"/>
              <a:t>Designer</a:t>
            </a:r>
          </a:p>
        </p:txBody>
      </p:sp>
      <p:sp>
        <p:nvSpPr>
          <p:cNvPr id="62" name="Rounded Rectangle 61">
            <a:extLst>
              <a:ext uri="{FF2B5EF4-FFF2-40B4-BE49-F238E27FC236}">
                <a16:creationId xmlns:a16="http://schemas.microsoft.com/office/drawing/2014/main" id="{AB608B51-5E89-802A-AE13-367AEA457A5A}"/>
              </a:ext>
            </a:extLst>
          </p:cNvPr>
          <p:cNvSpPr/>
          <p:nvPr/>
        </p:nvSpPr>
        <p:spPr>
          <a:xfrm>
            <a:off x="3125498" y="4223030"/>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675E120-1138-AD2E-8DE5-1435DC6CDA93}"/>
              </a:ext>
            </a:extLst>
          </p:cNvPr>
          <p:cNvSpPr txBox="1"/>
          <p:nvPr/>
        </p:nvSpPr>
        <p:spPr>
          <a:xfrm>
            <a:off x="3125498" y="4280941"/>
            <a:ext cx="1328108" cy="369332"/>
          </a:xfrm>
          <a:prstGeom prst="rect">
            <a:avLst/>
          </a:prstGeom>
          <a:noFill/>
        </p:spPr>
        <p:txBody>
          <a:bodyPr wrap="square" rtlCol="0">
            <a:spAutoFit/>
          </a:bodyPr>
          <a:lstStyle/>
          <a:p>
            <a:pPr algn="ctr"/>
            <a:r>
              <a:rPr lang="en-US" dirty="0"/>
              <a:t>Robot</a:t>
            </a:r>
          </a:p>
        </p:txBody>
      </p:sp>
      <p:sp>
        <p:nvSpPr>
          <p:cNvPr id="64" name="Arc 63">
            <a:extLst>
              <a:ext uri="{FF2B5EF4-FFF2-40B4-BE49-F238E27FC236}">
                <a16:creationId xmlns:a16="http://schemas.microsoft.com/office/drawing/2014/main" id="{5FBF3E69-4BD1-321F-A227-3A2942B4522B}"/>
              </a:ext>
            </a:extLst>
          </p:cNvPr>
          <p:cNvSpPr/>
          <p:nvPr/>
        </p:nvSpPr>
        <p:spPr>
          <a:xfrm>
            <a:off x="1514956" y="3879160"/>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AA9906F-484E-8B5F-E92F-17B16FD207C7}"/>
              </a:ext>
            </a:extLst>
          </p:cNvPr>
          <p:cNvGrpSpPr/>
          <p:nvPr/>
        </p:nvGrpSpPr>
        <p:grpSpPr>
          <a:xfrm>
            <a:off x="10358409" y="2636730"/>
            <a:ext cx="1726350" cy="923331"/>
            <a:chOff x="809504" y="3286290"/>
            <a:chExt cx="1726350" cy="923331"/>
          </a:xfrm>
          <a:solidFill>
            <a:srgbClr val="97B5BA"/>
          </a:solidFill>
        </p:grpSpPr>
        <p:sp>
          <p:nvSpPr>
            <p:cNvPr id="66" name="Rounded Rectangle 65">
              <a:extLst>
                <a:ext uri="{FF2B5EF4-FFF2-40B4-BE49-F238E27FC236}">
                  <a16:creationId xmlns:a16="http://schemas.microsoft.com/office/drawing/2014/main" id="{4E1DC442-F3DA-8B9E-8DA1-1CECC0DB765E}"/>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B2BC69B-FE89-FB9F-72AB-17787E5CBD48}"/>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68" name="Straight Arrow Connector 67">
            <a:extLst>
              <a:ext uri="{FF2B5EF4-FFF2-40B4-BE49-F238E27FC236}">
                <a16:creationId xmlns:a16="http://schemas.microsoft.com/office/drawing/2014/main" id="{45FF3B1B-A3FF-1BB1-F865-18BD7CB225F5}"/>
              </a:ext>
            </a:extLst>
          </p:cNvPr>
          <p:cNvCxnSpPr>
            <a:cxnSpLocks/>
            <a:stCxn id="17" idx="3"/>
            <a:endCxn id="66" idx="1"/>
          </p:cNvCxnSpPr>
          <p:nvPr/>
        </p:nvCxnSpPr>
        <p:spPr>
          <a:xfrm>
            <a:off x="9563315" y="2520951"/>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Left Brace 86">
            <a:extLst>
              <a:ext uri="{FF2B5EF4-FFF2-40B4-BE49-F238E27FC236}">
                <a16:creationId xmlns:a16="http://schemas.microsoft.com/office/drawing/2014/main" id="{B4A35709-9F3C-E22C-0833-FF02BD7E9A47}"/>
              </a:ext>
            </a:extLst>
          </p:cNvPr>
          <p:cNvSpPr/>
          <p:nvPr/>
        </p:nvSpPr>
        <p:spPr>
          <a:xfrm rot="5400000">
            <a:off x="8518667" y="3167194"/>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47D1BF2F-765F-4656-4888-EDAEA88691E8}"/>
              </a:ext>
            </a:extLst>
          </p:cNvPr>
          <p:cNvSpPr/>
          <p:nvPr/>
        </p:nvSpPr>
        <p:spPr>
          <a:xfrm>
            <a:off x="6735595" y="3545836"/>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41B4DD6-47D1-5450-0ED8-8373FFB08AE3}"/>
              </a:ext>
            </a:extLst>
          </p:cNvPr>
          <p:cNvSpPr txBox="1"/>
          <p:nvPr/>
        </p:nvSpPr>
        <p:spPr>
          <a:xfrm>
            <a:off x="6807079" y="3612424"/>
            <a:ext cx="1583382" cy="369332"/>
          </a:xfrm>
          <a:prstGeom prst="rect">
            <a:avLst/>
          </a:prstGeom>
          <a:noFill/>
        </p:spPr>
        <p:txBody>
          <a:bodyPr wrap="square" rtlCol="0">
            <a:spAutoFit/>
          </a:bodyPr>
          <a:lstStyle/>
          <a:p>
            <a:pPr algn="ctr"/>
            <a:r>
              <a:rPr lang="en-US" dirty="0"/>
              <a:t>Inference</a:t>
            </a:r>
          </a:p>
        </p:txBody>
      </p:sp>
      <p:grpSp>
        <p:nvGrpSpPr>
          <p:cNvPr id="308" name="Group 307">
            <a:extLst>
              <a:ext uri="{FF2B5EF4-FFF2-40B4-BE49-F238E27FC236}">
                <a16:creationId xmlns:a16="http://schemas.microsoft.com/office/drawing/2014/main" id="{653F5237-BCB4-F7B8-E871-89EEDFE5F57A}"/>
              </a:ext>
            </a:extLst>
          </p:cNvPr>
          <p:cNvGrpSpPr/>
          <p:nvPr/>
        </p:nvGrpSpPr>
        <p:grpSpPr>
          <a:xfrm>
            <a:off x="1648911"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Curved Connector 102">
            <a:extLst>
              <a:ext uri="{FF2B5EF4-FFF2-40B4-BE49-F238E27FC236}">
                <a16:creationId xmlns:a16="http://schemas.microsoft.com/office/drawing/2014/main" id="{DA84DA0A-C195-F91D-E14F-D71B9D74BEE6}"/>
              </a:ext>
            </a:extLst>
          </p:cNvPr>
          <p:cNvCxnSpPr>
            <a:cxnSpLocks/>
          </p:cNvCxnSpPr>
          <p:nvPr/>
        </p:nvCxnSpPr>
        <p:spPr>
          <a:xfrm rot="5400000">
            <a:off x="10060283" y="3718547"/>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50F0CF1B-7B06-BB46-C7E1-E9884A6106A0}"/>
              </a:ext>
            </a:extLst>
          </p:cNvPr>
          <p:cNvCxnSpPr>
            <a:cxnSpLocks/>
            <a:stCxn id="60" idx="2"/>
            <a:endCxn id="273" idx="0"/>
          </p:cNvCxnSpPr>
          <p:nvPr/>
        </p:nvCxnSpPr>
        <p:spPr>
          <a:xfrm rot="16200000" flipH="1">
            <a:off x="3380647" y="3689696"/>
            <a:ext cx="617031" cy="2677911"/>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Curved Connector 190">
            <a:extLst>
              <a:ext uri="{FF2B5EF4-FFF2-40B4-BE49-F238E27FC236}">
                <a16:creationId xmlns:a16="http://schemas.microsoft.com/office/drawing/2014/main" id="{288D063A-2816-5C2F-A152-492214BA819E}"/>
              </a:ext>
            </a:extLst>
          </p:cNvPr>
          <p:cNvCxnSpPr>
            <a:cxnSpLocks/>
            <a:endCxn id="273" idx="0"/>
          </p:cNvCxnSpPr>
          <p:nvPr/>
        </p:nvCxnSpPr>
        <p:spPr>
          <a:xfrm rot="5400000">
            <a:off x="4733562" y="4326336"/>
            <a:ext cx="1305389" cy="716275"/>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a:extLst>
              <a:ext uri="{FF2B5EF4-FFF2-40B4-BE49-F238E27FC236}">
                <a16:creationId xmlns:a16="http://schemas.microsoft.com/office/drawing/2014/main" id="{979F0464-69E7-3BEC-6F0D-26BF8CB7BEF6}"/>
              </a:ext>
            </a:extLst>
          </p:cNvPr>
          <p:cNvCxnSpPr>
            <a:cxnSpLocks/>
            <a:stCxn id="273" idx="2"/>
            <a:endCxn id="80" idx="6"/>
          </p:cNvCxnSpPr>
          <p:nvPr/>
        </p:nvCxnSpPr>
        <p:spPr>
          <a:xfrm rot="5400000">
            <a:off x="3525510" y="5023928"/>
            <a:ext cx="521857" cy="2483361"/>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5" name="Rounded Rectangle 264">
            <a:extLst>
              <a:ext uri="{FF2B5EF4-FFF2-40B4-BE49-F238E27FC236}">
                <a16:creationId xmlns:a16="http://schemas.microsoft.com/office/drawing/2014/main" id="{EC1277FF-8144-2B0E-8101-E053BF566FAE}"/>
              </a:ext>
            </a:extLst>
          </p:cNvPr>
          <p:cNvSpPr/>
          <p:nvPr/>
        </p:nvSpPr>
        <p:spPr>
          <a:xfrm>
            <a:off x="8780201" y="4504603"/>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6CF83C17-A33C-2947-C642-95B36C6DBA4E}"/>
              </a:ext>
            </a:extLst>
          </p:cNvPr>
          <p:cNvSpPr txBox="1"/>
          <p:nvPr/>
        </p:nvSpPr>
        <p:spPr>
          <a:xfrm>
            <a:off x="8735061" y="4553858"/>
            <a:ext cx="1861430" cy="369332"/>
          </a:xfrm>
          <a:prstGeom prst="rect">
            <a:avLst/>
          </a:prstGeom>
          <a:noFill/>
        </p:spPr>
        <p:txBody>
          <a:bodyPr wrap="square" rtlCol="0">
            <a:spAutoFit/>
          </a:bodyPr>
          <a:lstStyle/>
          <a:p>
            <a:pPr algn="ctr"/>
            <a:r>
              <a:rPr lang="en-US" dirty="0"/>
              <a:t>diff perceptions</a:t>
            </a:r>
          </a:p>
        </p:txBody>
      </p:sp>
      <p:sp>
        <p:nvSpPr>
          <p:cNvPr id="267" name="Rounded Rectangle 266">
            <a:extLst>
              <a:ext uri="{FF2B5EF4-FFF2-40B4-BE49-F238E27FC236}">
                <a16:creationId xmlns:a16="http://schemas.microsoft.com/office/drawing/2014/main" id="{D47793CA-BAA2-E6B5-09D2-B6126E2A73E0}"/>
              </a:ext>
            </a:extLst>
          </p:cNvPr>
          <p:cNvSpPr/>
          <p:nvPr/>
        </p:nvSpPr>
        <p:spPr>
          <a:xfrm>
            <a:off x="6789237" y="450749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CB7CC054-6AC5-790E-A3C5-E9598E321833}"/>
              </a:ext>
            </a:extLst>
          </p:cNvPr>
          <p:cNvSpPr txBox="1"/>
          <p:nvPr/>
        </p:nvSpPr>
        <p:spPr>
          <a:xfrm>
            <a:off x="6842389" y="4547951"/>
            <a:ext cx="1554575" cy="369332"/>
          </a:xfrm>
          <a:prstGeom prst="rect">
            <a:avLst/>
          </a:prstGeom>
          <a:noFill/>
        </p:spPr>
        <p:txBody>
          <a:bodyPr wrap="square" rtlCol="0">
            <a:spAutoFit/>
          </a:bodyPr>
          <a:lstStyle/>
          <a:p>
            <a:pPr algn="ctr"/>
            <a:r>
              <a:rPr lang="en-US" dirty="0"/>
              <a:t>Trust change</a:t>
            </a:r>
          </a:p>
        </p:txBody>
      </p:sp>
      <p:sp>
        <p:nvSpPr>
          <p:cNvPr id="273" name="Rectangle 272">
            <a:extLst>
              <a:ext uri="{FF2B5EF4-FFF2-40B4-BE49-F238E27FC236}">
                <a16:creationId xmlns:a16="http://schemas.microsoft.com/office/drawing/2014/main" id="{1AA98C0E-A5DE-2C9A-0584-B5F27B6B6CDA}"/>
              </a:ext>
            </a:extLst>
          </p:cNvPr>
          <p:cNvSpPr/>
          <p:nvPr/>
        </p:nvSpPr>
        <p:spPr>
          <a:xfrm>
            <a:off x="4319458" y="5337168"/>
            <a:ext cx="1417320" cy="6675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sz="3600" dirty="0">
                <a:solidFill>
                  <a:schemeClr val="tx1">
                    <a:lumMod val="85000"/>
                    <a:lumOff val="15000"/>
                  </a:schemeClr>
                </a:solidFill>
              </a:rPr>
              <a:t>How a Designer </a:t>
            </a:r>
            <a:r>
              <a:rPr lang="en-US" dirty="0">
                <a:solidFill>
                  <a:schemeClr val="tx1">
                    <a:lumMod val="85000"/>
                    <a:lumOff val="15000"/>
                  </a:schemeClr>
                </a:solidFill>
              </a:rPr>
              <a:t>C</a:t>
            </a:r>
            <a:r>
              <a:rPr lang="en-US" sz="3600" dirty="0">
                <a:solidFill>
                  <a:schemeClr val="tx1">
                    <a:lumMod val="85000"/>
                    <a:lumOff val="15000"/>
                  </a:schemeClr>
                </a:solidFill>
              </a:rPr>
              <a:t>an </a:t>
            </a:r>
            <a:r>
              <a:rPr lang="en-US" dirty="0">
                <a:solidFill>
                  <a:schemeClr val="tx1">
                    <a:lumMod val="85000"/>
                    <a:lumOff val="15000"/>
                  </a:schemeClr>
                </a:solidFill>
              </a:rPr>
              <a:t>U</a:t>
            </a:r>
            <a:r>
              <a:rPr lang="en-US" sz="3600" dirty="0">
                <a:solidFill>
                  <a:schemeClr val="tx1">
                    <a:lumMod val="85000"/>
                    <a:lumOff val="15000"/>
                  </a:schemeClr>
                </a:solidFill>
              </a:rPr>
              <a:t>se </a:t>
            </a:r>
            <a:r>
              <a:rPr lang="en-US" dirty="0">
                <a:solidFill>
                  <a:schemeClr val="tx1">
                    <a:lumMod val="85000"/>
                    <a:lumOff val="15000"/>
                  </a:schemeClr>
                </a:solidFill>
              </a:rPr>
              <a:t>T</a:t>
            </a:r>
            <a:r>
              <a:rPr lang="en-US" sz="3600" dirty="0">
                <a:solidFill>
                  <a:schemeClr val="tx1">
                    <a:lumMod val="85000"/>
                    <a:lumOff val="15000"/>
                  </a:schemeClr>
                </a:solidFill>
              </a:rPr>
              <a:t>he Framework</a:t>
            </a:r>
            <a:endParaRPr lang="en-US" dirty="0"/>
          </a:p>
        </p:txBody>
      </p:sp>
      <p:sp>
        <p:nvSpPr>
          <p:cNvPr id="304" name="TextBox 303">
            <a:extLst>
              <a:ext uri="{FF2B5EF4-FFF2-40B4-BE49-F238E27FC236}">
                <a16:creationId xmlns:a16="http://schemas.microsoft.com/office/drawing/2014/main" id="{6E373A8F-0C22-A9D5-88F0-A2804E672EBD}"/>
              </a:ext>
            </a:extLst>
          </p:cNvPr>
          <p:cNvSpPr txBox="1"/>
          <p:nvPr/>
        </p:nvSpPr>
        <p:spPr>
          <a:xfrm>
            <a:off x="4265900" y="5311919"/>
            <a:ext cx="1533047" cy="738664"/>
          </a:xfrm>
          <a:prstGeom prst="rect">
            <a:avLst/>
          </a:prstGeom>
          <a:noFill/>
        </p:spPr>
        <p:txBody>
          <a:bodyPr wrap="square">
            <a:spAutoFit/>
          </a:bodyPr>
          <a:lstStyle/>
          <a:p>
            <a:r>
              <a:rPr lang="en-US" sz="1400" i="1" dirty="0">
                <a:solidFill>
                  <a:schemeClr val="tx1">
                    <a:lumMod val="65000"/>
                    <a:lumOff val="35000"/>
                  </a:schemeClr>
                </a:solidFill>
              </a:rPr>
              <a:t>AAMAS’ 19; Trust R:SS’ 21; R4P</a:t>
            </a:r>
          </a:p>
          <a:p>
            <a:r>
              <a:rPr lang="en-US" sz="1400" i="1" dirty="0">
                <a:solidFill>
                  <a:schemeClr val="tx1">
                    <a:lumMod val="65000"/>
                    <a:lumOff val="35000"/>
                  </a:schemeClr>
                </a:solidFill>
              </a:rPr>
              <a:t>Under-rev. THMS </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184565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Introduction</a:t>
            </a:r>
          </a:p>
        </p:txBody>
      </p:sp>
      <p:grpSp>
        <p:nvGrpSpPr>
          <p:cNvPr id="28" name="Group 27">
            <a:extLst>
              <a:ext uri="{FF2B5EF4-FFF2-40B4-BE49-F238E27FC236}">
                <a16:creationId xmlns:a16="http://schemas.microsoft.com/office/drawing/2014/main" id="{B2440821-45BA-342A-4127-ED8B264BA680}"/>
              </a:ext>
            </a:extLst>
          </p:cNvPr>
          <p:cNvGrpSpPr/>
          <p:nvPr/>
        </p:nvGrpSpPr>
        <p:grpSpPr>
          <a:xfrm>
            <a:off x="3455068" y="1756599"/>
            <a:ext cx="5281864" cy="3622179"/>
            <a:chOff x="3477126" y="1949116"/>
            <a:chExt cx="5281864" cy="3622179"/>
          </a:xfrm>
        </p:grpSpPr>
        <p:sp>
          <p:nvSpPr>
            <p:cNvPr id="62" name="TextBox 61">
              <a:extLst>
                <a:ext uri="{FF2B5EF4-FFF2-40B4-BE49-F238E27FC236}">
                  <a16:creationId xmlns:a16="http://schemas.microsoft.com/office/drawing/2014/main" id="{6BEBD708-437C-E02D-A4C2-21C86E01C88A}"/>
                </a:ext>
              </a:extLst>
            </p:cNvPr>
            <p:cNvSpPr txBox="1"/>
            <p:nvPr/>
          </p:nvSpPr>
          <p:spPr>
            <a:xfrm>
              <a:off x="5371250" y="5371240"/>
              <a:ext cx="1219417" cy="200055"/>
            </a:xfrm>
            <a:prstGeom prst="rect">
              <a:avLst/>
            </a:prstGeom>
            <a:noFill/>
          </p:spPr>
          <p:txBody>
            <a:bodyPr wrap="square">
              <a:spAutoFit/>
            </a:bodyPr>
            <a:lstStyle/>
            <a:p>
              <a:r>
                <a:rPr lang="en-US" sz="700" b="0" i="1" dirty="0">
                  <a:solidFill>
                    <a:srgbClr val="999999"/>
                  </a:solidFill>
                  <a:effectLst/>
                  <a:latin typeface="open-sans"/>
                </a:rPr>
                <a:t>https://</a:t>
              </a:r>
              <a:r>
                <a:rPr lang="en-US" sz="700" b="0" i="1" dirty="0" err="1">
                  <a:solidFill>
                    <a:srgbClr val="999999"/>
                  </a:solidFill>
                  <a:effectLst/>
                  <a:latin typeface="open-sans"/>
                </a:rPr>
                <a:t>www.vecteezy.com</a:t>
              </a:r>
              <a:r>
                <a:rPr lang="en-US" sz="700" b="0" i="1" dirty="0">
                  <a:solidFill>
                    <a:srgbClr val="999999"/>
                  </a:solidFill>
                  <a:effectLst/>
                  <a:latin typeface="open-sans"/>
                </a:rPr>
                <a:t>/</a:t>
              </a:r>
            </a:p>
          </p:txBody>
        </p:sp>
        <p:pic>
          <p:nvPicPr>
            <p:cNvPr id="21" name="Picture 20" descr="A person shaking hands with a robot&#10;&#10;Description automatically generated">
              <a:extLst>
                <a:ext uri="{FF2B5EF4-FFF2-40B4-BE49-F238E27FC236}">
                  <a16:creationId xmlns:a16="http://schemas.microsoft.com/office/drawing/2014/main" id="{3B59BDB5-296D-AB0F-A8CF-17F84DB950F4}"/>
                </a:ext>
              </a:extLst>
            </p:cNvPr>
            <p:cNvPicPr>
              <a:picLocks noChangeAspect="1"/>
            </p:cNvPicPr>
            <p:nvPr/>
          </p:nvPicPr>
          <p:blipFill rotWithShape="1">
            <a:blip r:embed="rId3"/>
            <a:srcRect l="4251" t="9065" r="3480" b="9417"/>
            <a:stretch/>
          </p:blipFill>
          <p:spPr>
            <a:xfrm>
              <a:off x="3477126" y="1949116"/>
              <a:ext cx="5281864" cy="3422124"/>
            </a:xfrm>
            <a:prstGeom prst="rect">
              <a:avLst/>
            </a:prstGeom>
          </p:spPr>
        </p:pic>
      </p:grpSp>
      <p:sp>
        <p:nvSpPr>
          <p:cNvPr id="32" name="Oval 31">
            <a:extLst>
              <a:ext uri="{FF2B5EF4-FFF2-40B4-BE49-F238E27FC236}">
                <a16:creationId xmlns:a16="http://schemas.microsoft.com/office/drawing/2014/main" id="{7CC69BA9-5658-B088-6293-1F51CC3207EF}"/>
              </a:ext>
            </a:extLst>
          </p:cNvPr>
          <p:cNvSpPr/>
          <p:nvPr/>
        </p:nvSpPr>
        <p:spPr>
          <a:xfrm>
            <a:off x="193395" y="1381841"/>
            <a:ext cx="3704828" cy="2305949"/>
          </a:xfrm>
          <a:prstGeom prst="ellipse">
            <a:avLst/>
          </a:prstGeom>
          <a:solidFill>
            <a:srgbClr val="C0900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“An appropriate level of trust”</a:t>
            </a:r>
          </a:p>
          <a:p>
            <a:pPr algn="ctr"/>
            <a:r>
              <a:rPr lang="en-US" sz="2400" dirty="0">
                <a:solidFill>
                  <a:schemeClr val="bg1"/>
                </a:solidFill>
              </a:rPr>
              <a:t>Over trust or misplaced trust can be catastrophic</a:t>
            </a:r>
          </a:p>
        </p:txBody>
      </p:sp>
      <p:sp>
        <p:nvSpPr>
          <p:cNvPr id="33" name="Oval 32">
            <a:extLst>
              <a:ext uri="{FF2B5EF4-FFF2-40B4-BE49-F238E27FC236}">
                <a16:creationId xmlns:a16="http://schemas.microsoft.com/office/drawing/2014/main" id="{DBA36812-5B27-48E3-94E1-A17710940FCA}"/>
              </a:ext>
            </a:extLst>
          </p:cNvPr>
          <p:cNvSpPr/>
          <p:nvPr/>
        </p:nvSpPr>
        <p:spPr>
          <a:xfrm>
            <a:off x="8335594" y="1381841"/>
            <a:ext cx="3703320" cy="2304288"/>
          </a:xfrm>
          <a:prstGeom prst="ellipse">
            <a:avLst/>
          </a:prstGeom>
          <a:solidFill>
            <a:srgbClr val="548234"/>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Establishing trust needs understanding of each other’s roles and capabilities</a:t>
            </a:r>
          </a:p>
        </p:txBody>
      </p:sp>
      <p:sp>
        <p:nvSpPr>
          <p:cNvPr id="10" name="Rounded Rectangle 9">
            <a:extLst>
              <a:ext uri="{FF2B5EF4-FFF2-40B4-BE49-F238E27FC236}">
                <a16:creationId xmlns:a16="http://schemas.microsoft.com/office/drawing/2014/main" id="{1B213F73-B92B-627A-D196-3AC59527F0ED}"/>
              </a:ext>
            </a:extLst>
          </p:cNvPr>
          <p:cNvSpPr/>
          <p:nvPr/>
        </p:nvSpPr>
        <p:spPr>
          <a:xfrm>
            <a:off x="2045810" y="5476159"/>
            <a:ext cx="8144938" cy="1164148"/>
          </a:xfrm>
          <a:prstGeom prst="roundRect">
            <a:avLst/>
          </a:prstGeom>
          <a:solidFill>
            <a:srgbClr val="C65A1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bg1"/>
                </a:solidFill>
                <a:effectLst/>
              </a:rPr>
              <a:t>Trust-aware frameworks are critical </a:t>
            </a:r>
          </a:p>
          <a:p>
            <a:pPr algn="ctr"/>
            <a:r>
              <a:rPr lang="en-US" sz="2400" dirty="0">
                <a:solidFill>
                  <a:schemeClr val="bg1"/>
                </a:solidFill>
              </a:rPr>
              <a:t>Especially a generalized and consistent formalization</a:t>
            </a:r>
          </a:p>
        </p:txBody>
      </p:sp>
      <p:sp>
        <p:nvSpPr>
          <p:cNvPr id="4" name="Rectangle 3">
            <a:extLst>
              <a:ext uri="{FF2B5EF4-FFF2-40B4-BE49-F238E27FC236}">
                <a16:creationId xmlns:a16="http://schemas.microsoft.com/office/drawing/2014/main" id="{BFCA2BD6-FD74-0F53-B5E6-5CDB6E5D5BF9}"/>
              </a:ext>
            </a:extLst>
          </p:cNvPr>
          <p:cNvSpPr/>
          <p:nvPr/>
        </p:nvSpPr>
        <p:spPr>
          <a:xfrm>
            <a:off x="193395" y="1381841"/>
            <a:ext cx="11998605" cy="5476159"/>
          </a:xfrm>
          <a:prstGeom prst="rect">
            <a:avLst/>
          </a:prstGeom>
          <a:solidFill>
            <a:srgbClr val="FFFFFF">
              <a:alpha val="78039"/>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684B348-38C7-9F1E-5D86-FE71C6B1C378}"/>
              </a:ext>
            </a:extLst>
          </p:cNvPr>
          <p:cNvGrpSpPr/>
          <p:nvPr/>
        </p:nvGrpSpPr>
        <p:grpSpPr>
          <a:xfrm>
            <a:off x="1627834" y="1383780"/>
            <a:ext cx="4823226" cy="3161780"/>
            <a:chOff x="525966" y="3059758"/>
            <a:chExt cx="2671948" cy="1781299"/>
          </a:xfrm>
        </p:grpSpPr>
        <p:pic>
          <p:nvPicPr>
            <p:cNvPr id="18" name="Picture 17" descr="A picture containing tree, outdoor, old, dirty&#10;&#10;Description automatically generated">
              <a:extLst>
                <a:ext uri="{FF2B5EF4-FFF2-40B4-BE49-F238E27FC236}">
                  <a16:creationId xmlns:a16="http://schemas.microsoft.com/office/drawing/2014/main" id="{87FE5B89-9D91-33F9-0713-6F2CC427E01D}"/>
                </a:ext>
              </a:extLst>
            </p:cNvPr>
            <p:cNvPicPr>
              <a:picLocks noChangeAspect="1"/>
            </p:cNvPicPr>
            <p:nvPr/>
          </p:nvPicPr>
          <p:blipFill>
            <a:blip r:embed="rId4"/>
            <a:stretch>
              <a:fillRect/>
            </a:stretch>
          </p:blipFill>
          <p:spPr>
            <a:xfrm>
              <a:off x="563530" y="3097167"/>
              <a:ext cx="2596820" cy="1706482"/>
            </a:xfrm>
            <a:prstGeom prst="rect">
              <a:avLst/>
            </a:prstGeom>
          </p:spPr>
        </p:pic>
        <p:sp>
          <p:nvSpPr>
            <p:cNvPr id="19" name="Rectangle 18">
              <a:extLst>
                <a:ext uri="{FF2B5EF4-FFF2-40B4-BE49-F238E27FC236}">
                  <a16:creationId xmlns:a16="http://schemas.microsoft.com/office/drawing/2014/main" id="{FBB3E542-399D-8A1E-4726-1D5F1150D80E}"/>
                </a:ext>
              </a:extLst>
            </p:cNvPr>
            <p:cNvSpPr/>
            <p:nvPr/>
          </p:nvSpPr>
          <p:spPr>
            <a:xfrm>
              <a:off x="525966" y="3059758"/>
              <a:ext cx="2671948" cy="178129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33125D27-33B1-36F6-617B-BFD1EFC9FD66}"/>
              </a:ext>
            </a:extLst>
          </p:cNvPr>
          <p:cNvSpPr txBox="1"/>
          <p:nvPr/>
        </p:nvSpPr>
        <p:spPr>
          <a:xfrm>
            <a:off x="291508" y="4655495"/>
            <a:ext cx="5285395" cy="707886"/>
          </a:xfrm>
          <a:prstGeom prst="rect">
            <a:avLst/>
          </a:prstGeom>
          <a:noFill/>
        </p:spPr>
        <p:txBody>
          <a:bodyPr wrap="square">
            <a:spAutoFit/>
          </a:bodyPr>
          <a:lstStyle/>
          <a:p>
            <a:r>
              <a:rPr lang="en-US" sz="2000" b="1" dirty="0"/>
              <a:t>Air Inter A320 accident near Strasbourg France on January 20, 1992</a:t>
            </a:r>
          </a:p>
        </p:txBody>
      </p:sp>
      <p:grpSp>
        <p:nvGrpSpPr>
          <p:cNvPr id="26" name="Group 25">
            <a:extLst>
              <a:ext uri="{FF2B5EF4-FFF2-40B4-BE49-F238E27FC236}">
                <a16:creationId xmlns:a16="http://schemas.microsoft.com/office/drawing/2014/main" id="{B72AD8FB-71FD-1035-5416-D817268DBBF9}"/>
              </a:ext>
            </a:extLst>
          </p:cNvPr>
          <p:cNvGrpSpPr/>
          <p:nvPr/>
        </p:nvGrpSpPr>
        <p:grpSpPr>
          <a:xfrm>
            <a:off x="5958900" y="2085618"/>
            <a:ext cx="4879019" cy="3422124"/>
            <a:chOff x="8859983" y="4068509"/>
            <a:chExt cx="3178932" cy="1788484"/>
          </a:xfrm>
        </p:grpSpPr>
        <p:pic>
          <p:nvPicPr>
            <p:cNvPr id="22" name="Picture 21" descr="A picture containing outdoor, road, military vehicle, city&#10;&#10;Description automatically generated">
              <a:extLst>
                <a:ext uri="{FF2B5EF4-FFF2-40B4-BE49-F238E27FC236}">
                  <a16:creationId xmlns:a16="http://schemas.microsoft.com/office/drawing/2014/main" id="{6011AA66-82A4-F277-C40F-4D67969D6CB2}"/>
                </a:ext>
              </a:extLst>
            </p:cNvPr>
            <p:cNvPicPr>
              <a:picLocks noChangeAspect="1"/>
            </p:cNvPicPr>
            <p:nvPr/>
          </p:nvPicPr>
          <p:blipFill>
            <a:blip r:embed="rId5"/>
            <a:stretch>
              <a:fillRect/>
            </a:stretch>
          </p:blipFill>
          <p:spPr>
            <a:xfrm>
              <a:off x="8859983" y="4075695"/>
              <a:ext cx="3178932" cy="1781298"/>
            </a:xfrm>
            <a:prstGeom prst="rect">
              <a:avLst/>
            </a:prstGeom>
          </p:spPr>
        </p:pic>
        <p:sp>
          <p:nvSpPr>
            <p:cNvPr id="23" name="Rectangle 22">
              <a:extLst>
                <a:ext uri="{FF2B5EF4-FFF2-40B4-BE49-F238E27FC236}">
                  <a16:creationId xmlns:a16="http://schemas.microsoft.com/office/drawing/2014/main" id="{C9FE908D-1F40-178A-13C6-EC3FEEBBC177}"/>
                </a:ext>
              </a:extLst>
            </p:cNvPr>
            <p:cNvSpPr/>
            <p:nvPr/>
          </p:nvSpPr>
          <p:spPr>
            <a:xfrm>
              <a:off x="8863315" y="4068509"/>
              <a:ext cx="3175599" cy="178848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AFD8B0DC-DAFD-35F5-CF6E-50D75B53AD0A}"/>
              </a:ext>
            </a:extLst>
          </p:cNvPr>
          <p:cNvSpPr txBox="1"/>
          <p:nvPr/>
        </p:nvSpPr>
        <p:spPr>
          <a:xfrm>
            <a:off x="6518868" y="1271906"/>
            <a:ext cx="4879019" cy="707886"/>
          </a:xfrm>
          <a:prstGeom prst="rect">
            <a:avLst/>
          </a:prstGeom>
          <a:noFill/>
        </p:spPr>
        <p:txBody>
          <a:bodyPr wrap="square">
            <a:spAutoFit/>
          </a:bodyPr>
          <a:lstStyle/>
          <a:p>
            <a:r>
              <a:rPr lang="en-US" sz="2000" b="1" dirty="0"/>
              <a:t>Remnants of the aircraft N954VJ involved in USAir Flight 1016</a:t>
            </a:r>
          </a:p>
        </p:txBody>
      </p:sp>
    </p:spTree>
    <p:extLst>
      <p:ext uri="{BB962C8B-B14F-4D97-AF65-F5344CB8AC3E}">
        <p14:creationId xmlns:p14="http://schemas.microsoft.com/office/powerpoint/2010/main" val="832039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How a Designer </a:t>
            </a:r>
            <a:r>
              <a:rPr lang="en-US" dirty="0">
                <a:solidFill>
                  <a:schemeClr val="tx1">
                    <a:lumMod val="85000"/>
                    <a:lumOff val="15000"/>
                  </a:schemeClr>
                </a:solidFill>
              </a:rPr>
              <a:t>C</a:t>
            </a:r>
            <a:r>
              <a:rPr lang="en-US" sz="3600" dirty="0">
                <a:solidFill>
                  <a:schemeClr val="tx1">
                    <a:lumMod val="85000"/>
                    <a:lumOff val="15000"/>
                  </a:schemeClr>
                </a:solidFill>
              </a:rPr>
              <a:t>an </a:t>
            </a:r>
            <a:r>
              <a:rPr lang="en-US" dirty="0">
                <a:solidFill>
                  <a:schemeClr val="tx1">
                    <a:lumMod val="85000"/>
                    <a:lumOff val="15000"/>
                  </a:schemeClr>
                </a:solidFill>
              </a:rPr>
              <a:t>U</a:t>
            </a:r>
            <a:r>
              <a:rPr lang="en-US" sz="3600" dirty="0">
                <a:solidFill>
                  <a:schemeClr val="tx1">
                    <a:lumMod val="85000"/>
                    <a:lumOff val="15000"/>
                  </a:schemeClr>
                </a:solidFill>
              </a:rPr>
              <a:t>se </a:t>
            </a:r>
            <a:r>
              <a:rPr lang="en-US" dirty="0">
                <a:solidFill>
                  <a:schemeClr val="tx1">
                    <a:lumMod val="85000"/>
                    <a:lumOff val="15000"/>
                  </a:schemeClr>
                </a:solidFill>
              </a:rPr>
              <a:t>T</a:t>
            </a:r>
            <a:r>
              <a:rPr lang="en-US" sz="3600" dirty="0">
                <a:solidFill>
                  <a:schemeClr val="tx1">
                    <a:lumMod val="85000"/>
                    <a:lumOff val="15000"/>
                  </a:schemeClr>
                </a:solidFill>
              </a:rPr>
              <a:t>he Framework</a:t>
            </a:r>
            <a:endParaRPr lang="en-US" dirty="0"/>
          </a:p>
        </p:txBody>
      </p:sp>
      <p:sp>
        <p:nvSpPr>
          <p:cNvPr id="31" name="Rectangle 30">
            <a:extLst>
              <a:ext uri="{FF2B5EF4-FFF2-40B4-BE49-F238E27FC236}">
                <a16:creationId xmlns:a16="http://schemas.microsoft.com/office/drawing/2014/main" id="{AD4D492C-8E14-188C-AD80-3936613944C4}"/>
              </a:ext>
            </a:extLst>
          </p:cNvPr>
          <p:cNvSpPr/>
          <p:nvPr/>
        </p:nvSpPr>
        <p:spPr>
          <a:xfrm>
            <a:off x="407004" y="1113136"/>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231263"/>
            <a:ext cx="11913705"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Sengupta, S. </a:t>
            </a:r>
            <a:r>
              <a:rPr lang="en-US" sz="1400" i="1" dirty="0" err="1">
                <a:solidFill>
                  <a:schemeClr val="accent5">
                    <a:lumMod val="75000"/>
                  </a:schemeClr>
                </a:solidFill>
              </a:rPr>
              <a:t>Kambhampati</a:t>
            </a:r>
            <a:r>
              <a:rPr lang="en-US" sz="1400" i="1" dirty="0">
                <a:solidFill>
                  <a:schemeClr val="accent5">
                    <a:lumMod val="75000"/>
                  </a:schemeClr>
                </a:solidFill>
              </a:rPr>
              <a:t>,“Inference of Human's Observation Strategy for Monitoring Robot's Behavior based on a Game-Theoretic Model of Trust” AAMAS 2019 (Trust workshop), R:SS2021 (R4P), and under review at IEEE THMS</a:t>
            </a:r>
          </a:p>
        </p:txBody>
      </p:sp>
      <p:sp>
        <p:nvSpPr>
          <p:cNvPr id="55" name="TextBox 54">
            <a:extLst>
              <a:ext uri="{FF2B5EF4-FFF2-40B4-BE49-F238E27FC236}">
                <a16:creationId xmlns:a16="http://schemas.microsoft.com/office/drawing/2014/main" id="{AEB30E8D-7BF7-B22E-49AF-B31111E63670}"/>
              </a:ext>
            </a:extLst>
          </p:cNvPr>
          <p:cNvSpPr txBox="1"/>
          <p:nvPr/>
        </p:nvSpPr>
        <p:spPr>
          <a:xfrm>
            <a:off x="175243" y="1817597"/>
            <a:ext cx="5279250" cy="2677656"/>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Single interaction with no warranted trust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Human has to always monitor the robot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Robot’s behavior may deviate from human’s expectations</a:t>
            </a:r>
          </a:p>
        </p:txBody>
      </p:sp>
    </p:spTree>
    <p:extLst>
      <p:ext uri="{BB962C8B-B14F-4D97-AF65-F5344CB8AC3E}">
        <p14:creationId xmlns:p14="http://schemas.microsoft.com/office/powerpoint/2010/main" val="487516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How a Designer </a:t>
            </a:r>
            <a:r>
              <a:rPr lang="en-US" dirty="0">
                <a:solidFill>
                  <a:schemeClr val="tx1">
                    <a:lumMod val="85000"/>
                    <a:lumOff val="15000"/>
                  </a:schemeClr>
                </a:solidFill>
              </a:rPr>
              <a:t>C</a:t>
            </a:r>
            <a:r>
              <a:rPr lang="en-US" sz="3600" dirty="0">
                <a:solidFill>
                  <a:schemeClr val="tx1">
                    <a:lumMod val="85000"/>
                    <a:lumOff val="15000"/>
                  </a:schemeClr>
                </a:solidFill>
              </a:rPr>
              <a:t>an </a:t>
            </a:r>
            <a:r>
              <a:rPr lang="en-US" dirty="0">
                <a:solidFill>
                  <a:schemeClr val="tx1">
                    <a:lumMod val="85000"/>
                    <a:lumOff val="15000"/>
                  </a:schemeClr>
                </a:solidFill>
              </a:rPr>
              <a:t>U</a:t>
            </a:r>
            <a:r>
              <a:rPr lang="en-US" sz="3600" dirty="0">
                <a:solidFill>
                  <a:schemeClr val="tx1">
                    <a:lumMod val="85000"/>
                    <a:lumOff val="15000"/>
                  </a:schemeClr>
                </a:solidFill>
              </a:rPr>
              <a:t>se </a:t>
            </a:r>
            <a:r>
              <a:rPr lang="en-US" dirty="0">
                <a:solidFill>
                  <a:schemeClr val="tx1">
                    <a:lumMod val="85000"/>
                    <a:lumOff val="15000"/>
                  </a:schemeClr>
                </a:solidFill>
              </a:rPr>
              <a:t>T</a:t>
            </a:r>
            <a:r>
              <a:rPr lang="en-US" sz="3600" dirty="0">
                <a:solidFill>
                  <a:schemeClr val="tx1">
                    <a:lumMod val="85000"/>
                    <a:lumOff val="15000"/>
                  </a:schemeClr>
                </a:solidFill>
              </a:rPr>
              <a:t>he Framework</a:t>
            </a:r>
            <a:endParaRPr lang="en-US" dirty="0"/>
          </a:p>
        </p:txBody>
      </p:sp>
      <p:sp>
        <p:nvSpPr>
          <p:cNvPr id="31" name="Rectangle 30">
            <a:extLst>
              <a:ext uri="{FF2B5EF4-FFF2-40B4-BE49-F238E27FC236}">
                <a16:creationId xmlns:a16="http://schemas.microsoft.com/office/drawing/2014/main" id="{AD4D492C-8E14-188C-AD80-3936613944C4}"/>
              </a:ext>
            </a:extLst>
          </p:cNvPr>
          <p:cNvSpPr/>
          <p:nvPr/>
        </p:nvSpPr>
        <p:spPr>
          <a:xfrm>
            <a:off x="407004" y="1113136"/>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231263"/>
            <a:ext cx="11913705"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Sengupta, S. </a:t>
            </a:r>
            <a:r>
              <a:rPr lang="en-US" sz="1400" i="1" dirty="0" err="1">
                <a:solidFill>
                  <a:schemeClr val="accent5">
                    <a:lumMod val="75000"/>
                  </a:schemeClr>
                </a:solidFill>
              </a:rPr>
              <a:t>Kambhampati</a:t>
            </a:r>
            <a:r>
              <a:rPr lang="en-US" sz="1400" i="1" dirty="0">
                <a:solidFill>
                  <a:schemeClr val="accent5">
                    <a:lumMod val="75000"/>
                  </a:schemeClr>
                </a:solidFill>
              </a:rPr>
              <a:t>,“Inference of Human's Observation Strategy for Monitoring Robot's Behavior based on a Game-Theoretic Model of Trust” AAMAS 2019 (Trust workshop), R:SS2021 (R4P), and under review at IEEE THMS</a:t>
            </a:r>
          </a:p>
        </p:txBody>
      </p:sp>
      <p:sp>
        <p:nvSpPr>
          <p:cNvPr id="55" name="TextBox 54">
            <a:extLst>
              <a:ext uri="{FF2B5EF4-FFF2-40B4-BE49-F238E27FC236}">
                <a16:creationId xmlns:a16="http://schemas.microsoft.com/office/drawing/2014/main" id="{AEB30E8D-7BF7-B22E-49AF-B31111E63670}"/>
              </a:ext>
            </a:extLst>
          </p:cNvPr>
          <p:cNvSpPr txBox="1"/>
          <p:nvPr/>
        </p:nvSpPr>
        <p:spPr>
          <a:xfrm>
            <a:off x="175243" y="1817597"/>
            <a:ext cx="5279250" cy="2677656"/>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Single interaction with no warranted trust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Human has to always monitor the robot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Robot’s behavior may deviate from human’s expectations</a:t>
            </a:r>
          </a:p>
        </p:txBody>
      </p:sp>
      <p:sp>
        <p:nvSpPr>
          <p:cNvPr id="4" name="TextBox 3">
            <a:extLst>
              <a:ext uri="{FF2B5EF4-FFF2-40B4-BE49-F238E27FC236}">
                <a16:creationId xmlns:a16="http://schemas.microsoft.com/office/drawing/2014/main" id="{98697694-B440-6F47-8F03-CAE12C4B2C68}"/>
              </a:ext>
            </a:extLst>
          </p:cNvPr>
          <p:cNvSpPr txBox="1"/>
          <p:nvPr/>
        </p:nvSpPr>
        <p:spPr>
          <a:xfrm>
            <a:off x="523244" y="4448836"/>
            <a:ext cx="8651928" cy="523220"/>
          </a:xfrm>
          <a:prstGeom prst="rect">
            <a:avLst/>
          </a:prstGeom>
          <a:noFill/>
        </p:spPr>
        <p:txBody>
          <a:bodyPr wrap="square">
            <a:spAutoFit/>
          </a:bodyPr>
          <a:lstStyle/>
          <a:p>
            <a:pPr marL="800100" lvl="1" indent="-342900">
              <a:buFont typeface="Arial" panose="020B0604020202020204" pitchFamily="34" charset="0"/>
              <a:buChar char="•"/>
            </a:pPr>
            <a:r>
              <a:rPr lang="en-US" sz="2800" dirty="0">
                <a:solidFill>
                  <a:schemeClr val="tx1">
                    <a:lumMod val="85000"/>
                    <a:lumOff val="15000"/>
                  </a:schemeClr>
                </a:solidFill>
                <a:sym typeface="Wingdings" pitchFamily="2" charset="2"/>
              </a:rPr>
              <a:t>Robot with side goals (not align with human)</a:t>
            </a:r>
          </a:p>
        </p:txBody>
      </p:sp>
      <p:grpSp>
        <p:nvGrpSpPr>
          <p:cNvPr id="11" name="Group 10">
            <a:extLst>
              <a:ext uri="{FF2B5EF4-FFF2-40B4-BE49-F238E27FC236}">
                <a16:creationId xmlns:a16="http://schemas.microsoft.com/office/drawing/2014/main" id="{6105E0BD-57A0-D857-8E56-B036C4A49FA0}"/>
              </a:ext>
            </a:extLst>
          </p:cNvPr>
          <p:cNvGrpSpPr/>
          <p:nvPr/>
        </p:nvGrpSpPr>
        <p:grpSpPr>
          <a:xfrm>
            <a:off x="6737508" y="858314"/>
            <a:ext cx="5315344" cy="3639442"/>
            <a:chOff x="6737508" y="769826"/>
            <a:chExt cx="5315344" cy="3639442"/>
          </a:xfrm>
        </p:grpSpPr>
        <p:pic>
          <p:nvPicPr>
            <p:cNvPr id="8" name="Picture 7" descr="A person and person standing next to a car&#10;&#10;Description automatically generated">
              <a:extLst>
                <a:ext uri="{FF2B5EF4-FFF2-40B4-BE49-F238E27FC236}">
                  <a16:creationId xmlns:a16="http://schemas.microsoft.com/office/drawing/2014/main" id="{38372D03-742E-9EF2-C8CE-E192F7F5B956}"/>
                </a:ext>
              </a:extLst>
            </p:cNvPr>
            <p:cNvPicPr>
              <a:picLocks noChangeAspect="1"/>
            </p:cNvPicPr>
            <p:nvPr/>
          </p:nvPicPr>
          <p:blipFill rotWithShape="1">
            <a:blip r:embed="rId3"/>
            <a:srcRect l="11099" t="17126" r="6986" b="20206"/>
            <a:stretch/>
          </p:blipFill>
          <p:spPr>
            <a:xfrm>
              <a:off x="6737508" y="769826"/>
              <a:ext cx="5315344" cy="3639442"/>
            </a:xfrm>
            <a:prstGeom prst="ellipse">
              <a:avLst/>
            </a:prstGeom>
          </p:spPr>
        </p:pic>
        <p:sp>
          <p:nvSpPr>
            <p:cNvPr id="9" name="TextBox 8">
              <a:extLst>
                <a:ext uri="{FF2B5EF4-FFF2-40B4-BE49-F238E27FC236}">
                  <a16:creationId xmlns:a16="http://schemas.microsoft.com/office/drawing/2014/main" id="{81A53044-3EBD-F1F8-BA03-877BF1B287FA}"/>
                </a:ext>
              </a:extLst>
            </p:cNvPr>
            <p:cNvSpPr txBox="1"/>
            <p:nvPr/>
          </p:nvSpPr>
          <p:spPr>
            <a:xfrm>
              <a:off x="10256965" y="4198633"/>
              <a:ext cx="1219417" cy="184666"/>
            </a:xfrm>
            <a:prstGeom prst="rect">
              <a:avLst/>
            </a:prstGeom>
            <a:noFill/>
          </p:spPr>
          <p:txBody>
            <a:bodyPr wrap="square">
              <a:spAutoFit/>
            </a:bodyPr>
            <a:lstStyle/>
            <a:p>
              <a:r>
                <a:rPr lang="en-US" sz="600" b="0" i="1" dirty="0">
                  <a:solidFill>
                    <a:srgbClr val="999999"/>
                  </a:solidFill>
                  <a:effectLst/>
                  <a:latin typeface="open-sans"/>
                </a:rPr>
                <a:t>https://</a:t>
              </a:r>
              <a:r>
                <a:rPr lang="en-US" sz="600" b="0" i="1" dirty="0" err="1">
                  <a:solidFill>
                    <a:srgbClr val="999999"/>
                  </a:solidFill>
                  <a:effectLst/>
                  <a:latin typeface="open-sans"/>
                </a:rPr>
                <a:t>depositphotos.com</a:t>
              </a:r>
              <a:r>
                <a:rPr lang="en-US" sz="600" b="0" i="1" dirty="0">
                  <a:solidFill>
                    <a:srgbClr val="999999"/>
                  </a:solidFill>
                  <a:effectLst/>
                  <a:latin typeface="open-sans"/>
                </a:rPr>
                <a:t>/</a:t>
              </a:r>
            </a:p>
          </p:txBody>
        </p:sp>
      </p:grpSp>
    </p:spTree>
    <p:extLst>
      <p:ext uri="{BB962C8B-B14F-4D97-AF65-F5344CB8AC3E}">
        <p14:creationId xmlns:p14="http://schemas.microsoft.com/office/powerpoint/2010/main" val="888482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D4D492C-8E14-188C-AD80-3936613944C4}"/>
              </a:ext>
            </a:extLst>
          </p:cNvPr>
          <p:cNvSpPr/>
          <p:nvPr/>
        </p:nvSpPr>
        <p:spPr>
          <a:xfrm>
            <a:off x="407004" y="1113136"/>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231263"/>
            <a:ext cx="11913705"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Sengupta, S. </a:t>
            </a:r>
            <a:r>
              <a:rPr lang="en-US" sz="1400" i="1" dirty="0" err="1">
                <a:solidFill>
                  <a:schemeClr val="accent5">
                    <a:lumMod val="75000"/>
                  </a:schemeClr>
                </a:solidFill>
              </a:rPr>
              <a:t>Kambhampati</a:t>
            </a:r>
            <a:r>
              <a:rPr lang="en-US" sz="1400" i="1" dirty="0">
                <a:solidFill>
                  <a:schemeClr val="accent5">
                    <a:lumMod val="75000"/>
                  </a:schemeClr>
                </a:solidFill>
              </a:rPr>
              <a:t>,“Inference of Human's Observation Strategy for Monitoring Robot's Behavior based on a Game-Theoretic Model of Trust” AAMAS 2019 (Trust workshop), R:SS2021 (R4P), and under review at IEEE THMS</a:t>
            </a:r>
          </a:p>
        </p:txBody>
      </p:sp>
      <p:sp>
        <p:nvSpPr>
          <p:cNvPr id="4" name="TextBox 3">
            <a:extLst>
              <a:ext uri="{FF2B5EF4-FFF2-40B4-BE49-F238E27FC236}">
                <a16:creationId xmlns:a16="http://schemas.microsoft.com/office/drawing/2014/main" id="{98697694-B440-6F47-8F03-CAE12C4B2C68}"/>
              </a:ext>
            </a:extLst>
          </p:cNvPr>
          <p:cNvSpPr txBox="1"/>
          <p:nvPr/>
        </p:nvSpPr>
        <p:spPr>
          <a:xfrm>
            <a:off x="523244" y="4448836"/>
            <a:ext cx="8651928" cy="523220"/>
          </a:xfrm>
          <a:prstGeom prst="rect">
            <a:avLst/>
          </a:prstGeom>
          <a:noFill/>
        </p:spPr>
        <p:txBody>
          <a:bodyPr wrap="square">
            <a:spAutoFit/>
          </a:bodyPr>
          <a:lstStyle/>
          <a:p>
            <a:pPr marL="800100" lvl="1" indent="-342900">
              <a:buFont typeface="Arial" panose="020B0604020202020204" pitchFamily="34" charset="0"/>
              <a:buChar char="•"/>
            </a:pPr>
            <a:r>
              <a:rPr lang="en-US" sz="2800" dirty="0">
                <a:solidFill>
                  <a:schemeClr val="tx1">
                    <a:lumMod val="85000"/>
                    <a:lumOff val="15000"/>
                  </a:schemeClr>
                </a:solidFill>
                <a:sym typeface="Wingdings" pitchFamily="2" charset="2"/>
              </a:rPr>
              <a:t>Robot with side goals (not align with human)</a:t>
            </a:r>
          </a:p>
        </p:txBody>
      </p:sp>
      <p:sp>
        <p:nvSpPr>
          <p:cNvPr id="5" name="TextBox 4">
            <a:extLst>
              <a:ext uri="{FF2B5EF4-FFF2-40B4-BE49-F238E27FC236}">
                <a16:creationId xmlns:a16="http://schemas.microsoft.com/office/drawing/2014/main" id="{9F45B444-CC8F-D287-D382-4CC1D277D86D}"/>
              </a:ext>
            </a:extLst>
          </p:cNvPr>
          <p:cNvSpPr txBox="1"/>
          <p:nvPr/>
        </p:nvSpPr>
        <p:spPr>
          <a:xfrm>
            <a:off x="523244" y="5002806"/>
            <a:ext cx="8651928" cy="523220"/>
          </a:xfrm>
          <a:prstGeom prst="rect">
            <a:avLst/>
          </a:prstGeom>
          <a:noFill/>
        </p:spPr>
        <p:txBody>
          <a:bodyPr wrap="square">
            <a:spAutoFit/>
          </a:bodyPr>
          <a:lstStyle/>
          <a:p>
            <a:pPr marL="800100" lvl="1" indent="-342900">
              <a:buFont typeface="Arial" panose="020B0604020202020204" pitchFamily="34" charset="0"/>
              <a:buChar char="•"/>
            </a:pPr>
            <a:r>
              <a:rPr lang="en-US" sz="2800" dirty="0">
                <a:solidFill>
                  <a:schemeClr val="tx1">
                    <a:lumMod val="85000"/>
                    <a:lumOff val="15000"/>
                  </a:schemeClr>
                </a:solidFill>
              </a:rPr>
              <a:t>Robot may not be aware of the human’s exact model</a:t>
            </a:r>
          </a:p>
        </p:txBody>
      </p:sp>
      <p:grpSp>
        <p:nvGrpSpPr>
          <p:cNvPr id="11" name="Group 10">
            <a:extLst>
              <a:ext uri="{FF2B5EF4-FFF2-40B4-BE49-F238E27FC236}">
                <a16:creationId xmlns:a16="http://schemas.microsoft.com/office/drawing/2014/main" id="{6105E0BD-57A0-D857-8E56-B036C4A49FA0}"/>
              </a:ext>
            </a:extLst>
          </p:cNvPr>
          <p:cNvGrpSpPr/>
          <p:nvPr/>
        </p:nvGrpSpPr>
        <p:grpSpPr>
          <a:xfrm>
            <a:off x="6737508" y="769826"/>
            <a:ext cx="5315344" cy="3639442"/>
            <a:chOff x="6737508" y="769826"/>
            <a:chExt cx="5315344" cy="3639442"/>
          </a:xfrm>
        </p:grpSpPr>
        <p:pic>
          <p:nvPicPr>
            <p:cNvPr id="8" name="Picture 7" descr="A person and person standing next to a car&#10;&#10;Description automatically generated">
              <a:extLst>
                <a:ext uri="{FF2B5EF4-FFF2-40B4-BE49-F238E27FC236}">
                  <a16:creationId xmlns:a16="http://schemas.microsoft.com/office/drawing/2014/main" id="{38372D03-742E-9EF2-C8CE-E192F7F5B956}"/>
                </a:ext>
              </a:extLst>
            </p:cNvPr>
            <p:cNvPicPr>
              <a:picLocks noChangeAspect="1"/>
            </p:cNvPicPr>
            <p:nvPr/>
          </p:nvPicPr>
          <p:blipFill rotWithShape="1">
            <a:blip r:embed="rId3"/>
            <a:srcRect l="11099" t="17126" r="6986" b="20206"/>
            <a:stretch/>
          </p:blipFill>
          <p:spPr>
            <a:xfrm>
              <a:off x="6737508" y="769826"/>
              <a:ext cx="5315344" cy="3639442"/>
            </a:xfrm>
            <a:prstGeom prst="ellipse">
              <a:avLst/>
            </a:prstGeom>
          </p:spPr>
        </p:pic>
        <p:sp>
          <p:nvSpPr>
            <p:cNvPr id="9" name="TextBox 8">
              <a:extLst>
                <a:ext uri="{FF2B5EF4-FFF2-40B4-BE49-F238E27FC236}">
                  <a16:creationId xmlns:a16="http://schemas.microsoft.com/office/drawing/2014/main" id="{81A53044-3EBD-F1F8-BA03-877BF1B287FA}"/>
                </a:ext>
              </a:extLst>
            </p:cNvPr>
            <p:cNvSpPr txBox="1"/>
            <p:nvPr/>
          </p:nvSpPr>
          <p:spPr>
            <a:xfrm>
              <a:off x="10256965" y="4198633"/>
              <a:ext cx="1219417" cy="184666"/>
            </a:xfrm>
            <a:prstGeom prst="rect">
              <a:avLst/>
            </a:prstGeom>
            <a:noFill/>
          </p:spPr>
          <p:txBody>
            <a:bodyPr wrap="square">
              <a:spAutoFit/>
            </a:bodyPr>
            <a:lstStyle/>
            <a:p>
              <a:r>
                <a:rPr lang="en-US" sz="600" b="0" i="1" dirty="0">
                  <a:solidFill>
                    <a:srgbClr val="999999"/>
                  </a:solidFill>
                  <a:effectLst/>
                  <a:latin typeface="open-sans"/>
                </a:rPr>
                <a:t>https://</a:t>
              </a:r>
              <a:r>
                <a:rPr lang="en-US" sz="600" b="0" i="1" dirty="0" err="1">
                  <a:solidFill>
                    <a:srgbClr val="999999"/>
                  </a:solidFill>
                  <a:effectLst/>
                  <a:latin typeface="open-sans"/>
                </a:rPr>
                <a:t>depositphotos.com</a:t>
              </a:r>
              <a:r>
                <a:rPr lang="en-US" sz="600" b="0" i="1" dirty="0">
                  <a:solidFill>
                    <a:srgbClr val="999999"/>
                  </a:solidFill>
                  <a:effectLst/>
                  <a:latin typeface="open-sans"/>
                </a:rPr>
                <a:t>/</a:t>
              </a:r>
            </a:p>
          </p:txBody>
        </p:sp>
      </p:grpSp>
      <p:pic>
        <p:nvPicPr>
          <p:cNvPr id="12" name="Picture 11" descr="A diagram of a robot and a robot&#10;&#10;Description automatically generated with medium confidence">
            <a:extLst>
              <a:ext uri="{FF2B5EF4-FFF2-40B4-BE49-F238E27FC236}">
                <a16:creationId xmlns:a16="http://schemas.microsoft.com/office/drawing/2014/main" id="{76317B45-1A98-029C-29AC-E9EE6BFBB13A}"/>
              </a:ext>
            </a:extLst>
          </p:cNvPr>
          <p:cNvPicPr>
            <a:picLocks noChangeAspect="1"/>
          </p:cNvPicPr>
          <p:nvPr/>
        </p:nvPicPr>
        <p:blipFill rotWithShape="1">
          <a:blip r:embed="rId4"/>
          <a:srcRect l="2718" t="3817" r="6500" b="7092"/>
          <a:stretch/>
        </p:blipFill>
        <p:spPr>
          <a:xfrm>
            <a:off x="5360365" y="769827"/>
            <a:ext cx="6831635" cy="3771176"/>
          </a:xfrm>
          <a:prstGeom prst="rect">
            <a:avLst/>
          </a:prstGeom>
        </p:spPr>
      </p:pic>
      <p:sp>
        <p:nvSpPr>
          <p:cNvPr id="14" name="TextBox 13">
            <a:extLst>
              <a:ext uri="{FF2B5EF4-FFF2-40B4-BE49-F238E27FC236}">
                <a16:creationId xmlns:a16="http://schemas.microsoft.com/office/drawing/2014/main" id="{A0ADCC6A-A626-B19B-5F1F-6E45280418C0}"/>
              </a:ext>
            </a:extLst>
          </p:cNvPr>
          <p:cNvSpPr txBox="1"/>
          <p:nvPr/>
        </p:nvSpPr>
        <p:spPr>
          <a:xfrm>
            <a:off x="175243" y="5579714"/>
            <a:ext cx="9562455" cy="523220"/>
          </a:xfrm>
          <a:prstGeom prst="rect">
            <a:avLst/>
          </a:prstGeom>
          <a:noFill/>
        </p:spPr>
        <p:txBody>
          <a:bodyPr wrap="square">
            <a:spAutoFit/>
          </a:bodyPr>
          <a:lstStyle/>
          <a:p>
            <a:pPr marL="457200" indent="-457200">
              <a:buFont typeface="Arial" panose="020B0604020202020204" pitchFamily="34" charset="0"/>
              <a:buChar char="•"/>
            </a:pPr>
            <a:r>
              <a:rPr lang="en-US" sz="2800" dirty="0"/>
              <a:t>H</a:t>
            </a:r>
            <a:r>
              <a:rPr lang="en-US" sz="2800" dirty="0">
                <a:effectLst/>
              </a:rPr>
              <a:t>uman doesn’t monitor </a:t>
            </a:r>
            <a:r>
              <a:rPr lang="en-US" sz="2800" dirty="0">
                <a:effectLst/>
                <a:sym typeface="Wingdings" pitchFamily="2" charset="2"/>
              </a:rPr>
              <a:t> </a:t>
            </a:r>
            <a:r>
              <a:rPr lang="en-US" sz="2800" dirty="0">
                <a:sym typeface="Wingdings" pitchFamily="2" charset="2"/>
              </a:rPr>
              <a:t>A</a:t>
            </a:r>
            <a:r>
              <a:rPr lang="en-US" sz="2800" dirty="0">
                <a:effectLst/>
              </a:rPr>
              <a:t> less costly plan but unsafe</a:t>
            </a:r>
          </a:p>
        </p:txBody>
      </p:sp>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How a Designer </a:t>
            </a:r>
            <a:r>
              <a:rPr lang="en-US" dirty="0">
                <a:solidFill>
                  <a:schemeClr val="tx1">
                    <a:lumMod val="85000"/>
                    <a:lumOff val="15000"/>
                  </a:schemeClr>
                </a:solidFill>
              </a:rPr>
              <a:t>C</a:t>
            </a:r>
            <a:r>
              <a:rPr lang="en-US" sz="3600" dirty="0">
                <a:solidFill>
                  <a:schemeClr val="tx1">
                    <a:lumMod val="85000"/>
                    <a:lumOff val="15000"/>
                  </a:schemeClr>
                </a:solidFill>
              </a:rPr>
              <a:t>an </a:t>
            </a:r>
            <a:r>
              <a:rPr lang="en-US" dirty="0">
                <a:solidFill>
                  <a:schemeClr val="tx1">
                    <a:lumMod val="85000"/>
                    <a:lumOff val="15000"/>
                  </a:schemeClr>
                </a:solidFill>
              </a:rPr>
              <a:t>U</a:t>
            </a:r>
            <a:r>
              <a:rPr lang="en-US" sz="3600" dirty="0">
                <a:solidFill>
                  <a:schemeClr val="tx1">
                    <a:lumMod val="85000"/>
                    <a:lumOff val="15000"/>
                  </a:schemeClr>
                </a:solidFill>
              </a:rPr>
              <a:t>se </a:t>
            </a:r>
            <a:r>
              <a:rPr lang="en-US" dirty="0">
                <a:solidFill>
                  <a:schemeClr val="tx1">
                    <a:lumMod val="85000"/>
                    <a:lumOff val="15000"/>
                  </a:schemeClr>
                </a:solidFill>
              </a:rPr>
              <a:t>T</a:t>
            </a:r>
            <a:r>
              <a:rPr lang="en-US" sz="3600" dirty="0">
                <a:solidFill>
                  <a:schemeClr val="tx1">
                    <a:lumMod val="85000"/>
                    <a:lumOff val="15000"/>
                  </a:schemeClr>
                </a:solidFill>
              </a:rPr>
              <a:t>he Framework</a:t>
            </a:r>
            <a:endParaRPr lang="en-US" dirty="0"/>
          </a:p>
        </p:txBody>
      </p:sp>
      <p:sp>
        <p:nvSpPr>
          <p:cNvPr id="3" name="TextBox 2">
            <a:extLst>
              <a:ext uri="{FF2B5EF4-FFF2-40B4-BE49-F238E27FC236}">
                <a16:creationId xmlns:a16="http://schemas.microsoft.com/office/drawing/2014/main" id="{53FAEA0F-204C-158D-0BC2-6D8704453072}"/>
              </a:ext>
            </a:extLst>
          </p:cNvPr>
          <p:cNvSpPr txBox="1"/>
          <p:nvPr/>
        </p:nvSpPr>
        <p:spPr>
          <a:xfrm>
            <a:off x="175243" y="1817597"/>
            <a:ext cx="5279250" cy="2677656"/>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Single interaction with no warranted trust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Human has to always monitor the robot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Robot’s behavior may deviate from human’s expectations</a:t>
            </a:r>
          </a:p>
        </p:txBody>
      </p:sp>
    </p:spTree>
    <p:extLst>
      <p:ext uri="{BB962C8B-B14F-4D97-AF65-F5344CB8AC3E}">
        <p14:creationId xmlns:p14="http://schemas.microsoft.com/office/powerpoint/2010/main" val="3237499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8E5675BB-9ACD-4C5C-4DEB-440897B46E79}"/>
              </a:ext>
            </a:extLst>
          </p:cNvPr>
          <p:cNvSpPr txBox="1"/>
          <p:nvPr/>
        </p:nvSpPr>
        <p:spPr>
          <a:xfrm>
            <a:off x="139147" y="6231263"/>
            <a:ext cx="11913705"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Sengupta, S. </a:t>
            </a:r>
            <a:r>
              <a:rPr lang="en-US" sz="1400" i="1" dirty="0" err="1">
                <a:solidFill>
                  <a:schemeClr val="accent5">
                    <a:lumMod val="75000"/>
                  </a:schemeClr>
                </a:solidFill>
              </a:rPr>
              <a:t>Kambhampati</a:t>
            </a:r>
            <a:r>
              <a:rPr lang="en-US" sz="1400" i="1" dirty="0">
                <a:solidFill>
                  <a:schemeClr val="accent5">
                    <a:lumMod val="75000"/>
                  </a:schemeClr>
                </a:solidFill>
              </a:rPr>
              <a:t>,“Inference of Human's Observation Strategy for Monitoring Robot's Behavior based on a Game-Theoretic Model of Trust” AAMAS 2019 (Trust workshop), R:SS2021 (R4P), and under review at IEEE THMS</a:t>
            </a:r>
          </a:p>
        </p:txBody>
      </p:sp>
      <p:pic>
        <p:nvPicPr>
          <p:cNvPr id="6" name="Picture 5" descr="A diagram of a robot and a robot&#10;&#10;Description automatically generated with medium confidence">
            <a:extLst>
              <a:ext uri="{FF2B5EF4-FFF2-40B4-BE49-F238E27FC236}">
                <a16:creationId xmlns:a16="http://schemas.microsoft.com/office/drawing/2014/main" id="{42B44EAA-FB97-D678-1047-822D457A2C2E}"/>
              </a:ext>
            </a:extLst>
          </p:cNvPr>
          <p:cNvPicPr>
            <a:picLocks noChangeAspect="1"/>
          </p:cNvPicPr>
          <p:nvPr/>
        </p:nvPicPr>
        <p:blipFill rotWithShape="1">
          <a:blip r:embed="rId3"/>
          <a:srcRect l="2718" t="3817" r="6500" b="7092"/>
          <a:stretch/>
        </p:blipFill>
        <p:spPr>
          <a:xfrm>
            <a:off x="6469359" y="853448"/>
            <a:ext cx="5722641" cy="3158993"/>
          </a:xfrm>
          <a:prstGeom prst="rect">
            <a:avLst/>
          </a:prstGeom>
        </p:spPr>
      </p:pic>
      <p:sp>
        <p:nvSpPr>
          <p:cNvPr id="3" name="Rectangle 2">
            <a:extLst>
              <a:ext uri="{FF2B5EF4-FFF2-40B4-BE49-F238E27FC236}">
                <a16:creationId xmlns:a16="http://schemas.microsoft.com/office/drawing/2014/main" id="{0931D6E6-7E59-EAA7-2639-769B952D43B0}"/>
              </a:ext>
            </a:extLst>
          </p:cNvPr>
          <p:cNvSpPr/>
          <p:nvPr/>
        </p:nvSpPr>
        <p:spPr>
          <a:xfrm>
            <a:off x="525966" y="1662846"/>
            <a:ext cx="11069377" cy="668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Approach</a:t>
            </a:r>
          </a:p>
        </p:txBody>
      </p:sp>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How a Designer </a:t>
            </a:r>
            <a:r>
              <a:rPr lang="en-US" dirty="0">
                <a:solidFill>
                  <a:schemeClr val="tx1">
                    <a:lumMod val="85000"/>
                    <a:lumOff val="15000"/>
                  </a:schemeClr>
                </a:solidFill>
              </a:rPr>
              <a:t>C</a:t>
            </a:r>
            <a:r>
              <a:rPr lang="en-US" sz="3600" dirty="0">
                <a:solidFill>
                  <a:schemeClr val="tx1">
                    <a:lumMod val="85000"/>
                    <a:lumOff val="15000"/>
                  </a:schemeClr>
                </a:solidFill>
              </a:rPr>
              <a:t>an </a:t>
            </a:r>
            <a:r>
              <a:rPr lang="en-US" dirty="0">
                <a:solidFill>
                  <a:schemeClr val="tx1">
                    <a:lumMod val="85000"/>
                    <a:lumOff val="15000"/>
                  </a:schemeClr>
                </a:solidFill>
              </a:rPr>
              <a:t>U</a:t>
            </a:r>
            <a:r>
              <a:rPr lang="en-US" sz="3600" dirty="0">
                <a:solidFill>
                  <a:schemeClr val="tx1">
                    <a:lumMod val="85000"/>
                    <a:lumOff val="15000"/>
                  </a:schemeClr>
                </a:solidFill>
              </a:rPr>
              <a:t>se </a:t>
            </a:r>
            <a:r>
              <a:rPr lang="en-US" dirty="0">
                <a:solidFill>
                  <a:schemeClr val="tx1">
                    <a:lumMod val="85000"/>
                    <a:lumOff val="15000"/>
                  </a:schemeClr>
                </a:solidFill>
              </a:rPr>
              <a:t>T</a:t>
            </a:r>
            <a:r>
              <a:rPr lang="en-US" sz="3600" dirty="0">
                <a:solidFill>
                  <a:schemeClr val="tx1">
                    <a:lumMod val="85000"/>
                    <a:lumOff val="15000"/>
                  </a:schemeClr>
                </a:solidFill>
              </a:rPr>
              <a:t>he Framework</a:t>
            </a:r>
            <a:endParaRPr lang="en-US" dirty="0"/>
          </a:p>
        </p:txBody>
      </p:sp>
      <p:sp>
        <p:nvSpPr>
          <p:cNvPr id="4" name="TextBox 3">
            <a:extLst>
              <a:ext uri="{FF2B5EF4-FFF2-40B4-BE49-F238E27FC236}">
                <a16:creationId xmlns:a16="http://schemas.microsoft.com/office/drawing/2014/main" id="{5865647C-C7D1-D455-08A0-31473EC3584B}"/>
              </a:ext>
            </a:extLst>
          </p:cNvPr>
          <p:cNvSpPr txBox="1"/>
          <p:nvPr/>
        </p:nvSpPr>
        <p:spPr>
          <a:xfrm>
            <a:off x="644927" y="2298285"/>
            <a:ext cx="5972849" cy="2246769"/>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lumMod val="85000"/>
                    <a:lumOff val="15000"/>
                  </a:schemeClr>
                </a:solidFill>
              </a:rPr>
              <a:t>A monitoring strategy for the human to save resources and ensure safe behavior that achieves the goal</a:t>
            </a:r>
          </a:p>
          <a:p>
            <a:pPr marL="342900" indent="-342900">
              <a:buFont typeface="Arial" panose="020B0604020202020204" pitchFamily="34" charset="0"/>
              <a:buChar char="•"/>
            </a:pPr>
            <a:r>
              <a:rPr lang="en-US" sz="2800" dirty="0">
                <a:solidFill>
                  <a:schemeClr val="tx1">
                    <a:lumMod val="85000"/>
                    <a:lumOff val="15000"/>
                  </a:schemeClr>
                </a:solidFill>
              </a:rPr>
              <a:t>Game-theoretic model of trust</a:t>
            </a:r>
          </a:p>
          <a:p>
            <a:pPr marL="342900" indent="-342900">
              <a:buFont typeface="Arial" panose="020B0604020202020204" pitchFamily="34" charset="0"/>
              <a:buChar char="•"/>
            </a:pPr>
            <a:r>
              <a:rPr lang="en-US" sz="2800" dirty="0">
                <a:solidFill>
                  <a:schemeClr val="tx1">
                    <a:lumMod val="85000"/>
                    <a:lumOff val="15000"/>
                  </a:schemeClr>
                </a:solidFill>
              </a:rPr>
              <a:t>Trust boundary</a:t>
            </a:r>
          </a:p>
        </p:txBody>
      </p:sp>
    </p:spTree>
    <p:extLst>
      <p:ext uri="{BB962C8B-B14F-4D97-AF65-F5344CB8AC3E}">
        <p14:creationId xmlns:p14="http://schemas.microsoft.com/office/powerpoint/2010/main" val="463619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Problem Formulation</a:t>
            </a:r>
          </a:p>
        </p:txBody>
      </p:sp>
      <p:pic>
        <p:nvPicPr>
          <p:cNvPr id="28" name="Picture 27" descr="A picture containing text, font, line, screenshot&#10;&#10;Description automatically generated">
            <a:extLst>
              <a:ext uri="{FF2B5EF4-FFF2-40B4-BE49-F238E27FC236}">
                <a16:creationId xmlns:a16="http://schemas.microsoft.com/office/drawing/2014/main" id="{84E7F883-23DF-4882-6F1D-BFA927A50505}"/>
              </a:ext>
            </a:extLst>
          </p:cNvPr>
          <p:cNvPicPr>
            <a:picLocks noChangeAspect="1"/>
          </p:cNvPicPr>
          <p:nvPr/>
        </p:nvPicPr>
        <p:blipFill rotWithShape="1">
          <a:blip r:embed="rId3"/>
          <a:srcRect b="2664"/>
          <a:stretch/>
        </p:blipFill>
        <p:spPr>
          <a:xfrm>
            <a:off x="2327254" y="1817529"/>
            <a:ext cx="9541580" cy="203333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59CF948-B451-5B6C-75F5-CF3E50FE1D4C}"/>
                  </a:ext>
                </a:extLst>
              </p:cNvPr>
              <p:cNvSpPr txBox="1"/>
              <p:nvPr/>
            </p:nvSpPr>
            <p:spPr>
              <a:xfrm>
                <a:off x="2650420" y="4021315"/>
                <a:ext cx="9541580" cy="921086"/>
              </a:xfrm>
              <a:prstGeom prst="rect">
                <a:avLst/>
              </a:prstGeom>
              <a:noFill/>
            </p:spPr>
            <p:txBody>
              <a:bodyPr wrap="square" rtlCol="0">
                <a:spAutoFit/>
              </a:bodyPr>
              <a:lstStyle/>
              <a:p>
                <a:r>
                  <a:rPr lang="en-US" sz="2800" dirty="0">
                    <a:solidFill>
                      <a:schemeClr val="accent2">
                        <a:lumMod val="50000"/>
                      </a:schemeClr>
                    </a:solidFill>
                    <a:latin typeface="Calibri" panose="020F0502020204030204" pitchFamily="34" charset="0"/>
                    <a:cs typeface="Calibri" panose="020F0502020204030204" pitchFamily="34" charset="0"/>
                  </a:rPr>
                  <a:t>Bayesian games </a:t>
                </a:r>
                <a:r>
                  <a:rPr lang="en-US" sz="2400" dirty="0">
                    <a:latin typeface="Calibri" panose="020F0502020204030204" pitchFamily="34" charset="0"/>
                    <a:cs typeface="Calibri" panose="020F0502020204030204" pitchFamily="34" charset="0"/>
                    <a:sym typeface="Wingdings" panose="05000000000000000000" pitchFamily="2" charset="2"/>
                  </a:rPr>
                  <a:t> 1st type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sym typeface="Wingdings" panose="05000000000000000000" pitchFamily="2" charset="2"/>
                          </a:rPr>
                        </m:ctrlPr>
                      </m:sSubPr>
                      <m:e>
                        <m:r>
                          <a:rPr lang="en-US" sz="2400" b="0" i="1" smtClean="0">
                            <a:latin typeface="Cambria Math" panose="02040503050406030204" pitchFamily="18" charset="0"/>
                            <a:cs typeface="Arial" panose="020B0604020202020204" pitchFamily="34" charset="0"/>
                            <a:sym typeface="Wingdings" panose="05000000000000000000" pitchFamily="2" charset="2"/>
                          </a:rPr>
                          <m:t>𝜋</m:t>
                        </m:r>
                      </m:e>
                      <m:sub>
                        <m:r>
                          <a:rPr lang="en-US" sz="2400" b="0" i="1" smtClean="0">
                            <a:latin typeface="Cambria Math" panose="02040503050406030204" pitchFamily="18" charset="0"/>
                            <a:cs typeface="Arial" panose="020B0604020202020204" pitchFamily="34" charset="0"/>
                            <a:sym typeface="Wingdings" panose="05000000000000000000" pitchFamily="2" charset="2"/>
                          </a:rPr>
                          <m:t>𝑝𝑟</m:t>
                        </m:r>
                      </m:sub>
                    </m:sSub>
                  </m:oMath>
                </a14:m>
                <a:r>
                  <a:rPr lang="en-US" sz="2400" dirty="0">
                    <a:latin typeface="Calibri" panose="020F0502020204030204" pitchFamily="34" charset="0"/>
                    <a:cs typeface="Calibri" panose="020F0502020204030204" pitchFamily="34" charset="0"/>
                  </a:rPr>
                  <a:t> is executable all human models</a:t>
                </a:r>
              </a:p>
              <a:p>
                <a:r>
                  <a:rPr lang="en-US"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sym typeface="Wingdings" panose="05000000000000000000" pitchFamily="2" charset="2"/>
                  </a:rPr>
                  <a:t> 2nd type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sym typeface="Wingdings" panose="05000000000000000000" pitchFamily="2" charset="2"/>
                          </a:rPr>
                        </m:ctrlPr>
                      </m:sSubPr>
                      <m:e>
                        <m:r>
                          <a:rPr lang="en-US" sz="2400" b="0" i="1" smtClean="0">
                            <a:latin typeface="Cambria Math" panose="02040503050406030204" pitchFamily="18" charset="0"/>
                            <a:cs typeface="Arial" panose="020B0604020202020204" pitchFamily="34" charset="0"/>
                            <a:sym typeface="Wingdings" panose="05000000000000000000" pitchFamily="2" charset="2"/>
                          </a:rPr>
                          <m:t>𝜋</m:t>
                        </m:r>
                      </m:e>
                      <m:sub>
                        <m:r>
                          <a:rPr lang="en-US" sz="2400" b="0" i="1" smtClean="0">
                            <a:latin typeface="Cambria Math" panose="02040503050406030204" pitchFamily="18" charset="0"/>
                            <a:cs typeface="Arial" panose="020B0604020202020204" pitchFamily="34" charset="0"/>
                            <a:sym typeface="Wingdings" panose="05000000000000000000" pitchFamily="2" charset="2"/>
                          </a:rPr>
                          <m:t>𝑝𝑟</m:t>
                        </m:r>
                      </m:sub>
                    </m:sSub>
                  </m:oMath>
                </a14:m>
                <a:r>
                  <a:rPr lang="en-US" sz="2400" dirty="0">
                    <a:latin typeface="Calibri" panose="020F0502020204030204" pitchFamily="34" charset="0"/>
                    <a:cs typeface="Calibri" panose="020F0502020204030204" pitchFamily="34" charset="0"/>
                  </a:rPr>
                  <a:t> is NOT executable</a:t>
                </a:r>
                <a:r>
                  <a:rPr lang="en-US" sz="2400" dirty="0">
                    <a:latin typeface="Calibri" panose="020F0502020204030204" pitchFamily="34" charset="0"/>
                    <a:cs typeface="Calibri" panose="020F0502020204030204" pitchFamily="34" charset="0"/>
                    <a:sym typeface="Wingdings" panose="05000000000000000000" pitchFamily="2" charset="2"/>
                  </a:rPr>
                  <a:t> is some of human models</a:t>
                </a:r>
                <a:endParaRPr lang="en-US" sz="2400" dirty="0">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559CF948-B451-5B6C-75F5-CF3E50FE1D4C}"/>
                  </a:ext>
                </a:extLst>
              </p:cNvPr>
              <p:cNvSpPr txBox="1">
                <a:spLocks noRot="1" noChangeAspect="1" noMove="1" noResize="1" noEditPoints="1" noAdjustHandles="1" noChangeArrowheads="1" noChangeShapeType="1" noTextEdit="1"/>
              </p:cNvSpPr>
              <p:nvPr/>
            </p:nvSpPr>
            <p:spPr>
              <a:xfrm>
                <a:off x="2650420" y="4021315"/>
                <a:ext cx="9541580" cy="921086"/>
              </a:xfrm>
              <a:prstGeom prst="rect">
                <a:avLst/>
              </a:prstGeom>
              <a:blipFill>
                <a:blip r:embed="rId4"/>
                <a:stretch>
                  <a:fillRect l="-1328" t="-6757" r="-664" b="-10811"/>
                </a:stretch>
              </a:blipFill>
            </p:spPr>
            <p:txBody>
              <a:bodyPr/>
              <a:lstStyle/>
              <a:p>
                <a:r>
                  <a:rPr lang="en-US">
                    <a:noFill/>
                  </a:rPr>
                  <a:t> </a:t>
                </a:r>
              </a:p>
            </p:txBody>
          </p:sp>
        </mc:Fallback>
      </mc:AlternateContent>
      <p:sp>
        <p:nvSpPr>
          <p:cNvPr id="38" name="Arrow: Down 11">
            <a:extLst>
              <a:ext uri="{FF2B5EF4-FFF2-40B4-BE49-F238E27FC236}">
                <a16:creationId xmlns:a16="http://schemas.microsoft.com/office/drawing/2014/main" id="{9BFB140E-8FDB-D17B-5D79-1479281FD936}"/>
              </a:ext>
            </a:extLst>
          </p:cNvPr>
          <p:cNvSpPr/>
          <p:nvPr/>
        </p:nvSpPr>
        <p:spPr>
          <a:xfrm rot="16200000">
            <a:off x="6923697" y="-2300340"/>
            <a:ext cx="335452" cy="7900285"/>
          </a:xfrm>
          <a:prstGeom prst="downArrow">
            <a:avLst/>
          </a:prstGeom>
          <a:gradFill flip="none" rotWithShape="1">
            <a:gsLst>
              <a:gs pos="37000">
                <a:srgbClr val="7B7D27">
                  <a:lumMod val="83000"/>
                  <a:lumOff val="17000"/>
                </a:srgbClr>
              </a:gs>
              <a:gs pos="17000">
                <a:schemeClr val="accent6">
                  <a:lumMod val="76000"/>
                </a:schemeClr>
              </a:gs>
              <a:gs pos="0">
                <a:schemeClr val="accent6">
                  <a:shade val="30000"/>
                  <a:satMod val="115000"/>
                  <a:lumMod val="41000"/>
                </a:schemeClr>
              </a:gs>
              <a:gs pos="100000">
                <a:srgbClr val="8C3A2C">
                  <a:lumMod val="76000"/>
                  <a:lumOff val="24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E5217A7-C78E-5418-6B62-08A41D569D22}"/>
              </a:ext>
            </a:extLst>
          </p:cNvPr>
          <p:cNvSpPr txBox="1"/>
          <p:nvPr/>
        </p:nvSpPr>
        <p:spPr>
          <a:xfrm>
            <a:off x="7091423" y="1128246"/>
            <a:ext cx="3366799" cy="400110"/>
          </a:xfrm>
          <a:prstGeom prst="rect">
            <a:avLst/>
          </a:prstGeom>
          <a:noFill/>
        </p:spPr>
        <p:txBody>
          <a:bodyPr wrap="square" rtlCol="0">
            <a:spAutoFit/>
          </a:bodyPr>
          <a:lstStyle/>
          <a:p>
            <a:r>
              <a:rPr lang="en-US" sz="2000" dirty="0">
                <a:solidFill>
                  <a:schemeClr val="accent6">
                    <a:lumMod val="75000"/>
                  </a:schemeClr>
                </a:solidFill>
                <a:latin typeface="Arial" panose="020B0604020202020204" pitchFamily="34" charset="0"/>
                <a:cs typeface="Arial" panose="020B0604020202020204" pitchFamily="34" charset="0"/>
              </a:rPr>
              <a:t>TRUST; Vulnerability </a:t>
            </a:r>
          </a:p>
        </p:txBody>
      </p:sp>
      <p:pic>
        <p:nvPicPr>
          <p:cNvPr id="4" name="Picture 3" descr="A person with a robot and a cloud with text&#10;&#10;Description automatically generated with medium confidence">
            <a:extLst>
              <a:ext uri="{FF2B5EF4-FFF2-40B4-BE49-F238E27FC236}">
                <a16:creationId xmlns:a16="http://schemas.microsoft.com/office/drawing/2014/main" id="{7E789B49-6981-2FCD-AA0D-477701383915}"/>
              </a:ext>
            </a:extLst>
          </p:cNvPr>
          <p:cNvPicPr>
            <a:picLocks noChangeAspect="1"/>
          </p:cNvPicPr>
          <p:nvPr/>
        </p:nvPicPr>
        <p:blipFill>
          <a:blip r:embed="rId5"/>
          <a:stretch>
            <a:fillRect/>
          </a:stretch>
        </p:blipFill>
        <p:spPr>
          <a:xfrm>
            <a:off x="570509" y="1363181"/>
            <a:ext cx="1756745" cy="1403674"/>
          </a:xfrm>
          <a:prstGeom prst="rect">
            <a:avLst/>
          </a:prstGeom>
        </p:spPr>
      </p:pic>
      <p:pic>
        <p:nvPicPr>
          <p:cNvPr id="9" name="Picture 8" descr="A close-up of a person thinking&#10;&#10;Description automatically generated">
            <a:extLst>
              <a:ext uri="{FF2B5EF4-FFF2-40B4-BE49-F238E27FC236}">
                <a16:creationId xmlns:a16="http://schemas.microsoft.com/office/drawing/2014/main" id="{5A67294F-EED8-AF50-3325-52BD31A7D1AD}"/>
              </a:ext>
            </a:extLst>
          </p:cNvPr>
          <p:cNvPicPr>
            <a:picLocks noChangeAspect="1"/>
          </p:cNvPicPr>
          <p:nvPr/>
        </p:nvPicPr>
        <p:blipFill>
          <a:blip r:embed="rId6"/>
          <a:stretch>
            <a:fillRect/>
          </a:stretch>
        </p:blipFill>
        <p:spPr>
          <a:xfrm>
            <a:off x="323166" y="2681768"/>
            <a:ext cx="1584515" cy="1369228"/>
          </a:xfrm>
          <a:prstGeom prst="rect">
            <a:avLst/>
          </a:prstGeom>
        </p:spPr>
      </p:pic>
      <p:sp>
        <p:nvSpPr>
          <p:cNvPr id="14" name="Wave 13">
            <a:extLst>
              <a:ext uri="{FF2B5EF4-FFF2-40B4-BE49-F238E27FC236}">
                <a16:creationId xmlns:a16="http://schemas.microsoft.com/office/drawing/2014/main" id="{02C5AA9F-E068-4575-172B-0C25CAAAB77F}"/>
              </a:ext>
            </a:extLst>
          </p:cNvPr>
          <p:cNvSpPr/>
          <p:nvPr/>
        </p:nvSpPr>
        <p:spPr>
          <a:xfrm rot="16200000">
            <a:off x="-85287" y="1382396"/>
            <a:ext cx="2734193" cy="2543645"/>
          </a:xfrm>
          <a:prstGeom prst="wave">
            <a:avLst>
              <a:gd name="adj1" fmla="val 12001"/>
              <a:gd name="adj2" fmla="val 0"/>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Image result for robot icon">
            <a:extLst>
              <a:ext uri="{FF2B5EF4-FFF2-40B4-BE49-F238E27FC236}">
                <a16:creationId xmlns:a16="http://schemas.microsoft.com/office/drawing/2014/main" id="{9ED96804-8578-8B51-2355-BD890284322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8984" b="89844" l="9961" r="89844">
                        <a14:foregroundMark x1="45313" y1="8984" x2="45313" y2="8984"/>
                        <a14:backgroundMark x1="48047" y1="54492" x2="48047" y2="54492"/>
                        <a14:backgroundMark x1="42383" y1="55273" x2="42383" y2="55273"/>
                      </a14:backgroundRemoval>
                    </a14:imgEffect>
                  </a14:imgLayer>
                </a14:imgProps>
              </a:ext>
              <a:ext uri="{28A0092B-C50C-407E-A947-70E740481C1C}">
                <a14:useLocalDpi xmlns:a14="http://schemas.microsoft.com/office/drawing/2010/main" val="0"/>
              </a:ext>
            </a:extLst>
          </a:blip>
          <a:srcRect l="13228" r="10797"/>
          <a:stretch/>
        </p:blipFill>
        <p:spPr bwMode="auto">
          <a:xfrm>
            <a:off x="1898880" y="3823098"/>
            <a:ext cx="663554" cy="873385"/>
          </a:xfrm>
          <a:prstGeom prst="ellipse">
            <a:avLst/>
          </a:prstGeom>
          <a:solidFill>
            <a:schemeClr val="bg1"/>
          </a:solidFill>
        </p:spPr>
      </p:pic>
      <p:sp>
        <p:nvSpPr>
          <p:cNvPr id="19" name="Rectangle 18">
            <a:extLst>
              <a:ext uri="{FF2B5EF4-FFF2-40B4-BE49-F238E27FC236}">
                <a16:creationId xmlns:a16="http://schemas.microsoft.com/office/drawing/2014/main" id="{4A417AA9-8763-0A87-BCE5-F480CC655C13}"/>
              </a:ext>
            </a:extLst>
          </p:cNvPr>
          <p:cNvSpPr/>
          <p:nvPr/>
        </p:nvSpPr>
        <p:spPr>
          <a:xfrm>
            <a:off x="286803" y="1257440"/>
            <a:ext cx="9577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8C82DF6-7DF1-B2DD-1E86-F52ABBFF4B63}"/>
              </a:ext>
            </a:extLst>
          </p:cNvPr>
          <p:cNvSpPr/>
          <p:nvPr/>
        </p:nvSpPr>
        <p:spPr>
          <a:xfrm>
            <a:off x="286803" y="1232040"/>
            <a:ext cx="373597" cy="7745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id="{982ABD1F-BACD-090F-8551-214075F68E9D}"/>
              </a:ext>
            </a:extLst>
          </p:cNvPr>
          <p:cNvSpPr/>
          <p:nvPr/>
        </p:nvSpPr>
        <p:spPr>
          <a:xfrm rot="16384991">
            <a:off x="285146" y="1552289"/>
            <a:ext cx="2043765" cy="1479908"/>
          </a:xfrm>
          <a:prstGeom prst="arc">
            <a:avLst>
              <a:gd name="adj1" fmla="val 17182426"/>
              <a:gd name="adj2" fmla="val 21261805"/>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3" name="Picture 2" descr="Image result for human user">
            <a:extLst>
              <a:ext uri="{FF2B5EF4-FFF2-40B4-BE49-F238E27FC236}">
                <a16:creationId xmlns:a16="http://schemas.microsoft.com/office/drawing/2014/main" id="{DC9A2FD9-6969-6405-FE2F-5322BF12251A}"/>
              </a:ext>
            </a:extLst>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flipH="1">
            <a:off x="6235147" y="742791"/>
            <a:ext cx="785565" cy="785565"/>
          </a:xfrm>
          <a:prstGeom prst="rect">
            <a:avLst/>
          </a:prstGeom>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20791B5-99D9-2DFE-52DC-64EB1FC6BB10}"/>
              </a:ext>
            </a:extLst>
          </p:cNvPr>
          <p:cNvSpPr txBox="1"/>
          <p:nvPr/>
        </p:nvSpPr>
        <p:spPr>
          <a:xfrm>
            <a:off x="4002002" y="5235976"/>
            <a:ext cx="7591929" cy="830997"/>
          </a:xfrm>
          <a:prstGeom prst="rect">
            <a:avLst/>
          </a:prstGeom>
          <a:noFill/>
        </p:spPr>
        <p:txBody>
          <a:bodyPr wrap="square" rtlCol="0">
            <a:spAutoFit/>
          </a:bodyPr>
          <a:lstStyle/>
          <a:p>
            <a:r>
              <a:rPr lang="en-US" sz="2400" dirty="0">
                <a:cs typeface="Arial" panose="020B0604020202020204" pitchFamily="34" charset="0"/>
              </a:rPr>
              <a:t>Fraction that human can choose to monitor or not monitor the robot</a:t>
            </a:r>
          </a:p>
        </p:txBody>
      </p:sp>
      <p:sp>
        <p:nvSpPr>
          <p:cNvPr id="26" name="TextBox 25">
            <a:extLst>
              <a:ext uri="{FF2B5EF4-FFF2-40B4-BE49-F238E27FC236}">
                <a16:creationId xmlns:a16="http://schemas.microsoft.com/office/drawing/2014/main" id="{91CB6751-B2E4-56C1-9C47-29E9B05D67B1}"/>
              </a:ext>
            </a:extLst>
          </p:cNvPr>
          <p:cNvSpPr txBox="1"/>
          <p:nvPr/>
        </p:nvSpPr>
        <p:spPr>
          <a:xfrm>
            <a:off x="4015978" y="6066973"/>
            <a:ext cx="6442244" cy="461665"/>
          </a:xfrm>
          <a:prstGeom prst="rect">
            <a:avLst/>
          </a:prstGeom>
          <a:noFill/>
        </p:spPr>
        <p:txBody>
          <a:bodyPr wrap="square" rtlCol="0">
            <a:spAutoFit/>
          </a:bodyPr>
          <a:lstStyle/>
          <a:p>
            <a:r>
              <a:rPr lang="en-US" sz="2400" dirty="0">
                <a:cs typeface="Arial" panose="020B0604020202020204" pitchFamily="34" charset="0"/>
              </a:rPr>
              <a:t>Assure the robot will stick to safe plan</a:t>
            </a:r>
          </a:p>
        </p:txBody>
      </p:sp>
      <p:sp>
        <p:nvSpPr>
          <p:cNvPr id="36" name="TextBox 35">
            <a:extLst>
              <a:ext uri="{FF2B5EF4-FFF2-40B4-BE49-F238E27FC236}">
                <a16:creationId xmlns:a16="http://schemas.microsoft.com/office/drawing/2014/main" id="{5D1FE905-C1EF-0834-9DDC-69637F9B8022}"/>
              </a:ext>
            </a:extLst>
          </p:cNvPr>
          <p:cNvSpPr txBox="1"/>
          <p:nvPr/>
        </p:nvSpPr>
        <p:spPr>
          <a:xfrm>
            <a:off x="1190228" y="5625960"/>
            <a:ext cx="2825750" cy="523220"/>
          </a:xfrm>
          <a:prstGeom prst="rect">
            <a:avLst/>
          </a:prstGeom>
          <a:noFill/>
        </p:spPr>
        <p:txBody>
          <a:bodyPr wrap="square">
            <a:spAutoFit/>
          </a:bodyPr>
          <a:lstStyle/>
          <a:p>
            <a:r>
              <a:rPr lang="en-US" sz="2800" dirty="0">
                <a:solidFill>
                  <a:schemeClr val="accent2">
                    <a:lumMod val="50000"/>
                  </a:schemeClr>
                </a:solidFill>
                <a:latin typeface="Calibri" panose="020F0502020204030204" pitchFamily="34" charset="0"/>
                <a:cs typeface="Calibri" panose="020F0502020204030204" pitchFamily="34" charset="0"/>
              </a:rPr>
              <a:t>Trust boundary</a:t>
            </a:r>
            <a:endParaRPr lang="en-US" sz="2800" dirty="0"/>
          </a:p>
        </p:txBody>
      </p:sp>
      <p:sp>
        <p:nvSpPr>
          <p:cNvPr id="37" name="Left Bracket 36">
            <a:extLst>
              <a:ext uri="{FF2B5EF4-FFF2-40B4-BE49-F238E27FC236}">
                <a16:creationId xmlns:a16="http://schemas.microsoft.com/office/drawing/2014/main" id="{1CED12A3-584C-FBD0-FBF6-0C4193E4C557}"/>
              </a:ext>
            </a:extLst>
          </p:cNvPr>
          <p:cNvSpPr/>
          <p:nvPr/>
        </p:nvSpPr>
        <p:spPr>
          <a:xfrm>
            <a:off x="3827984" y="5194249"/>
            <a:ext cx="425471" cy="1486738"/>
          </a:xfrm>
          <a:prstGeom prst="leftBracket">
            <a:avLst/>
          </a:prstGeom>
          <a:noFill/>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18963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Human Subject Studies</a:t>
            </a:r>
          </a:p>
        </p:txBody>
      </p:sp>
      <p:sp>
        <p:nvSpPr>
          <p:cNvPr id="3" name="Rectangle 2">
            <a:extLst>
              <a:ext uri="{FF2B5EF4-FFF2-40B4-BE49-F238E27FC236}">
                <a16:creationId xmlns:a16="http://schemas.microsoft.com/office/drawing/2014/main" id="{85C55980-FA17-9710-768C-44E2B039BC99}"/>
              </a:ext>
            </a:extLst>
          </p:cNvPr>
          <p:cNvSpPr/>
          <p:nvPr/>
        </p:nvSpPr>
        <p:spPr>
          <a:xfrm>
            <a:off x="2659323" y="1290257"/>
            <a:ext cx="5367078"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Two human subject studies</a:t>
            </a:r>
          </a:p>
        </p:txBody>
      </p:sp>
      <p:sp>
        <p:nvSpPr>
          <p:cNvPr id="4" name="TextBox 3">
            <a:extLst>
              <a:ext uri="{FF2B5EF4-FFF2-40B4-BE49-F238E27FC236}">
                <a16:creationId xmlns:a16="http://schemas.microsoft.com/office/drawing/2014/main" id="{F515E1EB-7128-BB00-98F3-241FC9182E66}"/>
              </a:ext>
            </a:extLst>
          </p:cNvPr>
          <p:cNvSpPr txBox="1"/>
          <p:nvPr/>
        </p:nvSpPr>
        <p:spPr>
          <a:xfrm>
            <a:off x="2778283" y="1940630"/>
            <a:ext cx="4963496" cy="954107"/>
          </a:xfrm>
          <a:prstGeom prst="rect">
            <a:avLst/>
          </a:prstGeom>
          <a:noFill/>
        </p:spPr>
        <p:txBody>
          <a:bodyPr wrap="square">
            <a:spAutoFit/>
          </a:bodyPr>
          <a:lstStyle/>
          <a:p>
            <a:r>
              <a:rPr lang="en-US" sz="2800" b="0" i="0" dirty="0">
                <a:effectLst/>
              </a:rPr>
              <a:t>Study I: Do we need this service?</a:t>
            </a:r>
          </a:p>
          <a:p>
            <a:r>
              <a:rPr lang="en-US" sz="2800" b="0" i="0" dirty="0">
                <a:effectLst/>
              </a:rPr>
              <a:t>Study II: Does this service help?</a:t>
            </a:r>
            <a:endParaRPr lang="en-US" sz="2800" dirty="0">
              <a:solidFill>
                <a:schemeClr val="tx1">
                  <a:lumMod val="85000"/>
                  <a:lumOff val="15000"/>
                </a:schemeClr>
              </a:solidFill>
            </a:endParaRPr>
          </a:p>
        </p:txBody>
      </p:sp>
      <p:sp>
        <p:nvSpPr>
          <p:cNvPr id="6" name="Folded Corner 5">
            <a:extLst>
              <a:ext uri="{FF2B5EF4-FFF2-40B4-BE49-F238E27FC236}">
                <a16:creationId xmlns:a16="http://schemas.microsoft.com/office/drawing/2014/main" id="{D0273D4D-0D6E-14CF-AF84-A30C54BAE0B2}"/>
              </a:ext>
            </a:extLst>
          </p:cNvPr>
          <p:cNvSpPr/>
          <p:nvPr/>
        </p:nvSpPr>
        <p:spPr>
          <a:xfrm rot="10800000">
            <a:off x="1770906" y="3230364"/>
            <a:ext cx="8516093" cy="3416319"/>
          </a:xfrm>
          <a:prstGeom prst="foldedCorner">
            <a:avLst>
              <a:gd name="adj" fmla="val 13272"/>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F06E51C-FF02-E80C-22C6-4DC4A95CD55A}"/>
              </a:ext>
            </a:extLst>
          </p:cNvPr>
          <p:cNvSpPr txBox="1"/>
          <p:nvPr/>
        </p:nvSpPr>
        <p:spPr>
          <a:xfrm>
            <a:off x="2179782" y="3346097"/>
            <a:ext cx="7307118" cy="3046988"/>
          </a:xfrm>
          <a:prstGeom prst="rect">
            <a:avLst/>
          </a:prstGeom>
          <a:noFill/>
        </p:spPr>
        <p:txBody>
          <a:bodyPr wrap="square">
            <a:spAutoFit/>
          </a:bodyPr>
          <a:lstStyle/>
          <a:p>
            <a:r>
              <a:rPr lang="en-US" sz="2400" b="1" i="0" dirty="0">
                <a:effectLst/>
              </a:rPr>
              <a:t>H1-</a:t>
            </a:r>
            <a:r>
              <a:rPr lang="en-US" sz="2400" i="0" dirty="0">
                <a:effectLst/>
              </a:rPr>
              <a:t> </a:t>
            </a:r>
            <a:r>
              <a:rPr lang="en-US" sz="2400" b="0" i="0" dirty="0">
                <a:solidFill>
                  <a:srgbClr val="374151"/>
                </a:solidFill>
                <a:effectLst/>
                <a:latin typeface="Söhne"/>
              </a:rPr>
              <a:t>Human monitoring strategies are inferior to optimal strategy ( lower cost while ensuring safe robot behavior)</a:t>
            </a:r>
          </a:p>
          <a:p>
            <a:endParaRPr lang="en-US" sz="2400" dirty="0">
              <a:solidFill>
                <a:schemeClr val="tx1">
                  <a:lumMod val="85000"/>
                  <a:lumOff val="15000"/>
                </a:schemeClr>
              </a:solidFill>
            </a:endParaRPr>
          </a:p>
          <a:p>
            <a:r>
              <a:rPr lang="en-US" sz="2400" b="1" dirty="0">
                <a:solidFill>
                  <a:schemeClr val="tx1">
                    <a:lumMod val="85000"/>
                    <a:lumOff val="15000"/>
                  </a:schemeClr>
                </a:solidFill>
              </a:rPr>
              <a:t>H2- </a:t>
            </a:r>
            <a:r>
              <a:rPr lang="en-US" sz="2400" b="0" i="0" dirty="0">
                <a:solidFill>
                  <a:srgbClr val="374151"/>
                </a:solidFill>
                <a:effectLst/>
                <a:latin typeface="Söhne"/>
              </a:rPr>
              <a:t>Humans deviate from continuous robot monitoring (leading to unsafe robot behaviors). </a:t>
            </a:r>
            <a:endParaRPr lang="en-US" sz="2400" b="1" dirty="0">
              <a:solidFill>
                <a:schemeClr val="tx1">
                  <a:lumMod val="85000"/>
                  <a:lumOff val="15000"/>
                </a:schemeClr>
              </a:solidFill>
            </a:endParaRPr>
          </a:p>
          <a:p>
            <a:endParaRPr lang="en-US" sz="2400" dirty="0">
              <a:solidFill>
                <a:schemeClr val="tx1">
                  <a:lumMod val="85000"/>
                  <a:lumOff val="15000"/>
                </a:schemeClr>
              </a:solidFill>
            </a:endParaRPr>
          </a:p>
          <a:p>
            <a:r>
              <a:rPr lang="en-US" sz="2400" b="1" dirty="0">
                <a:solidFill>
                  <a:schemeClr val="tx1">
                    <a:lumMod val="85000"/>
                    <a:lumOff val="15000"/>
                  </a:schemeClr>
                </a:solidFill>
              </a:rPr>
              <a:t>H3-</a:t>
            </a:r>
            <a:r>
              <a:rPr lang="en-US" sz="2400" dirty="0">
                <a:solidFill>
                  <a:schemeClr val="tx1">
                    <a:lumMod val="85000"/>
                    <a:lumOff val="15000"/>
                  </a:schemeClr>
                </a:solidFill>
              </a:rPr>
              <a:t> </a:t>
            </a:r>
            <a:r>
              <a:rPr lang="en-US" sz="2400" b="0" i="0" dirty="0">
                <a:solidFill>
                  <a:srgbClr val="374151"/>
                </a:solidFill>
                <a:effectLst/>
                <a:latin typeface="Söhne"/>
              </a:rPr>
              <a:t>Providing humans with the optimal monitoring strategy improves their monitoring approach.</a:t>
            </a:r>
            <a:endParaRPr lang="en-US" sz="2400" b="1" i="0" dirty="0">
              <a:effectLst/>
            </a:endParaRPr>
          </a:p>
        </p:txBody>
      </p:sp>
      <p:pic>
        <p:nvPicPr>
          <p:cNvPr id="5" name="Graphic 4" descr="Badge Tick with solid fill">
            <a:extLst>
              <a:ext uri="{FF2B5EF4-FFF2-40B4-BE49-F238E27FC236}">
                <a16:creationId xmlns:a16="http://schemas.microsoft.com/office/drawing/2014/main" id="{29C28F7C-A4FF-C3E2-1815-25BB6845D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4013" y="1687799"/>
            <a:ext cx="747485" cy="747485"/>
          </a:xfrm>
          <a:prstGeom prst="rect">
            <a:avLst/>
          </a:prstGeom>
        </p:spPr>
      </p:pic>
      <p:pic>
        <p:nvPicPr>
          <p:cNvPr id="7" name="Graphic 6" descr="Badge Tick with solid fill">
            <a:extLst>
              <a:ext uri="{FF2B5EF4-FFF2-40B4-BE49-F238E27FC236}">
                <a16:creationId xmlns:a16="http://schemas.microsoft.com/office/drawing/2014/main" id="{E98707C5-603B-6964-6FB4-A2D8C57EC6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4013" y="2345013"/>
            <a:ext cx="747485" cy="747485"/>
          </a:xfrm>
          <a:prstGeom prst="rect">
            <a:avLst/>
          </a:prstGeom>
        </p:spPr>
      </p:pic>
      <p:pic>
        <p:nvPicPr>
          <p:cNvPr id="10" name="Graphic 9" descr="Checkmark with solid fill">
            <a:extLst>
              <a:ext uri="{FF2B5EF4-FFF2-40B4-BE49-F238E27FC236}">
                <a16:creationId xmlns:a16="http://schemas.microsoft.com/office/drawing/2014/main" id="{3B25C4FA-AEB6-B5F9-9E31-C47C131804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1072" y="3587396"/>
            <a:ext cx="540103" cy="540103"/>
          </a:xfrm>
          <a:prstGeom prst="rect">
            <a:avLst/>
          </a:prstGeom>
        </p:spPr>
      </p:pic>
      <p:pic>
        <p:nvPicPr>
          <p:cNvPr id="11" name="Graphic 10" descr="Checkmark with solid fill">
            <a:extLst>
              <a:ext uri="{FF2B5EF4-FFF2-40B4-BE49-F238E27FC236}">
                <a16:creationId xmlns:a16="http://schemas.microsoft.com/office/drawing/2014/main" id="{269588CC-E6A2-7123-1739-F757F7A2C3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5308" y="4450137"/>
            <a:ext cx="540103" cy="540103"/>
          </a:xfrm>
          <a:prstGeom prst="rect">
            <a:avLst/>
          </a:prstGeom>
        </p:spPr>
      </p:pic>
      <p:pic>
        <p:nvPicPr>
          <p:cNvPr id="12" name="Graphic 11" descr="Checkmark with solid fill">
            <a:extLst>
              <a:ext uri="{FF2B5EF4-FFF2-40B4-BE49-F238E27FC236}">
                <a16:creationId xmlns:a16="http://schemas.microsoft.com/office/drawing/2014/main" id="{7D33FF41-5D83-7EEC-99C2-18551AA809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1072" y="5580845"/>
            <a:ext cx="540103" cy="540103"/>
          </a:xfrm>
          <a:prstGeom prst="rect">
            <a:avLst/>
          </a:prstGeom>
        </p:spPr>
      </p:pic>
    </p:spTree>
    <p:extLst>
      <p:ext uri="{BB962C8B-B14F-4D97-AF65-F5344CB8AC3E}">
        <p14:creationId xmlns:p14="http://schemas.microsoft.com/office/powerpoint/2010/main" val="2725580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50878" y="3141233"/>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a:extLst>
              <a:ext uri="{FF2B5EF4-FFF2-40B4-BE49-F238E27FC236}">
                <a16:creationId xmlns:a16="http://schemas.microsoft.com/office/drawing/2014/main" id="{2A340635-6551-2191-002F-02AD58610986}"/>
              </a:ext>
            </a:extLst>
          </p:cNvPr>
          <p:cNvSpPr/>
          <p:nvPr/>
        </p:nvSpPr>
        <p:spPr>
          <a:xfrm>
            <a:off x="1572193" y="4568224"/>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0521BDDA-E8D5-A836-DF93-32FCB5BEDB72}"/>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3" name="Picture 12" descr="A diagram of a bridge&#10;&#10;Description automatically generated">
            <a:extLst>
              <a:ext uri="{FF2B5EF4-FFF2-40B4-BE49-F238E27FC236}">
                <a16:creationId xmlns:a16="http://schemas.microsoft.com/office/drawing/2014/main" id="{DA7704DC-7B67-AEE3-18FE-153A8847CA5B}"/>
              </a:ext>
            </a:extLst>
          </p:cNvPr>
          <p:cNvPicPr>
            <a:picLocks noChangeAspect="1"/>
          </p:cNvPicPr>
          <p:nvPr/>
        </p:nvPicPr>
        <p:blipFill rotWithShape="1">
          <a:blip r:embed="rId3"/>
          <a:srcRect l="2880" t="11650" r="4147" b="4781"/>
          <a:stretch/>
        </p:blipFill>
        <p:spPr>
          <a:xfrm>
            <a:off x="7150308" y="164284"/>
            <a:ext cx="5041692" cy="2641863"/>
          </a:xfrm>
          <a:prstGeom prst="rect">
            <a:avLst/>
          </a:prstGeom>
        </p:spPr>
      </p:pic>
      <p:sp>
        <p:nvSpPr>
          <p:cNvPr id="14" name="Rectangle 13">
            <a:extLst>
              <a:ext uri="{FF2B5EF4-FFF2-40B4-BE49-F238E27FC236}">
                <a16:creationId xmlns:a16="http://schemas.microsoft.com/office/drawing/2014/main" id="{049FE264-47F4-BB95-CA5C-4A516E11FC37}"/>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types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2841978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3057640" y="2685525"/>
            <a:ext cx="3383589" cy="4092921"/>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792748"/>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077704"/>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200788"/>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059285"/>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192059"/>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54583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612424"/>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522556"/>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264745"/>
            <a:ext cx="2759566" cy="642947"/>
          </a:xfrm>
          <a:prstGeom prst="rect">
            <a:avLst/>
          </a:prstGeom>
        </p:spPr>
      </p:pic>
      <p:cxnSp>
        <p:nvCxnSpPr>
          <p:cNvPr id="47" name="Straight Arrow Connector 46">
            <a:extLst>
              <a:ext uri="{FF2B5EF4-FFF2-40B4-BE49-F238E27FC236}">
                <a16:creationId xmlns:a16="http://schemas.microsoft.com/office/drawing/2014/main" id="{B77F735E-0F71-D489-1A2C-9A0CCFDEE1BC}"/>
              </a:ext>
            </a:extLst>
          </p:cNvPr>
          <p:cNvCxnSpPr>
            <a:cxnSpLocks/>
            <a:stCxn id="13" idx="1"/>
            <a:endCxn id="50" idx="3"/>
          </p:cNvCxnSpPr>
          <p:nvPr/>
        </p:nvCxnSpPr>
        <p:spPr>
          <a:xfrm flipH="1">
            <a:off x="2549328" y="2539370"/>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AAEC517-1C47-1D5F-2A94-7CC1A2CC6A24}"/>
              </a:ext>
            </a:extLst>
          </p:cNvPr>
          <p:cNvGrpSpPr/>
          <p:nvPr/>
        </p:nvGrpSpPr>
        <p:grpSpPr>
          <a:xfrm>
            <a:off x="822978" y="2649560"/>
            <a:ext cx="1726350" cy="923331"/>
            <a:chOff x="809504" y="3286290"/>
            <a:chExt cx="1726350" cy="923331"/>
          </a:xfrm>
          <a:solidFill>
            <a:srgbClr val="97B5BA"/>
          </a:solidFill>
        </p:grpSpPr>
        <p:sp>
          <p:nvSpPr>
            <p:cNvPr id="50" name="Rounded Rectangle 49">
              <a:extLst>
                <a:ext uri="{FF2B5EF4-FFF2-40B4-BE49-F238E27FC236}">
                  <a16:creationId xmlns:a16="http://schemas.microsoft.com/office/drawing/2014/main" id="{AED2FF15-C394-4FD9-DA6A-390715BDEEA1}"/>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5C5D4E-82C0-653C-CBF7-38680E2796F1}"/>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52" name="Rounded Rectangle 51">
            <a:extLst>
              <a:ext uri="{FF2B5EF4-FFF2-40B4-BE49-F238E27FC236}">
                <a16:creationId xmlns:a16="http://schemas.microsoft.com/office/drawing/2014/main" id="{67F9BF46-AEB9-2A90-7C6C-90830871C388}"/>
              </a:ext>
            </a:extLst>
          </p:cNvPr>
          <p:cNvSpPr/>
          <p:nvPr/>
        </p:nvSpPr>
        <p:spPr>
          <a:xfrm>
            <a:off x="246808"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0F5CBE1-8E41-93C2-F931-1BB693DBC2FA}"/>
              </a:ext>
            </a:extLst>
          </p:cNvPr>
          <p:cNvSpPr txBox="1"/>
          <p:nvPr/>
        </p:nvSpPr>
        <p:spPr>
          <a:xfrm>
            <a:off x="246808" y="4275539"/>
            <a:ext cx="1328108" cy="369332"/>
          </a:xfrm>
          <a:prstGeom prst="rect">
            <a:avLst/>
          </a:prstGeom>
          <a:noFill/>
        </p:spPr>
        <p:txBody>
          <a:bodyPr wrap="square" rtlCol="0">
            <a:spAutoFit/>
          </a:bodyPr>
          <a:lstStyle/>
          <a:p>
            <a:pPr algn="ctr"/>
            <a:r>
              <a:rPr lang="en-US" dirty="0"/>
              <a:t>Human</a:t>
            </a:r>
          </a:p>
        </p:txBody>
      </p:sp>
      <p:sp>
        <p:nvSpPr>
          <p:cNvPr id="56" name="Left Brace 55">
            <a:extLst>
              <a:ext uri="{FF2B5EF4-FFF2-40B4-BE49-F238E27FC236}">
                <a16:creationId xmlns:a16="http://schemas.microsoft.com/office/drawing/2014/main" id="{F957D06F-E801-6739-0FCC-12CE6F857993}"/>
              </a:ext>
            </a:extLst>
          </p:cNvPr>
          <p:cNvSpPr/>
          <p:nvPr/>
        </p:nvSpPr>
        <p:spPr>
          <a:xfrm rot="5400000">
            <a:off x="1861223" y="2605490"/>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21B5933-80C2-F2F0-89E6-009A0F228401}"/>
              </a:ext>
            </a:extLst>
          </p:cNvPr>
          <p:cNvSpPr/>
          <p:nvPr/>
        </p:nvSpPr>
        <p:spPr>
          <a:xfrm>
            <a:off x="1686153"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D8BBFE9-CD4D-592E-B9E5-C903E666CEBF}"/>
              </a:ext>
            </a:extLst>
          </p:cNvPr>
          <p:cNvSpPr txBox="1"/>
          <p:nvPr/>
        </p:nvSpPr>
        <p:spPr>
          <a:xfrm>
            <a:off x="1686153" y="4275539"/>
            <a:ext cx="1328108" cy="369332"/>
          </a:xfrm>
          <a:prstGeom prst="rect">
            <a:avLst/>
          </a:prstGeom>
          <a:noFill/>
        </p:spPr>
        <p:txBody>
          <a:bodyPr wrap="square" rtlCol="0">
            <a:spAutoFit/>
          </a:bodyPr>
          <a:lstStyle/>
          <a:p>
            <a:pPr algn="ctr"/>
            <a:r>
              <a:rPr lang="en-US" dirty="0"/>
              <a:t>Designer</a:t>
            </a:r>
          </a:p>
        </p:txBody>
      </p:sp>
      <p:sp>
        <p:nvSpPr>
          <p:cNvPr id="62" name="Rounded Rectangle 61">
            <a:extLst>
              <a:ext uri="{FF2B5EF4-FFF2-40B4-BE49-F238E27FC236}">
                <a16:creationId xmlns:a16="http://schemas.microsoft.com/office/drawing/2014/main" id="{AB608B51-5E89-802A-AE13-367AEA457A5A}"/>
              </a:ext>
            </a:extLst>
          </p:cNvPr>
          <p:cNvSpPr/>
          <p:nvPr/>
        </p:nvSpPr>
        <p:spPr>
          <a:xfrm>
            <a:off x="3125498" y="4223030"/>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675E120-1138-AD2E-8DE5-1435DC6CDA93}"/>
              </a:ext>
            </a:extLst>
          </p:cNvPr>
          <p:cNvSpPr txBox="1"/>
          <p:nvPr/>
        </p:nvSpPr>
        <p:spPr>
          <a:xfrm>
            <a:off x="3125498" y="4280941"/>
            <a:ext cx="1328108" cy="369332"/>
          </a:xfrm>
          <a:prstGeom prst="rect">
            <a:avLst/>
          </a:prstGeom>
          <a:noFill/>
        </p:spPr>
        <p:txBody>
          <a:bodyPr wrap="square" rtlCol="0">
            <a:spAutoFit/>
          </a:bodyPr>
          <a:lstStyle/>
          <a:p>
            <a:pPr algn="ctr"/>
            <a:r>
              <a:rPr lang="en-US" dirty="0"/>
              <a:t>Robot</a:t>
            </a:r>
          </a:p>
        </p:txBody>
      </p:sp>
      <p:sp>
        <p:nvSpPr>
          <p:cNvPr id="64" name="Arc 63">
            <a:extLst>
              <a:ext uri="{FF2B5EF4-FFF2-40B4-BE49-F238E27FC236}">
                <a16:creationId xmlns:a16="http://schemas.microsoft.com/office/drawing/2014/main" id="{5FBF3E69-4BD1-321F-A227-3A2942B4522B}"/>
              </a:ext>
            </a:extLst>
          </p:cNvPr>
          <p:cNvSpPr/>
          <p:nvPr/>
        </p:nvSpPr>
        <p:spPr>
          <a:xfrm>
            <a:off x="1514956" y="3879160"/>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AA9906F-484E-8B5F-E92F-17B16FD207C7}"/>
              </a:ext>
            </a:extLst>
          </p:cNvPr>
          <p:cNvGrpSpPr/>
          <p:nvPr/>
        </p:nvGrpSpPr>
        <p:grpSpPr>
          <a:xfrm>
            <a:off x="10358409" y="2636730"/>
            <a:ext cx="1726350" cy="923331"/>
            <a:chOff x="809504" y="3286290"/>
            <a:chExt cx="1726350" cy="923331"/>
          </a:xfrm>
          <a:solidFill>
            <a:srgbClr val="97B5BA"/>
          </a:solidFill>
        </p:grpSpPr>
        <p:sp>
          <p:nvSpPr>
            <p:cNvPr id="66" name="Rounded Rectangle 65">
              <a:extLst>
                <a:ext uri="{FF2B5EF4-FFF2-40B4-BE49-F238E27FC236}">
                  <a16:creationId xmlns:a16="http://schemas.microsoft.com/office/drawing/2014/main" id="{4E1DC442-F3DA-8B9E-8DA1-1CECC0DB765E}"/>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B2BC69B-FE89-FB9F-72AB-17787E5CBD48}"/>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68" name="Straight Arrow Connector 67">
            <a:extLst>
              <a:ext uri="{FF2B5EF4-FFF2-40B4-BE49-F238E27FC236}">
                <a16:creationId xmlns:a16="http://schemas.microsoft.com/office/drawing/2014/main" id="{45FF3B1B-A3FF-1BB1-F865-18BD7CB225F5}"/>
              </a:ext>
            </a:extLst>
          </p:cNvPr>
          <p:cNvCxnSpPr>
            <a:cxnSpLocks/>
            <a:stCxn id="17" idx="3"/>
            <a:endCxn id="66" idx="1"/>
          </p:cNvCxnSpPr>
          <p:nvPr/>
        </p:nvCxnSpPr>
        <p:spPr>
          <a:xfrm>
            <a:off x="9563315" y="2520951"/>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Left Brace 86">
            <a:extLst>
              <a:ext uri="{FF2B5EF4-FFF2-40B4-BE49-F238E27FC236}">
                <a16:creationId xmlns:a16="http://schemas.microsoft.com/office/drawing/2014/main" id="{B4A35709-9F3C-E22C-0833-FF02BD7E9A47}"/>
              </a:ext>
            </a:extLst>
          </p:cNvPr>
          <p:cNvSpPr/>
          <p:nvPr/>
        </p:nvSpPr>
        <p:spPr>
          <a:xfrm rot="5400000">
            <a:off x="8518667" y="3167194"/>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47D1BF2F-765F-4656-4888-EDAEA88691E8}"/>
              </a:ext>
            </a:extLst>
          </p:cNvPr>
          <p:cNvSpPr/>
          <p:nvPr/>
        </p:nvSpPr>
        <p:spPr>
          <a:xfrm>
            <a:off x="6735595" y="3545836"/>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41B4DD6-47D1-5450-0ED8-8373FFB08AE3}"/>
              </a:ext>
            </a:extLst>
          </p:cNvPr>
          <p:cNvSpPr txBox="1"/>
          <p:nvPr/>
        </p:nvSpPr>
        <p:spPr>
          <a:xfrm>
            <a:off x="6807079" y="3612424"/>
            <a:ext cx="1583382" cy="369332"/>
          </a:xfrm>
          <a:prstGeom prst="rect">
            <a:avLst/>
          </a:prstGeom>
          <a:noFill/>
        </p:spPr>
        <p:txBody>
          <a:bodyPr wrap="square" rtlCol="0">
            <a:spAutoFit/>
          </a:bodyPr>
          <a:lstStyle/>
          <a:p>
            <a:pPr algn="ctr"/>
            <a:r>
              <a:rPr lang="en-US" dirty="0"/>
              <a:t>Inference</a:t>
            </a:r>
          </a:p>
        </p:txBody>
      </p:sp>
      <p:grpSp>
        <p:nvGrpSpPr>
          <p:cNvPr id="308" name="Group 307">
            <a:extLst>
              <a:ext uri="{FF2B5EF4-FFF2-40B4-BE49-F238E27FC236}">
                <a16:creationId xmlns:a16="http://schemas.microsoft.com/office/drawing/2014/main" id="{653F5237-BCB4-F7B8-E871-89EEDFE5F57A}"/>
              </a:ext>
            </a:extLst>
          </p:cNvPr>
          <p:cNvGrpSpPr/>
          <p:nvPr/>
        </p:nvGrpSpPr>
        <p:grpSpPr>
          <a:xfrm>
            <a:off x="-119928"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Curved Connector 102">
            <a:extLst>
              <a:ext uri="{FF2B5EF4-FFF2-40B4-BE49-F238E27FC236}">
                <a16:creationId xmlns:a16="http://schemas.microsoft.com/office/drawing/2014/main" id="{DA84DA0A-C195-F91D-E14F-D71B9D74BEE6}"/>
              </a:ext>
            </a:extLst>
          </p:cNvPr>
          <p:cNvCxnSpPr>
            <a:cxnSpLocks/>
          </p:cNvCxnSpPr>
          <p:nvPr/>
        </p:nvCxnSpPr>
        <p:spPr>
          <a:xfrm rot="5400000">
            <a:off x="10060283" y="3718547"/>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Curved Connector 132">
            <a:extLst>
              <a:ext uri="{FF2B5EF4-FFF2-40B4-BE49-F238E27FC236}">
                <a16:creationId xmlns:a16="http://schemas.microsoft.com/office/drawing/2014/main" id="{DD85C792-4C85-9668-8B43-FC0A9A0A01DA}"/>
              </a:ext>
            </a:extLst>
          </p:cNvPr>
          <p:cNvCxnSpPr>
            <a:cxnSpLocks/>
            <a:stCxn id="62" idx="2"/>
            <a:endCxn id="274" idx="0"/>
          </p:cNvCxnSpPr>
          <p:nvPr/>
        </p:nvCxnSpPr>
        <p:spPr>
          <a:xfrm rot="16200000" flipH="1">
            <a:off x="4420178" y="4094913"/>
            <a:ext cx="613939" cy="1875190"/>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8" name="Curved Connector 187">
            <a:extLst>
              <a:ext uri="{FF2B5EF4-FFF2-40B4-BE49-F238E27FC236}">
                <a16:creationId xmlns:a16="http://schemas.microsoft.com/office/drawing/2014/main" id="{5C1DD67D-1E79-1A94-DDFD-ED1758CB4C84}"/>
              </a:ext>
            </a:extLst>
          </p:cNvPr>
          <p:cNvCxnSpPr>
            <a:cxnSpLocks/>
            <a:stCxn id="19" idx="2"/>
            <a:endCxn id="274" idx="0"/>
          </p:cNvCxnSpPr>
          <p:nvPr/>
        </p:nvCxnSpPr>
        <p:spPr>
          <a:xfrm rot="16200000" flipH="1">
            <a:off x="4876319" y="4551055"/>
            <a:ext cx="1291132" cy="285713"/>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a:extLst>
              <a:ext uri="{FF2B5EF4-FFF2-40B4-BE49-F238E27FC236}">
                <a16:creationId xmlns:a16="http://schemas.microsoft.com/office/drawing/2014/main" id="{9F054D73-FAA3-5757-E422-663A199B7DC1}"/>
              </a:ext>
            </a:extLst>
          </p:cNvPr>
          <p:cNvCxnSpPr>
            <a:cxnSpLocks/>
            <a:stCxn id="305" idx="2"/>
            <a:endCxn id="75" idx="0"/>
          </p:cNvCxnSpPr>
          <p:nvPr/>
        </p:nvCxnSpPr>
        <p:spPr>
          <a:xfrm rot="16200000" flipH="1">
            <a:off x="6633104" y="5033838"/>
            <a:ext cx="321583" cy="2367413"/>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5" name="Rounded Rectangle 264">
            <a:extLst>
              <a:ext uri="{FF2B5EF4-FFF2-40B4-BE49-F238E27FC236}">
                <a16:creationId xmlns:a16="http://schemas.microsoft.com/office/drawing/2014/main" id="{EC1277FF-8144-2B0E-8101-E053BF566FAE}"/>
              </a:ext>
            </a:extLst>
          </p:cNvPr>
          <p:cNvSpPr/>
          <p:nvPr/>
        </p:nvSpPr>
        <p:spPr>
          <a:xfrm>
            <a:off x="8780201" y="4504603"/>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6CF83C17-A33C-2947-C642-95B36C6DBA4E}"/>
              </a:ext>
            </a:extLst>
          </p:cNvPr>
          <p:cNvSpPr txBox="1"/>
          <p:nvPr/>
        </p:nvSpPr>
        <p:spPr>
          <a:xfrm>
            <a:off x="8735061" y="4553858"/>
            <a:ext cx="1861430" cy="369332"/>
          </a:xfrm>
          <a:prstGeom prst="rect">
            <a:avLst/>
          </a:prstGeom>
          <a:noFill/>
        </p:spPr>
        <p:txBody>
          <a:bodyPr wrap="square" rtlCol="0">
            <a:spAutoFit/>
          </a:bodyPr>
          <a:lstStyle/>
          <a:p>
            <a:pPr algn="ctr"/>
            <a:r>
              <a:rPr lang="en-US" dirty="0"/>
              <a:t>diff perceptions</a:t>
            </a:r>
          </a:p>
        </p:txBody>
      </p:sp>
      <p:sp>
        <p:nvSpPr>
          <p:cNvPr id="267" name="Rounded Rectangle 266">
            <a:extLst>
              <a:ext uri="{FF2B5EF4-FFF2-40B4-BE49-F238E27FC236}">
                <a16:creationId xmlns:a16="http://schemas.microsoft.com/office/drawing/2014/main" id="{D47793CA-BAA2-E6B5-09D2-B6126E2A73E0}"/>
              </a:ext>
            </a:extLst>
          </p:cNvPr>
          <p:cNvSpPr/>
          <p:nvPr/>
        </p:nvSpPr>
        <p:spPr>
          <a:xfrm>
            <a:off x="6789237" y="450749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CB7CC054-6AC5-790E-A3C5-E9598E321833}"/>
              </a:ext>
            </a:extLst>
          </p:cNvPr>
          <p:cNvSpPr txBox="1"/>
          <p:nvPr/>
        </p:nvSpPr>
        <p:spPr>
          <a:xfrm>
            <a:off x="6842389" y="4547951"/>
            <a:ext cx="1554575" cy="369332"/>
          </a:xfrm>
          <a:prstGeom prst="rect">
            <a:avLst/>
          </a:prstGeom>
          <a:noFill/>
        </p:spPr>
        <p:txBody>
          <a:bodyPr wrap="square" rtlCol="0">
            <a:spAutoFit/>
          </a:bodyPr>
          <a:lstStyle/>
          <a:p>
            <a:pPr algn="ctr"/>
            <a:r>
              <a:rPr lang="en-US" dirty="0"/>
              <a:t>Trust change</a:t>
            </a:r>
          </a:p>
        </p:txBody>
      </p:sp>
      <p:sp>
        <p:nvSpPr>
          <p:cNvPr id="274" name="Rectangle 273">
            <a:extLst>
              <a:ext uri="{FF2B5EF4-FFF2-40B4-BE49-F238E27FC236}">
                <a16:creationId xmlns:a16="http://schemas.microsoft.com/office/drawing/2014/main" id="{B112AB2A-F7E4-C2CC-3B0B-120689269507}"/>
              </a:ext>
            </a:extLst>
          </p:cNvPr>
          <p:cNvSpPr/>
          <p:nvPr/>
        </p:nvSpPr>
        <p:spPr>
          <a:xfrm>
            <a:off x="4956082" y="5339478"/>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sz="3600" dirty="0">
                <a:solidFill>
                  <a:schemeClr val="tx1">
                    <a:lumMod val="85000"/>
                    <a:lumOff val="15000"/>
                  </a:schemeClr>
                </a:solidFill>
              </a:rPr>
              <a:t>How a Robot </a:t>
            </a:r>
            <a:r>
              <a:rPr lang="en-US" dirty="0">
                <a:solidFill>
                  <a:schemeClr val="tx1">
                    <a:lumMod val="85000"/>
                    <a:lumOff val="15000"/>
                  </a:schemeClr>
                </a:solidFill>
              </a:rPr>
              <a:t>C</a:t>
            </a:r>
            <a:r>
              <a:rPr lang="en-US" sz="3600" dirty="0">
                <a:solidFill>
                  <a:schemeClr val="tx1">
                    <a:lumMod val="85000"/>
                    <a:lumOff val="15000"/>
                  </a:schemeClr>
                </a:solidFill>
              </a:rPr>
              <a:t>an </a:t>
            </a:r>
            <a:r>
              <a:rPr lang="en-US" dirty="0">
                <a:solidFill>
                  <a:schemeClr val="tx1">
                    <a:lumMod val="85000"/>
                    <a:lumOff val="15000"/>
                  </a:schemeClr>
                </a:solidFill>
              </a:rPr>
              <a:t>U</a:t>
            </a:r>
            <a:r>
              <a:rPr lang="en-US" sz="3600" dirty="0">
                <a:solidFill>
                  <a:schemeClr val="tx1">
                    <a:lumMod val="85000"/>
                    <a:lumOff val="15000"/>
                  </a:schemeClr>
                </a:solidFill>
              </a:rPr>
              <a:t>se </a:t>
            </a:r>
            <a:r>
              <a:rPr lang="en-US" dirty="0">
                <a:solidFill>
                  <a:schemeClr val="tx1">
                    <a:lumMod val="85000"/>
                    <a:lumOff val="15000"/>
                  </a:schemeClr>
                </a:solidFill>
              </a:rPr>
              <a:t>T</a:t>
            </a:r>
            <a:r>
              <a:rPr lang="en-US" sz="3600" dirty="0">
                <a:solidFill>
                  <a:schemeClr val="tx1">
                    <a:lumMod val="85000"/>
                    <a:lumOff val="15000"/>
                  </a:schemeClr>
                </a:solidFill>
              </a:rPr>
              <a:t>he Framework</a:t>
            </a:r>
            <a:endParaRPr lang="en-US" dirty="0"/>
          </a:p>
        </p:txBody>
      </p:sp>
      <p:sp>
        <p:nvSpPr>
          <p:cNvPr id="305" name="TextBox 304">
            <a:extLst>
              <a:ext uri="{FF2B5EF4-FFF2-40B4-BE49-F238E27FC236}">
                <a16:creationId xmlns:a16="http://schemas.microsoft.com/office/drawing/2014/main" id="{18C62D7B-B001-ECCF-0FCB-CF379765E58C}"/>
              </a:ext>
            </a:extLst>
          </p:cNvPr>
          <p:cNvSpPr txBox="1"/>
          <p:nvPr/>
        </p:nvSpPr>
        <p:spPr>
          <a:xfrm>
            <a:off x="4960439" y="5318090"/>
            <a:ext cx="1299499" cy="738664"/>
          </a:xfrm>
          <a:prstGeom prst="rect">
            <a:avLst/>
          </a:prstGeom>
          <a:noFill/>
        </p:spPr>
        <p:txBody>
          <a:bodyPr wrap="square">
            <a:spAutoFit/>
          </a:bodyPr>
          <a:lstStyle/>
          <a:p>
            <a:r>
              <a:rPr lang="en-US" sz="1400" i="1" dirty="0">
                <a:solidFill>
                  <a:schemeClr val="tx1">
                    <a:lumMod val="65000"/>
                    <a:lumOff val="35000"/>
                  </a:schemeClr>
                </a:solidFill>
              </a:rPr>
              <a:t>HRI’ 22; </a:t>
            </a:r>
            <a:r>
              <a:rPr lang="en-US" sz="1400" i="1" dirty="0" err="1">
                <a:solidFill>
                  <a:schemeClr val="tx1">
                    <a:lumMod val="65000"/>
                    <a:lumOff val="35000"/>
                  </a:schemeClr>
                </a:solidFill>
              </a:rPr>
              <a:t>lbr</a:t>
            </a:r>
            <a:endParaRPr lang="en-US" sz="1400" i="1" dirty="0">
              <a:solidFill>
                <a:schemeClr val="tx1">
                  <a:lumMod val="65000"/>
                  <a:lumOff val="35000"/>
                </a:schemeClr>
              </a:solidFill>
            </a:endParaRPr>
          </a:p>
          <a:p>
            <a:r>
              <a:rPr lang="en-US" sz="1400" i="1" dirty="0">
                <a:solidFill>
                  <a:schemeClr val="tx1">
                    <a:lumMod val="65000"/>
                    <a:lumOff val="35000"/>
                  </a:schemeClr>
                </a:solidFill>
              </a:rPr>
              <a:t>HRI’ 23 </a:t>
            </a:r>
          </a:p>
          <a:p>
            <a:r>
              <a:rPr lang="en-US" sz="1400" i="1" dirty="0">
                <a:solidFill>
                  <a:schemeClr val="tx1">
                    <a:lumMod val="65000"/>
                    <a:lumOff val="35000"/>
                  </a:schemeClr>
                </a:solidFill>
              </a:rPr>
              <a:t>ICAPS’ 20, XAIP</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3801807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Iterated Interaction</a:t>
            </a:r>
            <a:endParaRPr lang="en-US" dirty="0"/>
          </a:p>
        </p:txBody>
      </p:sp>
      <p:sp>
        <p:nvSpPr>
          <p:cNvPr id="31" name="Rectangle 30">
            <a:extLst>
              <a:ext uri="{FF2B5EF4-FFF2-40B4-BE49-F238E27FC236}">
                <a16:creationId xmlns:a16="http://schemas.microsoft.com/office/drawing/2014/main" id="{AD4D492C-8E14-188C-AD80-3936613944C4}"/>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M Verma,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,“Trust-Aware Planning: Modeling Trust Evolution in Iterated Human-Robot Interaction” HRI 2023 </a:t>
            </a:r>
          </a:p>
        </p:txBody>
      </p:sp>
      <p:sp>
        <p:nvSpPr>
          <p:cNvPr id="11" name="TextBox 10">
            <a:extLst>
              <a:ext uri="{FF2B5EF4-FFF2-40B4-BE49-F238E27FC236}">
                <a16:creationId xmlns:a16="http://schemas.microsoft.com/office/drawing/2014/main" id="{8F730046-23FE-ABDA-0431-0684D286ABDB}"/>
              </a:ext>
            </a:extLst>
          </p:cNvPr>
          <p:cNvSpPr txBox="1"/>
          <p:nvPr/>
        </p:nvSpPr>
        <p:spPr>
          <a:xfrm>
            <a:off x="302054" y="2048206"/>
            <a:ext cx="5570034"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Iterated interaction of human and robot</a:t>
            </a:r>
          </a:p>
          <a:p>
            <a:pPr marL="342900" indent="-342900">
              <a:buFont typeface="Arial" panose="020B0604020202020204" pitchFamily="34" charset="0"/>
              <a:buChar char="•"/>
            </a:pPr>
            <a:r>
              <a:rPr lang="en-US" sz="2400" dirty="0">
                <a:solidFill>
                  <a:schemeClr val="tx1">
                    <a:lumMod val="85000"/>
                    <a:lumOff val="15000"/>
                  </a:schemeClr>
                </a:solidFill>
              </a:rPr>
              <a:t>Human has different model of the robot than the robot model of task</a:t>
            </a:r>
          </a:p>
          <a:p>
            <a:pPr marL="342900" indent="-342900">
              <a:buFont typeface="Arial" panose="020B0604020202020204" pitchFamily="34" charset="0"/>
              <a:buChar char="•"/>
            </a:pPr>
            <a:r>
              <a:rPr lang="en-US" sz="2400" dirty="0">
                <a:solidFill>
                  <a:schemeClr val="tx1">
                    <a:lumMod val="85000"/>
                    <a:lumOff val="15000"/>
                  </a:schemeClr>
                </a:solidFill>
              </a:rPr>
              <a:t>Explicable behavior is costly but trust friendly</a:t>
            </a:r>
          </a:p>
          <a:p>
            <a:pPr marL="342900" indent="-342900">
              <a:buFont typeface="Arial" panose="020B0604020202020204" pitchFamily="34" charset="0"/>
              <a:buChar char="•"/>
            </a:pPr>
            <a:r>
              <a:rPr lang="en-US" sz="2400" dirty="0">
                <a:solidFill>
                  <a:schemeClr val="tx1">
                    <a:lumMod val="85000"/>
                    <a:lumOff val="15000"/>
                  </a:schemeClr>
                </a:solidFill>
              </a:rPr>
              <a:t>A trade-off is needed for expensive but trust engendering behavior, and efficient but possibly surprising behavior</a:t>
            </a:r>
          </a:p>
        </p:txBody>
      </p:sp>
      <p:pic>
        <p:nvPicPr>
          <p:cNvPr id="5" name="Picture 4" descr="A diagram of a person and a robot&#10;&#10;Description automatically generated">
            <a:extLst>
              <a:ext uri="{FF2B5EF4-FFF2-40B4-BE49-F238E27FC236}">
                <a16:creationId xmlns:a16="http://schemas.microsoft.com/office/drawing/2014/main" id="{ABCBEAB0-18EB-3798-AD59-36B2BFD80857}"/>
              </a:ext>
            </a:extLst>
          </p:cNvPr>
          <p:cNvPicPr>
            <a:picLocks noChangeAspect="1"/>
          </p:cNvPicPr>
          <p:nvPr/>
        </p:nvPicPr>
        <p:blipFill rotWithShape="1">
          <a:blip r:embed="rId3"/>
          <a:srcRect l="16718" t="8352" r="10063" b="10835"/>
          <a:stretch/>
        </p:blipFill>
        <p:spPr>
          <a:xfrm>
            <a:off x="5767137" y="792943"/>
            <a:ext cx="6424863" cy="3988750"/>
          </a:xfrm>
          <a:prstGeom prst="rect">
            <a:avLst/>
          </a:prstGeom>
        </p:spPr>
      </p:pic>
    </p:spTree>
    <p:extLst>
      <p:ext uri="{BB962C8B-B14F-4D97-AF65-F5344CB8AC3E}">
        <p14:creationId xmlns:p14="http://schemas.microsoft.com/office/powerpoint/2010/main" val="3803859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Iterated Interaction</a:t>
            </a:r>
            <a:endParaRPr lang="en-US" dirty="0"/>
          </a:p>
        </p:txBody>
      </p:sp>
      <p:sp>
        <p:nvSpPr>
          <p:cNvPr id="31" name="Rectangle 30">
            <a:extLst>
              <a:ext uri="{FF2B5EF4-FFF2-40B4-BE49-F238E27FC236}">
                <a16:creationId xmlns:a16="http://schemas.microsoft.com/office/drawing/2014/main" id="{AD4D492C-8E14-188C-AD80-3936613944C4}"/>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M Verma,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,“Trust-Aware Planning: Modeling Trust Evolution in Iterated Human-Robot Interaction” HRI 2023 </a:t>
            </a:r>
          </a:p>
        </p:txBody>
      </p:sp>
      <p:sp>
        <p:nvSpPr>
          <p:cNvPr id="11" name="TextBox 10">
            <a:extLst>
              <a:ext uri="{FF2B5EF4-FFF2-40B4-BE49-F238E27FC236}">
                <a16:creationId xmlns:a16="http://schemas.microsoft.com/office/drawing/2014/main" id="{8F730046-23FE-ABDA-0431-0684D286ABDB}"/>
              </a:ext>
            </a:extLst>
          </p:cNvPr>
          <p:cNvSpPr txBox="1"/>
          <p:nvPr/>
        </p:nvSpPr>
        <p:spPr>
          <a:xfrm>
            <a:off x="302054" y="2048206"/>
            <a:ext cx="5570034"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Iterated interaction of human and robot</a:t>
            </a:r>
          </a:p>
          <a:p>
            <a:pPr marL="342900" indent="-342900">
              <a:buFont typeface="Arial" panose="020B0604020202020204" pitchFamily="34" charset="0"/>
              <a:buChar char="•"/>
            </a:pPr>
            <a:r>
              <a:rPr lang="en-US" sz="2400" dirty="0">
                <a:solidFill>
                  <a:schemeClr val="tx1">
                    <a:lumMod val="85000"/>
                    <a:lumOff val="15000"/>
                  </a:schemeClr>
                </a:solidFill>
              </a:rPr>
              <a:t>Human has different model of the robot than the robot model of task</a:t>
            </a:r>
          </a:p>
          <a:p>
            <a:pPr marL="342900" indent="-342900">
              <a:buFont typeface="Arial" panose="020B0604020202020204" pitchFamily="34" charset="0"/>
              <a:buChar char="•"/>
            </a:pPr>
            <a:r>
              <a:rPr lang="en-US" sz="2400" dirty="0">
                <a:solidFill>
                  <a:schemeClr val="tx1">
                    <a:lumMod val="85000"/>
                    <a:lumOff val="15000"/>
                  </a:schemeClr>
                </a:solidFill>
              </a:rPr>
              <a:t>Explicable behavior is costly but trust friendly</a:t>
            </a:r>
          </a:p>
          <a:p>
            <a:pPr marL="342900" indent="-342900">
              <a:buFont typeface="Arial" panose="020B0604020202020204" pitchFamily="34" charset="0"/>
              <a:buChar char="•"/>
            </a:pPr>
            <a:r>
              <a:rPr lang="en-US" sz="2400" dirty="0">
                <a:solidFill>
                  <a:schemeClr val="tx1">
                    <a:lumMod val="85000"/>
                    <a:lumOff val="15000"/>
                  </a:schemeClr>
                </a:solidFill>
              </a:rPr>
              <a:t>A trade-off is needed for expensive but trust engendering behavior, and efficient but possibly surprising behavior</a:t>
            </a:r>
          </a:p>
        </p:txBody>
      </p:sp>
      <p:pic>
        <p:nvPicPr>
          <p:cNvPr id="3" name="Picture 2" descr="A diagram of a person and a robot&#10;&#10;Description automatically generated">
            <a:extLst>
              <a:ext uri="{FF2B5EF4-FFF2-40B4-BE49-F238E27FC236}">
                <a16:creationId xmlns:a16="http://schemas.microsoft.com/office/drawing/2014/main" id="{4F6B0222-F419-2A50-FF14-75D397363804}"/>
              </a:ext>
            </a:extLst>
          </p:cNvPr>
          <p:cNvPicPr>
            <a:picLocks noChangeAspect="1"/>
          </p:cNvPicPr>
          <p:nvPr/>
        </p:nvPicPr>
        <p:blipFill rotWithShape="1">
          <a:blip r:embed="rId3"/>
          <a:srcRect l="16718" t="8352" r="10063" b="10835"/>
          <a:stretch/>
        </p:blipFill>
        <p:spPr>
          <a:xfrm>
            <a:off x="5767137" y="792943"/>
            <a:ext cx="6424863" cy="3988750"/>
          </a:xfrm>
          <a:prstGeom prst="rect">
            <a:avLst/>
          </a:prstGeom>
        </p:spPr>
      </p:pic>
      <p:sp>
        <p:nvSpPr>
          <p:cNvPr id="5" name="Rectangle 4">
            <a:extLst>
              <a:ext uri="{FF2B5EF4-FFF2-40B4-BE49-F238E27FC236}">
                <a16:creationId xmlns:a16="http://schemas.microsoft.com/office/drawing/2014/main" id="{BEF48F94-2734-C931-0D9C-DD18FAA1BE78}"/>
              </a:ext>
            </a:extLst>
          </p:cNvPr>
          <p:cNvSpPr/>
          <p:nvPr/>
        </p:nvSpPr>
        <p:spPr>
          <a:xfrm>
            <a:off x="407004" y="4992878"/>
            <a:ext cx="11069377" cy="668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Approach</a:t>
            </a:r>
          </a:p>
        </p:txBody>
      </p:sp>
      <p:sp>
        <p:nvSpPr>
          <p:cNvPr id="6" name="TextBox 5">
            <a:extLst>
              <a:ext uri="{FF2B5EF4-FFF2-40B4-BE49-F238E27FC236}">
                <a16:creationId xmlns:a16="http://schemas.microsoft.com/office/drawing/2014/main" id="{4ABE8316-A910-CC82-E3F4-3296BDE0B5B9}"/>
              </a:ext>
            </a:extLst>
          </p:cNvPr>
          <p:cNvSpPr txBox="1"/>
          <p:nvPr/>
        </p:nvSpPr>
        <p:spPr>
          <a:xfrm>
            <a:off x="308240" y="5560700"/>
            <a:ext cx="11476756" cy="83099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Meta-computational framework that can model and work with the user’s trust</a:t>
            </a:r>
          </a:p>
          <a:p>
            <a:pPr marL="342900" indent="-342900">
              <a:buFont typeface="Arial" panose="020B0604020202020204" pitchFamily="34" charset="0"/>
              <a:buChar char="•"/>
            </a:pPr>
            <a:r>
              <a:rPr lang="en-US" sz="2400" dirty="0">
                <a:solidFill>
                  <a:schemeClr val="tx1">
                    <a:lumMod val="85000"/>
                    <a:lumOff val="15000"/>
                  </a:schemeClr>
                </a:solidFill>
              </a:rPr>
              <a:t>Taking a longitudinal view of the teaming to choose to be optimal, explicable or explain </a:t>
            </a:r>
          </a:p>
        </p:txBody>
      </p:sp>
    </p:spTree>
    <p:extLst>
      <p:ext uri="{BB962C8B-B14F-4D97-AF65-F5344CB8AC3E}">
        <p14:creationId xmlns:p14="http://schemas.microsoft.com/office/powerpoint/2010/main" val="1405262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Introduction</a:t>
            </a:r>
          </a:p>
        </p:txBody>
      </p:sp>
      <p:grpSp>
        <p:nvGrpSpPr>
          <p:cNvPr id="28" name="Group 27">
            <a:extLst>
              <a:ext uri="{FF2B5EF4-FFF2-40B4-BE49-F238E27FC236}">
                <a16:creationId xmlns:a16="http://schemas.microsoft.com/office/drawing/2014/main" id="{B2440821-45BA-342A-4127-ED8B264BA680}"/>
              </a:ext>
            </a:extLst>
          </p:cNvPr>
          <p:cNvGrpSpPr/>
          <p:nvPr/>
        </p:nvGrpSpPr>
        <p:grpSpPr>
          <a:xfrm>
            <a:off x="3455068" y="1756599"/>
            <a:ext cx="5281864" cy="3622179"/>
            <a:chOff x="3477126" y="1949116"/>
            <a:chExt cx="5281864" cy="3622179"/>
          </a:xfrm>
        </p:grpSpPr>
        <p:sp>
          <p:nvSpPr>
            <p:cNvPr id="62" name="TextBox 61">
              <a:extLst>
                <a:ext uri="{FF2B5EF4-FFF2-40B4-BE49-F238E27FC236}">
                  <a16:creationId xmlns:a16="http://schemas.microsoft.com/office/drawing/2014/main" id="{6BEBD708-437C-E02D-A4C2-21C86E01C88A}"/>
                </a:ext>
              </a:extLst>
            </p:cNvPr>
            <p:cNvSpPr txBox="1"/>
            <p:nvPr/>
          </p:nvSpPr>
          <p:spPr>
            <a:xfrm>
              <a:off x="5371250" y="5371240"/>
              <a:ext cx="1219417" cy="200055"/>
            </a:xfrm>
            <a:prstGeom prst="rect">
              <a:avLst/>
            </a:prstGeom>
            <a:noFill/>
          </p:spPr>
          <p:txBody>
            <a:bodyPr wrap="square">
              <a:spAutoFit/>
            </a:bodyPr>
            <a:lstStyle/>
            <a:p>
              <a:r>
                <a:rPr lang="en-US" sz="700" b="0" i="1" dirty="0">
                  <a:solidFill>
                    <a:srgbClr val="999999"/>
                  </a:solidFill>
                  <a:effectLst/>
                  <a:latin typeface="open-sans"/>
                </a:rPr>
                <a:t>https://</a:t>
              </a:r>
              <a:r>
                <a:rPr lang="en-US" sz="700" b="0" i="1" dirty="0" err="1">
                  <a:solidFill>
                    <a:srgbClr val="999999"/>
                  </a:solidFill>
                  <a:effectLst/>
                  <a:latin typeface="open-sans"/>
                </a:rPr>
                <a:t>www.vecteezy.com</a:t>
              </a:r>
              <a:r>
                <a:rPr lang="en-US" sz="700" b="0" i="1" dirty="0">
                  <a:solidFill>
                    <a:srgbClr val="999999"/>
                  </a:solidFill>
                  <a:effectLst/>
                  <a:latin typeface="open-sans"/>
                </a:rPr>
                <a:t>/</a:t>
              </a:r>
            </a:p>
          </p:txBody>
        </p:sp>
        <p:pic>
          <p:nvPicPr>
            <p:cNvPr id="21" name="Picture 20" descr="A person shaking hands with a robot&#10;&#10;Description automatically generated">
              <a:extLst>
                <a:ext uri="{FF2B5EF4-FFF2-40B4-BE49-F238E27FC236}">
                  <a16:creationId xmlns:a16="http://schemas.microsoft.com/office/drawing/2014/main" id="{3B59BDB5-296D-AB0F-A8CF-17F84DB950F4}"/>
                </a:ext>
              </a:extLst>
            </p:cNvPr>
            <p:cNvPicPr>
              <a:picLocks noChangeAspect="1"/>
            </p:cNvPicPr>
            <p:nvPr/>
          </p:nvPicPr>
          <p:blipFill rotWithShape="1">
            <a:blip r:embed="rId3"/>
            <a:srcRect l="4251" t="9065" r="3480" b="9417"/>
            <a:stretch/>
          </p:blipFill>
          <p:spPr>
            <a:xfrm>
              <a:off x="3477126" y="1949116"/>
              <a:ext cx="5281864" cy="3422124"/>
            </a:xfrm>
            <a:prstGeom prst="rect">
              <a:avLst/>
            </a:prstGeom>
          </p:spPr>
        </p:pic>
      </p:grpSp>
      <p:sp>
        <p:nvSpPr>
          <p:cNvPr id="32" name="Oval 31">
            <a:extLst>
              <a:ext uri="{FF2B5EF4-FFF2-40B4-BE49-F238E27FC236}">
                <a16:creationId xmlns:a16="http://schemas.microsoft.com/office/drawing/2014/main" id="{7CC69BA9-5658-B088-6293-1F51CC3207EF}"/>
              </a:ext>
            </a:extLst>
          </p:cNvPr>
          <p:cNvSpPr/>
          <p:nvPr/>
        </p:nvSpPr>
        <p:spPr>
          <a:xfrm>
            <a:off x="193395" y="1381841"/>
            <a:ext cx="3704828" cy="2305949"/>
          </a:xfrm>
          <a:prstGeom prst="ellipse">
            <a:avLst/>
          </a:prstGeom>
          <a:solidFill>
            <a:srgbClr val="C0900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“An appropriate level of trust”</a:t>
            </a:r>
          </a:p>
          <a:p>
            <a:pPr algn="ctr"/>
            <a:r>
              <a:rPr lang="en-US" sz="2400" dirty="0">
                <a:solidFill>
                  <a:schemeClr val="bg1"/>
                </a:solidFill>
              </a:rPr>
              <a:t>Over trust or misplaced trust can be catastrophic</a:t>
            </a:r>
          </a:p>
        </p:txBody>
      </p:sp>
      <p:sp>
        <p:nvSpPr>
          <p:cNvPr id="33" name="Oval 32">
            <a:extLst>
              <a:ext uri="{FF2B5EF4-FFF2-40B4-BE49-F238E27FC236}">
                <a16:creationId xmlns:a16="http://schemas.microsoft.com/office/drawing/2014/main" id="{DBA36812-5B27-48E3-94E1-A17710940FCA}"/>
              </a:ext>
            </a:extLst>
          </p:cNvPr>
          <p:cNvSpPr/>
          <p:nvPr/>
        </p:nvSpPr>
        <p:spPr>
          <a:xfrm>
            <a:off x="8335594" y="1381841"/>
            <a:ext cx="3703320" cy="2304288"/>
          </a:xfrm>
          <a:prstGeom prst="ellipse">
            <a:avLst/>
          </a:prstGeom>
          <a:solidFill>
            <a:srgbClr val="548234"/>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Establishing trust Requires understanding of each other’s roles and capabilities</a:t>
            </a:r>
          </a:p>
        </p:txBody>
      </p:sp>
      <p:sp>
        <p:nvSpPr>
          <p:cNvPr id="36" name="Rounded Rectangle 35">
            <a:extLst>
              <a:ext uri="{FF2B5EF4-FFF2-40B4-BE49-F238E27FC236}">
                <a16:creationId xmlns:a16="http://schemas.microsoft.com/office/drawing/2014/main" id="{CFDAAD8D-B1A0-75F6-DF80-41AD577F4ADF}"/>
              </a:ext>
            </a:extLst>
          </p:cNvPr>
          <p:cNvSpPr/>
          <p:nvPr/>
        </p:nvSpPr>
        <p:spPr>
          <a:xfrm>
            <a:off x="2045810" y="5476159"/>
            <a:ext cx="8144938" cy="1164148"/>
          </a:xfrm>
          <a:prstGeom prst="roundRect">
            <a:avLst/>
          </a:prstGeom>
          <a:solidFill>
            <a:srgbClr val="C65A1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bg1"/>
                </a:solidFill>
                <a:effectLst/>
              </a:rPr>
              <a:t>Trust-aware frameworks are critical </a:t>
            </a:r>
          </a:p>
          <a:p>
            <a:pPr algn="ctr"/>
            <a:r>
              <a:rPr lang="en-US" sz="2400" dirty="0">
                <a:solidFill>
                  <a:schemeClr val="bg1"/>
                </a:solidFill>
              </a:rPr>
              <a:t>Especially a generalized and consistent formalization</a:t>
            </a:r>
          </a:p>
        </p:txBody>
      </p:sp>
    </p:spTree>
    <p:extLst>
      <p:ext uri="{BB962C8B-B14F-4D97-AF65-F5344CB8AC3E}">
        <p14:creationId xmlns:p14="http://schemas.microsoft.com/office/powerpoint/2010/main" val="2543564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Human Expectation: Explicable/Explanation</a:t>
            </a:r>
            <a:endParaRPr lang="en-US" dirty="0"/>
          </a:p>
        </p:txBody>
      </p:sp>
      <p:sp>
        <p:nvSpPr>
          <p:cNvPr id="3" name="Rectangle 2">
            <a:extLst>
              <a:ext uri="{FF2B5EF4-FFF2-40B4-BE49-F238E27FC236}">
                <a16:creationId xmlns:a16="http://schemas.microsoft.com/office/drawing/2014/main" id="{019E0AED-21BA-5F2D-1FE1-F673864D676A}"/>
              </a:ext>
            </a:extLst>
          </p:cNvPr>
          <p:cNvSpPr/>
          <p:nvPr/>
        </p:nvSpPr>
        <p:spPr>
          <a:xfrm>
            <a:off x="163161" y="2211473"/>
            <a:ext cx="2697979" cy="24668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BFDF85B-333C-CDAA-B0A0-ECBFF9062224}"/>
              </a:ext>
            </a:extLst>
          </p:cNvPr>
          <p:cNvCxnSpPr>
            <a:cxnSpLocks/>
          </p:cNvCxnSpPr>
          <p:nvPr/>
        </p:nvCxnSpPr>
        <p:spPr>
          <a:xfrm>
            <a:off x="670603" y="2211473"/>
            <a:ext cx="0" cy="2466870"/>
          </a:xfrm>
          <a:prstGeom prst="line">
            <a:avLst/>
          </a:prstGeom>
          <a:ln w="127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F2E03C8-694E-9134-7B16-F4AC9246F63A}"/>
              </a:ext>
            </a:extLst>
          </p:cNvPr>
          <p:cNvCxnSpPr>
            <a:cxnSpLocks/>
          </p:cNvCxnSpPr>
          <p:nvPr/>
        </p:nvCxnSpPr>
        <p:spPr>
          <a:xfrm>
            <a:off x="1209866" y="2213153"/>
            <a:ext cx="0" cy="246519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1135A7E-3AD4-36C9-CF88-A0FEAABB4FD0}"/>
              </a:ext>
            </a:extLst>
          </p:cNvPr>
          <p:cNvCxnSpPr>
            <a:cxnSpLocks/>
          </p:cNvCxnSpPr>
          <p:nvPr/>
        </p:nvCxnSpPr>
        <p:spPr>
          <a:xfrm>
            <a:off x="1762521" y="2218174"/>
            <a:ext cx="0" cy="2460169"/>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BCA237E-2EE0-8E22-C764-CAA69AA7373C}"/>
              </a:ext>
            </a:extLst>
          </p:cNvPr>
          <p:cNvCxnSpPr>
            <a:cxnSpLocks/>
          </p:cNvCxnSpPr>
          <p:nvPr/>
        </p:nvCxnSpPr>
        <p:spPr>
          <a:xfrm>
            <a:off x="2315186" y="2223197"/>
            <a:ext cx="0" cy="2455146"/>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A32FADF-A8CF-E4E0-3593-6C17C7D6BD2D}"/>
              </a:ext>
            </a:extLst>
          </p:cNvPr>
          <p:cNvCxnSpPr>
            <a:cxnSpLocks/>
          </p:cNvCxnSpPr>
          <p:nvPr/>
        </p:nvCxnSpPr>
        <p:spPr>
          <a:xfrm flipH="1">
            <a:off x="163162" y="2677048"/>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B2E077B-9FD3-6560-2EE9-4A12E59AFA01}"/>
              </a:ext>
            </a:extLst>
          </p:cNvPr>
          <p:cNvCxnSpPr>
            <a:cxnSpLocks/>
          </p:cNvCxnSpPr>
          <p:nvPr/>
        </p:nvCxnSpPr>
        <p:spPr>
          <a:xfrm flipH="1">
            <a:off x="169865" y="3186165"/>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967237F-7F2D-664A-B7EC-E2DC15D5D1D9}"/>
              </a:ext>
            </a:extLst>
          </p:cNvPr>
          <p:cNvCxnSpPr>
            <a:cxnSpLocks/>
          </p:cNvCxnSpPr>
          <p:nvPr/>
        </p:nvCxnSpPr>
        <p:spPr>
          <a:xfrm flipH="1">
            <a:off x="166511" y="3695282"/>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EE8F438-97E9-D267-BAB1-83489A448EAC}"/>
              </a:ext>
            </a:extLst>
          </p:cNvPr>
          <p:cNvCxnSpPr>
            <a:cxnSpLocks/>
          </p:cNvCxnSpPr>
          <p:nvPr/>
        </p:nvCxnSpPr>
        <p:spPr>
          <a:xfrm flipH="1">
            <a:off x="166520" y="4202722"/>
            <a:ext cx="2697978" cy="0"/>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AD74EE6-C70A-3BAA-91DE-4F5ED6772532}"/>
              </a:ext>
            </a:extLst>
          </p:cNvPr>
          <p:cNvSpPr/>
          <p:nvPr/>
        </p:nvSpPr>
        <p:spPr>
          <a:xfrm>
            <a:off x="3186847" y="2211550"/>
            <a:ext cx="2697979" cy="24668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D602BC9-E9EA-0904-5DB7-E1C4F54C0C00}"/>
              </a:ext>
            </a:extLst>
          </p:cNvPr>
          <p:cNvCxnSpPr>
            <a:cxnSpLocks/>
          </p:cNvCxnSpPr>
          <p:nvPr/>
        </p:nvCxnSpPr>
        <p:spPr>
          <a:xfrm>
            <a:off x="3694289" y="2211550"/>
            <a:ext cx="0" cy="246687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651C21C-F6F8-5C28-C7AF-D0BD81CD90F2}"/>
              </a:ext>
            </a:extLst>
          </p:cNvPr>
          <p:cNvCxnSpPr>
            <a:cxnSpLocks/>
          </p:cNvCxnSpPr>
          <p:nvPr/>
        </p:nvCxnSpPr>
        <p:spPr>
          <a:xfrm>
            <a:off x="4233552" y="2213230"/>
            <a:ext cx="0" cy="246519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7F99031-FE6B-174A-BF8A-3FB8994B0432}"/>
              </a:ext>
            </a:extLst>
          </p:cNvPr>
          <p:cNvCxnSpPr>
            <a:cxnSpLocks/>
          </p:cNvCxnSpPr>
          <p:nvPr/>
        </p:nvCxnSpPr>
        <p:spPr>
          <a:xfrm>
            <a:off x="4786207" y="2218251"/>
            <a:ext cx="0" cy="2460169"/>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FBDA854-5395-6EA2-F776-4D0E12991CD0}"/>
              </a:ext>
            </a:extLst>
          </p:cNvPr>
          <p:cNvCxnSpPr>
            <a:cxnSpLocks/>
          </p:cNvCxnSpPr>
          <p:nvPr/>
        </p:nvCxnSpPr>
        <p:spPr>
          <a:xfrm>
            <a:off x="5338872" y="2223274"/>
            <a:ext cx="0" cy="2455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5DAB1DD-0659-77FE-CA50-5661E7D10501}"/>
              </a:ext>
            </a:extLst>
          </p:cNvPr>
          <p:cNvCxnSpPr>
            <a:cxnSpLocks/>
          </p:cNvCxnSpPr>
          <p:nvPr/>
        </p:nvCxnSpPr>
        <p:spPr>
          <a:xfrm flipH="1">
            <a:off x="3186848" y="2677125"/>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6828475-7BB7-A88D-5583-29A4D154EAED}"/>
              </a:ext>
            </a:extLst>
          </p:cNvPr>
          <p:cNvCxnSpPr>
            <a:cxnSpLocks/>
          </p:cNvCxnSpPr>
          <p:nvPr/>
        </p:nvCxnSpPr>
        <p:spPr>
          <a:xfrm flipH="1">
            <a:off x="3193551" y="3186242"/>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AFBF6D8-24CD-AA5D-1025-FDC0F42BA4EB}"/>
              </a:ext>
            </a:extLst>
          </p:cNvPr>
          <p:cNvCxnSpPr>
            <a:cxnSpLocks/>
          </p:cNvCxnSpPr>
          <p:nvPr/>
        </p:nvCxnSpPr>
        <p:spPr>
          <a:xfrm flipH="1">
            <a:off x="3190197" y="3695359"/>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B17D076-05D9-01AD-4E5B-91E886903B73}"/>
              </a:ext>
            </a:extLst>
          </p:cNvPr>
          <p:cNvCxnSpPr>
            <a:cxnSpLocks/>
          </p:cNvCxnSpPr>
          <p:nvPr/>
        </p:nvCxnSpPr>
        <p:spPr>
          <a:xfrm flipH="1">
            <a:off x="3190206" y="4202799"/>
            <a:ext cx="2697978" cy="0"/>
          </a:xfrm>
          <a:prstGeom prst="line">
            <a:avLst/>
          </a:prstGeom>
          <a:ln w="12700"/>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920285C-90E1-7460-4506-285680B8AB88}"/>
              </a:ext>
            </a:extLst>
          </p:cNvPr>
          <p:cNvSpPr/>
          <p:nvPr/>
        </p:nvSpPr>
        <p:spPr>
          <a:xfrm>
            <a:off x="1209866" y="3186165"/>
            <a:ext cx="1098609" cy="10165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3AEEEF-60A0-A679-29B6-E275A20BA556}"/>
              </a:ext>
            </a:extLst>
          </p:cNvPr>
          <p:cNvSpPr/>
          <p:nvPr/>
        </p:nvSpPr>
        <p:spPr>
          <a:xfrm>
            <a:off x="4243613" y="3200480"/>
            <a:ext cx="1098609" cy="10165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DC6650D-7665-A5BA-C028-20364B80C84F}"/>
              </a:ext>
            </a:extLst>
          </p:cNvPr>
          <p:cNvSpPr/>
          <p:nvPr/>
        </p:nvSpPr>
        <p:spPr>
          <a:xfrm>
            <a:off x="1320329" y="2370389"/>
            <a:ext cx="200962" cy="2009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55ABACF-5338-C5AA-C69C-C110F03FD84C}"/>
              </a:ext>
            </a:extLst>
          </p:cNvPr>
          <p:cNvSpPr/>
          <p:nvPr/>
        </p:nvSpPr>
        <p:spPr>
          <a:xfrm>
            <a:off x="4406850" y="2326152"/>
            <a:ext cx="200962" cy="2009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Robot">
            <a:extLst>
              <a:ext uri="{FF2B5EF4-FFF2-40B4-BE49-F238E27FC236}">
                <a16:creationId xmlns:a16="http://schemas.microsoft.com/office/drawing/2014/main" id="{5365BC2F-CE53-AEDF-2DD0-0F2C15C97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2484" y="4094702"/>
            <a:ext cx="595365" cy="595365"/>
          </a:xfrm>
          <a:prstGeom prst="rect">
            <a:avLst/>
          </a:prstGeom>
        </p:spPr>
      </p:pic>
      <p:pic>
        <p:nvPicPr>
          <p:cNvPr id="26" name="Graphic 25" descr="Robot">
            <a:extLst>
              <a:ext uri="{FF2B5EF4-FFF2-40B4-BE49-F238E27FC236}">
                <a16:creationId xmlns:a16="http://schemas.microsoft.com/office/drawing/2014/main" id="{9D3DD44C-7AC3-1235-655F-F65285E87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9461" y="4094779"/>
            <a:ext cx="595365" cy="595365"/>
          </a:xfrm>
          <a:prstGeom prst="rect">
            <a:avLst/>
          </a:prstGeom>
        </p:spPr>
      </p:pic>
      <p:cxnSp>
        <p:nvCxnSpPr>
          <p:cNvPr id="27" name="Connector: Elbow 70">
            <a:extLst>
              <a:ext uri="{FF2B5EF4-FFF2-40B4-BE49-F238E27FC236}">
                <a16:creationId xmlns:a16="http://schemas.microsoft.com/office/drawing/2014/main" id="{DF4E91F7-13BF-6553-29A1-EAE77A0B15D8}"/>
              </a:ext>
            </a:extLst>
          </p:cNvPr>
          <p:cNvCxnSpPr>
            <a:cxnSpLocks/>
            <a:stCxn id="25" idx="1"/>
            <a:endCxn id="23" idx="2"/>
          </p:cNvCxnSpPr>
          <p:nvPr/>
        </p:nvCxnSpPr>
        <p:spPr>
          <a:xfrm rot="10800000">
            <a:off x="1320330" y="2470871"/>
            <a:ext cx="952155" cy="1921514"/>
          </a:xfrm>
          <a:prstGeom prst="bentConnector3">
            <a:avLst>
              <a:gd name="adj1" fmla="val 143320"/>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28" name="Picture 27" descr="A picture containing building&#10;&#10;Description automatically generated">
            <a:extLst>
              <a:ext uri="{FF2B5EF4-FFF2-40B4-BE49-F238E27FC236}">
                <a16:creationId xmlns:a16="http://schemas.microsoft.com/office/drawing/2014/main" id="{C9EFA96D-2845-5672-FD39-7F642F953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4671" y="3323929"/>
            <a:ext cx="498596" cy="343287"/>
          </a:xfrm>
          <a:prstGeom prst="rect">
            <a:avLst/>
          </a:prstGeom>
        </p:spPr>
      </p:pic>
      <p:pic>
        <p:nvPicPr>
          <p:cNvPr id="29" name="Picture 28" descr="A picture containing building&#10;&#10;Description automatically generated">
            <a:extLst>
              <a:ext uri="{FF2B5EF4-FFF2-40B4-BE49-F238E27FC236}">
                <a16:creationId xmlns:a16="http://schemas.microsoft.com/office/drawing/2014/main" id="{D59F786E-D08B-DFC9-3E07-4AC7CDEA4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6097" y="2272650"/>
            <a:ext cx="498596" cy="343287"/>
          </a:xfrm>
          <a:prstGeom prst="rect">
            <a:avLst/>
          </a:prstGeom>
        </p:spPr>
      </p:pic>
      <p:pic>
        <p:nvPicPr>
          <p:cNvPr id="30" name="Picture 29" descr="A picture containing building&#10;&#10;Description automatically generated">
            <a:extLst>
              <a:ext uri="{FF2B5EF4-FFF2-40B4-BE49-F238E27FC236}">
                <a16:creationId xmlns:a16="http://schemas.microsoft.com/office/drawing/2014/main" id="{1619479D-9080-7159-6A71-DA36322155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5515" y="2814377"/>
            <a:ext cx="498596" cy="343287"/>
          </a:xfrm>
          <a:prstGeom prst="rect">
            <a:avLst/>
          </a:prstGeom>
        </p:spPr>
      </p:pic>
      <p:cxnSp>
        <p:nvCxnSpPr>
          <p:cNvPr id="32" name="Connector: Elbow 74">
            <a:extLst>
              <a:ext uri="{FF2B5EF4-FFF2-40B4-BE49-F238E27FC236}">
                <a16:creationId xmlns:a16="http://schemas.microsoft.com/office/drawing/2014/main" id="{27AC63E9-628F-3745-7FE0-CAAC774DAEA6}"/>
              </a:ext>
            </a:extLst>
          </p:cNvPr>
          <p:cNvCxnSpPr>
            <a:cxnSpLocks/>
            <a:endCxn id="23" idx="6"/>
          </p:cNvCxnSpPr>
          <p:nvPr/>
        </p:nvCxnSpPr>
        <p:spPr>
          <a:xfrm rot="16200000" flipV="1">
            <a:off x="1233814" y="2758348"/>
            <a:ext cx="1623832" cy="1048878"/>
          </a:xfrm>
          <a:prstGeom prst="bentConnector2">
            <a:avLst/>
          </a:prstGeom>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Connector: Elbow 75">
            <a:extLst>
              <a:ext uri="{FF2B5EF4-FFF2-40B4-BE49-F238E27FC236}">
                <a16:creationId xmlns:a16="http://schemas.microsoft.com/office/drawing/2014/main" id="{616829F3-E989-B5E8-ADC5-52EB855F3305}"/>
              </a:ext>
            </a:extLst>
          </p:cNvPr>
          <p:cNvCxnSpPr>
            <a:cxnSpLocks/>
            <a:endCxn id="24" idx="6"/>
          </p:cNvCxnSpPr>
          <p:nvPr/>
        </p:nvCxnSpPr>
        <p:spPr>
          <a:xfrm rot="16200000" flipV="1">
            <a:off x="4251583" y="2782863"/>
            <a:ext cx="1695160" cy="982701"/>
          </a:xfrm>
          <a:prstGeom prst="bentConnector2">
            <a:avLst/>
          </a:prstGeom>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7E9CCFF-F017-EF8E-B1DB-4451A268DD27}"/>
              </a:ext>
            </a:extLst>
          </p:cNvPr>
          <p:cNvSpPr/>
          <p:nvPr/>
        </p:nvSpPr>
        <p:spPr>
          <a:xfrm>
            <a:off x="829912" y="1829470"/>
            <a:ext cx="1364476" cy="338554"/>
          </a:xfrm>
          <a:prstGeom prst="rect">
            <a:avLst/>
          </a:prstGeom>
        </p:spPr>
        <p:txBody>
          <a:bodyPr wrap="none">
            <a:spAutoFit/>
          </a:bodyPr>
          <a:lstStyle/>
          <a:p>
            <a:r>
              <a:rPr lang="en-US" sz="1600" dirty="0">
                <a:sym typeface="Wingdings" panose="05000000000000000000" pitchFamily="2" charset="2"/>
              </a:rPr>
              <a:t>Human model</a:t>
            </a:r>
            <a:endParaRPr lang="en-US" sz="1600" dirty="0"/>
          </a:p>
        </p:txBody>
      </p:sp>
      <p:sp>
        <p:nvSpPr>
          <p:cNvPr id="39" name="Rectangle 38">
            <a:extLst>
              <a:ext uri="{FF2B5EF4-FFF2-40B4-BE49-F238E27FC236}">
                <a16:creationId xmlns:a16="http://schemas.microsoft.com/office/drawing/2014/main" id="{C8E0F506-45DD-0B6C-B9C0-04C4C97FED1A}"/>
              </a:ext>
            </a:extLst>
          </p:cNvPr>
          <p:cNvSpPr/>
          <p:nvPr/>
        </p:nvSpPr>
        <p:spPr>
          <a:xfrm>
            <a:off x="3960842" y="1832870"/>
            <a:ext cx="1262461" cy="338554"/>
          </a:xfrm>
          <a:prstGeom prst="rect">
            <a:avLst/>
          </a:prstGeom>
        </p:spPr>
        <p:txBody>
          <a:bodyPr wrap="none">
            <a:spAutoFit/>
          </a:bodyPr>
          <a:lstStyle/>
          <a:p>
            <a:r>
              <a:rPr lang="en-US" sz="1600" dirty="0">
                <a:sym typeface="Wingdings" panose="05000000000000000000" pitchFamily="2" charset="2"/>
              </a:rPr>
              <a:t>Robot model</a:t>
            </a:r>
            <a:endParaRPr lang="en-US" sz="1600"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88956AC3-366F-D033-3ED2-25D5C72D0E7F}"/>
                  </a:ext>
                </a:extLst>
              </p:cNvPr>
              <p:cNvSpPr/>
              <p:nvPr/>
            </p:nvSpPr>
            <p:spPr>
              <a:xfrm>
                <a:off x="599492" y="2623830"/>
                <a:ext cx="4091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rgbClr val="FF0000"/>
                              </a:solidFill>
                              <a:latin typeface="Cambria Math" panose="02040503050406030204" pitchFamily="18" charset="0"/>
                              <a:sym typeface="Wingdings" panose="05000000000000000000" pitchFamily="2" charset="2"/>
                            </a:rPr>
                          </m:ctrlPr>
                        </m:sSubPr>
                        <m:e>
                          <m:r>
                            <a:rPr lang="en-US" sz="1400" b="0" i="1" dirty="0" smtClean="0">
                              <a:solidFill>
                                <a:srgbClr val="FF0000"/>
                              </a:solidFill>
                              <a:latin typeface="Cambria Math" panose="02040503050406030204" pitchFamily="18" charset="0"/>
                              <a:sym typeface="Wingdings" panose="05000000000000000000" pitchFamily="2" charset="2"/>
                            </a:rPr>
                            <m:t>𝜋</m:t>
                          </m:r>
                        </m:e>
                        <m:sub>
                          <m:r>
                            <a:rPr lang="en-US" sz="1400" b="0" i="1" dirty="0" smtClean="0">
                              <a:solidFill>
                                <a:srgbClr val="FF0000"/>
                              </a:solidFill>
                              <a:latin typeface="Cambria Math" panose="02040503050406030204" pitchFamily="18" charset="0"/>
                              <a:sym typeface="Wingdings" panose="05000000000000000000" pitchFamily="2" charset="2"/>
                            </a:rPr>
                            <m:t>1</m:t>
                          </m:r>
                        </m:sub>
                      </m:sSub>
                    </m:oMath>
                  </m:oMathPara>
                </a14:m>
                <a:endParaRPr lang="en-US" sz="1400" dirty="0">
                  <a:solidFill>
                    <a:srgbClr val="FF0000"/>
                  </a:solidFill>
                </a:endParaRPr>
              </a:p>
            </p:txBody>
          </p:sp>
        </mc:Choice>
        <mc:Fallback xmlns="">
          <p:sp>
            <p:nvSpPr>
              <p:cNvPr id="40" name="Rectangle 39">
                <a:extLst>
                  <a:ext uri="{FF2B5EF4-FFF2-40B4-BE49-F238E27FC236}">
                    <a16:creationId xmlns:a16="http://schemas.microsoft.com/office/drawing/2014/main" id="{88956AC3-366F-D033-3ED2-25D5C72D0E7F}"/>
                  </a:ext>
                </a:extLst>
              </p:cNvPr>
              <p:cNvSpPr>
                <a:spLocks noRot="1" noChangeAspect="1" noMove="1" noResize="1" noEditPoints="1" noAdjustHandles="1" noChangeArrowheads="1" noChangeShapeType="1" noTextEdit="1"/>
              </p:cNvSpPr>
              <p:nvPr/>
            </p:nvSpPr>
            <p:spPr>
              <a:xfrm>
                <a:off x="599492" y="2623830"/>
                <a:ext cx="409151"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1062B43B-5F06-AEAF-8A70-927EF3A5C016}"/>
                  </a:ext>
                </a:extLst>
              </p:cNvPr>
              <p:cNvSpPr/>
              <p:nvPr/>
            </p:nvSpPr>
            <p:spPr>
              <a:xfrm>
                <a:off x="1825806" y="2149635"/>
                <a:ext cx="41331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6">
                                  <a:lumMod val="75000"/>
                                </a:schemeClr>
                              </a:solidFill>
                              <a:latin typeface="Cambria Math" panose="02040503050406030204" pitchFamily="18" charset="0"/>
                              <a:sym typeface="Wingdings" panose="05000000000000000000" pitchFamily="2" charset="2"/>
                            </a:rPr>
                          </m:ctrlPr>
                        </m:sSubPr>
                        <m:e>
                          <m:r>
                            <a:rPr lang="en-US" sz="1400" b="0" i="1" dirty="0" smtClean="0">
                              <a:solidFill>
                                <a:schemeClr val="accent6">
                                  <a:lumMod val="75000"/>
                                </a:schemeClr>
                              </a:solidFill>
                              <a:latin typeface="Cambria Math" panose="02040503050406030204" pitchFamily="18" charset="0"/>
                              <a:sym typeface="Wingdings" panose="05000000000000000000" pitchFamily="2" charset="2"/>
                            </a:rPr>
                            <m:t>𝜋</m:t>
                          </m:r>
                        </m:e>
                        <m:sub>
                          <m:r>
                            <a:rPr lang="en-US" sz="1400" b="0" i="1" dirty="0" smtClean="0">
                              <a:solidFill>
                                <a:schemeClr val="accent6">
                                  <a:lumMod val="75000"/>
                                </a:schemeClr>
                              </a:solidFill>
                              <a:latin typeface="Cambria Math" panose="02040503050406030204" pitchFamily="18" charset="0"/>
                              <a:sym typeface="Wingdings" panose="05000000000000000000" pitchFamily="2" charset="2"/>
                            </a:rPr>
                            <m:t>2</m:t>
                          </m:r>
                        </m:sub>
                      </m:sSub>
                    </m:oMath>
                  </m:oMathPara>
                </a14:m>
                <a:endParaRPr lang="en-US" sz="1400" dirty="0">
                  <a:solidFill>
                    <a:schemeClr val="accent6">
                      <a:lumMod val="75000"/>
                    </a:schemeClr>
                  </a:solidFill>
                </a:endParaRPr>
              </a:p>
            </p:txBody>
          </p:sp>
        </mc:Choice>
        <mc:Fallback xmlns="">
          <p:sp>
            <p:nvSpPr>
              <p:cNvPr id="41" name="Rectangle 40">
                <a:extLst>
                  <a:ext uri="{FF2B5EF4-FFF2-40B4-BE49-F238E27FC236}">
                    <a16:creationId xmlns:a16="http://schemas.microsoft.com/office/drawing/2014/main" id="{1062B43B-5F06-AEAF-8A70-927EF3A5C016}"/>
                  </a:ext>
                </a:extLst>
              </p:cNvPr>
              <p:cNvSpPr>
                <a:spLocks noRot="1" noChangeAspect="1" noMove="1" noResize="1" noEditPoints="1" noAdjustHandles="1" noChangeArrowheads="1" noChangeShapeType="1" noTextEdit="1"/>
              </p:cNvSpPr>
              <p:nvPr/>
            </p:nvSpPr>
            <p:spPr>
              <a:xfrm>
                <a:off x="1825806" y="2149635"/>
                <a:ext cx="413318"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26363A9-CDBD-3098-5279-7AB715A5F2A5}"/>
                  </a:ext>
                </a:extLst>
              </p:cNvPr>
              <p:cNvSpPr/>
              <p:nvPr/>
            </p:nvSpPr>
            <p:spPr>
              <a:xfrm>
                <a:off x="3626850" y="2630357"/>
                <a:ext cx="4091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rgbClr val="FF0000"/>
                              </a:solidFill>
                              <a:latin typeface="Cambria Math" panose="02040503050406030204" pitchFamily="18" charset="0"/>
                              <a:sym typeface="Wingdings" panose="05000000000000000000" pitchFamily="2" charset="2"/>
                            </a:rPr>
                          </m:ctrlPr>
                        </m:sSubPr>
                        <m:e>
                          <m:r>
                            <a:rPr lang="en-US" sz="1400" b="0" i="1" dirty="0" smtClean="0">
                              <a:solidFill>
                                <a:srgbClr val="FF0000"/>
                              </a:solidFill>
                              <a:latin typeface="Cambria Math" panose="02040503050406030204" pitchFamily="18" charset="0"/>
                              <a:sym typeface="Wingdings" panose="05000000000000000000" pitchFamily="2" charset="2"/>
                            </a:rPr>
                            <m:t>𝜋</m:t>
                          </m:r>
                        </m:e>
                        <m:sub>
                          <m:r>
                            <a:rPr lang="en-US" sz="1400" b="0" i="1" dirty="0" smtClean="0">
                              <a:solidFill>
                                <a:srgbClr val="FF0000"/>
                              </a:solidFill>
                              <a:latin typeface="Cambria Math" panose="02040503050406030204" pitchFamily="18" charset="0"/>
                              <a:sym typeface="Wingdings" panose="05000000000000000000" pitchFamily="2" charset="2"/>
                            </a:rPr>
                            <m:t>1</m:t>
                          </m:r>
                        </m:sub>
                      </m:sSub>
                    </m:oMath>
                  </m:oMathPara>
                </a14:m>
                <a:endParaRPr lang="en-US" sz="1400" dirty="0">
                  <a:solidFill>
                    <a:srgbClr val="FF0000"/>
                  </a:solidFill>
                </a:endParaRPr>
              </a:p>
            </p:txBody>
          </p:sp>
        </mc:Choice>
        <mc:Fallback xmlns="">
          <p:sp>
            <p:nvSpPr>
              <p:cNvPr id="42" name="Rectangle 41">
                <a:extLst>
                  <a:ext uri="{FF2B5EF4-FFF2-40B4-BE49-F238E27FC236}">
                    <a16:creationId xmlns:a16="http://schemas.microsoft.com/office/drawing/2014/main" id="{A26363A9-CDBD-3098-5279-7AB715A5F2A5}"/>
                  </a:ext>
                </a:extLst>
              </p:cNvPr>
              <p:cNvSpPr>
                <a:spLocks noRot="1" noChangeAspect="1" noMove="1" noResize="1" noEditPoints="1" noAdjustHandles="1" noChangeArrowheads="1" noChangeShapeType="1" noTextEdit="1"/>
              </p:cNvSpPr>
              <p:nvPr/>
            </p:nvSpPr>
            <p:spPr>
              <a:xfrm>
                <a:off x="3626850" y="2630357"/>
                <a:ext cx="409151"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A358B85E-B92E-E3DE-8603-27E9EA8C6EEA}"/>
                  </a:ext>
                </a:extLst>
              </p:cNvPr>
              <p:cNvSpPr/>
              <p:nvPr/>
            </p:nvSpPr>
            <p:spPr>
              <a:xfrm>
                <a:off x="4896461" y="2605920"/>
                <a:ext cx="41331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6">
                                  <a:lumMod val="75000"/>
                                </a:schemeClr>
                              </a:solidFill>
                              <a:latin typeface="Cambria Math" panose="02040503050406030204" pitchFamily="18" charset="0"/>
                              <a:sym typeface="Wingdings" panose="05000000000000000000" pitchFamily="2" charset="2"/>
                            </a:rPr>
                          </m:ctrlPr>
                        </m:sSubPr>
                        <m:e>
                          <m:r>
                            <a:rPr lang="en-US" sz="1400" b="0" i="1" dirty="0" smtClean="0">
                              <a:solidFill>
                                <a:schemeClr val="accent6">
                                  <a:lumMod val="75000"/>
                                </a:schemeClr>
                              </a:solidFill>
                              <a:latin typeface="Cambria Math" panose="02040503050406030204" pitchFamily="18" charset="0"/>
                              <a:sym typeface="Wingdings" panose="05000000000000000000" pitchFamily="2" charset="2"/>
                            </a:rPr>
                            <m:t>𝜋</m:t>
                          </m:r>
                        </m:e>
                        <m:sub>
                          <m:r>
                            <a:rPr lang="en-US" sz="1400" b="0" i="1" dirty="0" smtClean="0">
                              <a:solidFill>
                                <a:schemeClr val="accent6">
                                  <a:lumMod val="75000"/>
                                </a:schemeClr>
                              </a:solidFill>
                              <a:latin typeface="Cambria Math" panose="02040503050406030204" pitchFamily="18" charset="0"/>
                              <a:sym typeface="Wingdings" panose="05000000000000000000" pitchFamily="2" charset="2"/>
                            </a:rPr>
                            <m:t>2</m:t>
                          </m:r>
                        </m:sub>
                      </m:sSub>
                    </m:oMath>
                  </m:oMathPara>
                </a14:m>
                <a:endParaRPr lang="en-US" sz="1400" dirty="0">
                  <a:solidFill>
                    <a:schemeClr val="accent6">
                      <a:lumMod val="75000"/>
                    </a:schemeClr>
                  </a:solidFill>
                </a:endParaRPr>
              </a:p>
            </p:txBody>
          </p:sp>
        </mc:Choice>
        <mc:Fallback xmlns="">
          <p:sp>
            <p:nvSpPr>
              <p:cNvPr id="43" name="Rectangle 42">
                <a:extLst>
                  <a:ext uri="{FF2B5EF4-FFF2-40B4-BE49-F238E27FC236}">
                    <a16:creationId xmlns:a16="http://schemas.microsoft.com/office/drawing/2014/main" id="{A358B85E-B92E-E3DE-8603-27E9EA8C6EEA}"/>
                  </a:ext>
                </a:extLst>
              </p:cNvPr>
              <p:cNvSpPr>
                <a:spLocks noRot="1" noChangeAspect="1" noMove="1" noResize="1" noEditPoints="1" noAdjustHandles="1" noChangeArrowheads="1" noChangeShapeType="1" noTextEdit="1"/>
              </p:cNvSpPr>
              <p:nvPr/>
            </p:nvSpPr>
            <p:spPr>
              <a:xfrm>
                <a:off x="4896461" y="2605920"/>
                <a:ext cx="413318" cy="307777"/>
              </a:xfrm>
              <a:prstGeom prst="rect">
                <a:avLst/>
              </a:prstGeom>
              <a:blipFill>
                <a:blip r:embed="rId9"/>
                <a:stretch>
                  <a:fillRect/>
                </a:stretch>
              </a:blipFill>
            </p:spPr>
            <p:txBody>
              <a:bodyPr/>
              <a:lstStyle/>
              <a:p>
                <a:r>
                  <a:rPr lang="en-US">
                    <a:noFill/>
                  </a:rPr>
                  <a:t> </a:t>
                </a:r>
              </a:p>
            </p:txBody>
          </p:sp>
        </mc:Fallback>
      </mc:AlternateContent>
      <p:cxnSp>
        <p:nvCxnSpPr>
          <p:cNvPr id="44" name="Connector: Elbow 82">
            <a:extLst>
              <a:ext uri="{FF2B5EF4-FFF2-40B4-BE49-F238E27FC236}">
                <a16:creationId xmlns:a16="http://schemas.microsoft.com/office/drawing/2014/main" id="{708A73CA-EE55-673B-93AA-721414950CE0}"/>
              </a:ext>
            </a:extLst>
          </p:cNvPr>
          <p:cNvCxnSpPr>
            <a:cxnSpLocks/>
          </p:cNvCxnSpPr>
          <p:nvPr/>
        </p:nvCxnSpPr>
        <p:spPr>
          <a:xfrm rot="10800000">
            <a:off x="4382214" y="2457015"/>
            <a:ext cx="952155" cy="1921514"/>
          </a:xfrm>
          <a:prstGeom prst="bentConnector3">
            <a:avLst>
              <a:gd name="adj1" fmla="val 143320"/>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76B4F09-BE23-AE1D-3911-9BC1E745ADA7}"/>
              </a:ext>
            </a:extLst>
          </p:cNvPr>
          <p:cNvSpPr txBox="1"/>
          <p:nvPr/>
        </p:nvSpPr>
        <p:spPr>
          <a:xfrm>
            <a:off x="2830483" y="3363434"/>
            <a:ext cx="364040" cy="276999"/>
          </a:xfrm>
          <a:prstGeom prst="rect">
            <a:avLst/>
          </a:prstGeom>
          <a:noFill/>
        </p:spPr>
        <p:txBody>
          <a:bodyPr wrap="square" rtlCol="0">
            <a:spAutoFit/>
          </a:bodyPr>
          <a:lstStyle/>
          <a:p>
            <a:r>
              <a:rPr lang="en-US" sz="1200" dirty="0"/>
              <a:t>(1)</a:t>
            </a:r>
          </a:p>
        </p:txBody>
      </p:sp>
      <p:sp>
        <p:nvSpPr>
          <p:cNvPr id="46" name="TextBox 45">
            <a:extLst>
              <a:ext uri="{FF2B5EF4-FFF2-40B4-BE49-F238E27FC236}">
                <a16:creationId xmlns:a16="http://schemas.microsoft.com/office/drawing/2014/main" id="{FAE8EDFA-2535-DF74-ECDE-478C1209A42B}"/>
              </a:ext>
            </a:extLst>
          </p:cNvPr>
          <p:cNvSpPr txBox="1"/>
          <p:nvPr/>
        </p:nvSpPr>
        <p:spPr>
          <a:xfrm>
            <a:off x="2830483" y="2840284"/>
            <a:ext cx="364040" cy="276999"/>
          </a:xfrm>
          <a:prstGeom prst="rect">
            <a:avLst/>
          </a:prstGeom>
          <a:noFill/>
        </p:spPr>
        <p:txBody>
          <a:bodyPr wrap="square" rtlCol="0">
            <a:spAutoFit/>
          </a:bodyPr>
          <a:lstStyle/>
          <a:p>
            <a:r>
              <a:rPr lang="en-US" sz="1200" dirty="0"/>
              <a:t>(2)</a:t>
            </a:r>
          </a:p>
        </p:txBody>
      </p:sp>
      <p:sp>
        <p:nvSpPr>
          <p:cNvPr id="47" name="TextBox 46">
            <a:extLst>
              <a:ext uri="{FF2B5EF4-FFF2-40B4-BE49-F238E27FC236}">
                <a16:creationId xmlns:a16="http://schemas.microsoft.com/office/drawing/2014/main" id="{7C3AA7BF-D1A2-0A07-0945-50F036DD8D56}"/>
              </a:ext>
            </a:extLst>
          </p:cNvPr>
          <p:cNvSpPr txBox="1"/>
          <p:nvPr/>
        </p:nvSpPr>
        <p:spPr>
          <a:xfrm>
            <a:off x="2810669" y="2346831"/>
            <a:ext cx="364040" cy="276999"/>
          </a:xfrm>
          <a:prstGeom prst="rect">
            <a:avLst/>
          </a:prstGeom>
          <a:noFill/>
        </p:spPr>
        <p:txBody>
          <a:bodyPr wrap="square" rtlCol="0">
            <a:spAutoFit/>
          </a:bodyPr>
          <a:lstStyle/>
          <a:p>
            <a:r>
              <a:rPr lang="en-US" sz="1200" dirty="0"/>
              <a:t>(3)</a:t>
            </a:r>
          </a:p>
        </p:txBody>
      </p:sp>
      <p:sp>
        <p:nvSpPr>
          <p:cNvPr id="48" name="Rectangle 47">
            <a:extLst>
              <a:ext uri="{FF2B5EF4-FFF2-40B4-BE49-F238E27FC236}">
                <a16:creationId xmlns:a16="http://schemas.microsoft.com/office/drawing/2014/main" id="{43BC7711-BA91-DE72-0B50-FED5220B144B}"/>
              </a:ext>
            </a:extLst>
          </p:cNvPr>
          <p:cNvSpPr/>
          <p:nvPr/>
        </p:nvSpPr>
        <p:spPr>
          <a:xfrm>
            <a:off x="83671" y="1828800"/>
            <a:ext cx="5937348" cy="485289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C3DAB73-8280-C315-6493-D3785D55BD8D}"/>
                  </a:ext>
                </a:extLst>
              </p:cNvPr>
              <p:cNvSpPr txBox="1"/>
              <p:nvPr/>
            </p:nvSpPr>
            <p:spPr>
              <a:xfrm>
                <a:off x="96917" y="4685044"/>
                <a:ext cx="5794612" cy="1923604"/>
              </a:xfrm>
              <a:prstGeom prst="rect">
                <a:avLst/>
              </a:prstGeom>
              <a:noFill/>
            </p:spPr>
            <p:txBody>
              <a:bodyPr wrap="square" rtlCol="0">
                <a:spAutoFit/>
              </a:bodyPr>
              <a:lstStyle/>
              <a:p>
                <a:pPr marL="342900" indent="-342900">
                  <a:buAutoNum type="arabicPeriod"/>
                </a:pPr>
                <a:r>
                  <a:rPr lang="en-US" sz="1700" dirty="0">
                    <a:latin typeface="Arial" panose="020B0604020202020204" pitchFamily="34" charset="0"/>
                    <a:cs typeface="Arial" panose="020B0604020202020204" pitchFamily="34" charset="0"/>
                  </a:rPr>
                  <a:t>Perfect Explicable </a:t>
                </a:r>
              </a:p>
              <a:p>
                <a:pPr marL="800100" lvl="1" indent="-342900">
                  <a:buAutoNum type="arabicPeriod"/>
                </a:pPr>
                <a:r>
                  <a:rPr lang="en-US" sz="1700" dirty="0">
                    <a:latin typeface="Arial" panose="020B0604020202020204" pitchFamily="34" charset="0"/>
                    <a:cs typeface="Arial" panose="020B0604020202020204" pitchFamily="34" charset="0"/>
                  </a:rPr>
                  <a:t>Explicable plan </a:t>
                </a:r>
                <a14:m>
                  <m:oMath xmlns:m="http://schemas.openxmlformats.org/officeDocument/2006/math">
                    <m:sSub>
                      <m:sSubPr>
                        <m:ctrlPr>
                          <a:rPr lang="en-US" sz="1700" b="0" i="1" smtClean="0">
                            <a:solidFill>
                              <a:srgbClr val="FF0000"/>
                            </a:solidFill>
                            <a:latin typeface="Cambria Math" panose="02040503050406030204" pitchFamily="18" charset="0"/>
                            <a:cs typeface="Arial" panose="020B0604020202020204" pitchFamily="34" charset="0"/>
                          </a:rPr>
                        </m:ctrlPr>
                      </m:sSubPr>
                      <m:e>
                        <m:r>
                          <a:rPr lang="en-US" sz="1700" b="0" i="1" smtClean="0">
                            <a:solidFill>
                              <a:srgbClr val="FF0000"/>
                            </a:solidFill>
                            <a:latin typeface="Cambria Math" panose="02040503050406030204" pitchFamily="18" charset="0"/>
                            <a:cs typeface="Arial" panose="020B0604020202020204" pitchFamily="34" charset="0"/>
                          </a:rPr>
                          <m:t>𝜋</m:t>
                        </m:r>
                      </m:e>
                      <m:sub>
                        <m:r>
                          <a:rPr lang="en-US" sz="1700" b="0" i="1" smtClean="0">
                            <a:solidFill>
                              <a:srgbClr val="FF0000"/>
                            </a:solidFill>
                            <a:latin typeface="Cambria Math" panose="02040503050406030204" pitchFamily="18" charset="0"/>
                            <a:cs typeface="Arial" panose="020B0604020202020204" pitchFamily="34" charset="0"/>
                          </a:rPr>
                          <m:t>1</m:t>
                        </m:r>
                      </m:sub>
                    </m:sSub>
                  </m:oMath>
                </a14:m>
                <a:endParaRPr lang="en-US" sz="1700" dirty="0">
                  <a:latin typeface="Arial" panose="020B0604020202020204" pitchFamily="34" charset="0"/>
                  <a:cs typeface="Arial" panose="020B0604020202020204" pitchFamily="34" charset="0"/>
                </a:endParaRPr>
              </a:p>
              <a:p>
                <a:pPr marL="800100" lvl="1" indent="-342900">
                  <a:buAutoNum type="arabicPeriod"/>
                </a:pPr>
                <a:r>
                  <a:rPr lang="en-US" sz="1700" dirty="0">
                    <a:latin typeface="Arial" panose="020B0604020202020204" pitchFamily="34" charset="0"/>
                    <a:cs typeface="Arial" panose="020B0604020202020204" pitchFamily="34" charset="0"/>
                  </a:rPr>
                  <a:t>Complete explanation and plan </a:t>
                </a:r>
                <a14:m>
                  <m:oMath xmlns:m="http://schemas.openxmlformats.org/officeDocument/2006/math">
                    <m:sSub>
                      <m:sSubPr>
                        <m:ctrlPr>
                          <a:rPr lang="en-US" sz="1700" b="0" i="1" smtClean="0">
                            <a:solidFill>
                              <a:srgbClr val="00B050"/>
                            </a:solidFill>
                            <a:latin typeface="Cambria Math" panose="02040503050406030204" pitchFamily="18" charset="0"/>
                            <a:cs typeface="Arial" panose="020B0604020202020204" pitchFamily="34" charset="0"/>
                          </a:rPr>
                        </m:ctrlPr>
                      </m:sSubPr>
                      <m:e>
                        <m:r>
                          <a:rPr lang="en-US" sz="1700" b="0" i="1" smtClean="0">
                            <a:solidFill>
                              <a:srgbClr val="00B050"/>
                            </a:solidFill>
                            <a:latin typeface="Cambria Math" panose="02040503050406030204" pitchFamily="18" charset="0"/>
                            <a:cs typeface="Arial" panose="020B0604020202020204" pitchFamily="34" charset="0"/>
                          </a:rPr>
                          <m:t>𝜋</m:t>
                        </m:r>
                      </m:e>
                      <m:sub>
                        <m:r>
                          <a:rPr lang="en-US" sz="1700" b="0" i="1" smtClean="0">
                            <a:solidFill>
                              <a:srgbClr val="00B050"/>
                            </a:solidFill>
                            <a:latin typeface="Cambria Math" panose="02040503050406030204" pitchFamily="18" charset="0"/>
                            <a:cs typeface="Arial" panose="020B0604020202020204" pitchFamily="34" charset="0"/>
                          </a:rPr>
                          <m:t>2</m:t>
                        </m:r>
                      </m:sub>
                    </m:sSub>
                  </m:oMath>
                </a14:m>
                <a:r>
                  <a:rPr lang="en-US" sz="1700" dirty="0">
                    <a:solidFill>
                      <a:srgbClr val="00B050"/>
                    </a:solidFill>
                    <a:latin typeface="Arial" panose="020B0604020202020204" pitchFamily="34" charset="0"/>
                    <a:cs typeface="Arial" panose="020B0604020202020204" pitchFamily="34" charset="0"/>
                  </a:rPr>
                  <a:t> </a:t>
                </a:r>
                <a:endParaRPr lang="en-US" sz="1700" dirty="0">
                  <a:latin typeface="Arial" panose="020B0604020202020204" pitchFamily="34" charset="0"/>
                  <a:cs typeface="Arial" panose="020B0604020202020204" pitchFamily="34" charset="0"/>
                </a:endParaRPr>
              </a:p>
              <a:p>
                <a:r>
                  <a:rPr lang="en-US" sz="1700" dirty="0">
                    <a:latin typeface="Arial" panose="020B0604020202020204" pitchFamily="34" charset="0"/>
                    <a:cs typeface="Arial" panose="020B0604020202020204" pitchFamily="34" charset="0"/>
                  </a:rPr>
                  <a:t>	            	</a:t>
                </a:r>
                <a14:m>
                  <m:oMath xmlns:m="http://schemas.openxmlformats.org/officeDocument/2006/math">
                    <m:r>
                      <m:rPr>
                        <m:sty m:val="p"/>
                      </m:rPr>
                      <a:rPr lang="en-US" sz="1700" b="0" i="1" smtClean="0">
                        <a:latin typeface="Cambria Math" panose="02040503050406030204" pitchFamily="18" charset="0"/>
                        <a:cs typeface="Arial" panose="020B0604020202020204" pitchFamily="34" charset="0"/>
                      </a:rPr>
                      <m:t>ε</m:t>
                    </m:r>
                    <m:r>
                      <a:rPr lang="en-US" sz="1700" b="0" i="0" smtClean="0">
                        <a:latin typeface="Cambria Math" panose="02040503050406030204" pitchFamily="18" charset="0"/>
                        <a:cs typeface="Arial" panose="020B0604020202020204" pitchFamily="34" charset="0"/>
                      </a:rPr>
                      <m:t>:</m:t>
                    </m:r>
                  </m:oMath>
                </a14:m>
                <a:r>
                  <a:rPr lang="en-US" sz="1700" dirty="0">
                    <a:latin typeface="Arial" panose="020B0604020202020204" pitchFamily="34" charset="0"/>
                    <a:cs typeface="Arial" panose="020B0604020202020204" pitchFamily="34" charset="0"/>
                  </a:rPr>
                  <a:t> There is no rubble in (1), (2) and (3)</a:t>
                </a:r>
              </a:p>
              <a:p>
                <a:r>
                  <a:rPr lang="en-US" sz="1700" dirty="0">
                    <a:latin typeface="Arial" panose="020B0604020202020204" pitchFamily="34" charset="0"/>
                    <a:cs typeface="Arial" panose="020B0604020202020204" pitchFamily="34" charset="0"/>
                  </a:rPr>
                  <a:t>2.  Optimal plan </a:t>
                </a:r>
                <a14:m>
                  <m:oMath xmlns:m="http://schemas.openxmlformats.org/officeDocument/2006/math">
                    <m:sSub>
                      <m:sSubPr>
                        <m:ctrlPr>
                          <a:rPr lang="en-US" sz="1700" b="0" i="1" smtClean="0">
                            <a:solidFill>
                              <a:srgbClr val="00B050"/>
                            </a:solidFill>
                            <a:latin typeface="Cambria Math" panose="02040503050406030204" pitchFamily="18" charset="0"/>
                            <a:cs typeface="Arial" panose="020B0604020202020204" pitchFamily="34" charset="0"/>
                          </a:rPr>
                        </m:ctrlPr>
                      </m:sSubPr>
                      <m:e>
                        <m:r>
                          <a:rPr lang="en-US" sz="1700" b="0" i="1" smtClean="0">
                            <a:solidFill>
                              <a:srgbClr val="00B050"/>
                            </a:solidFill>
                            <a:latin typeface="Cambria Math" panose="02040503050406030204" pitchFamily="18" charset="0"/>
                            <a:cs typeface="Arial" panose="020B0604020202020204" pitchFamily="34" charset="0"/>
                          </a:rPr>
                          <m:t>𝜋</m:t>
                        </m:r>
                      </m:e>
                      <m:sub>
                        <m:r>
                          <a:rPr lang="en-US" sz="1700" b="0" i="1" smtClean="0">
                            <a:solidFill>
                              <a:srgbClr val="00B050"/>
                            </a:solidFill>
                            <a:latin typeface="Cambria Math" panose="02040503050406030204" pitchFamily="18" charset="0"/>
                            <a:cs typeface="Arial" panose="020B0604020202020204" pitchFamily="34" charset="0"/>
                          </a:rPr>
                          <m:t>2</m:t>
                        </m:r>
                      </m:sub>
                    </m:sSub>
                  </m:oMath>
                </a14:m>
                <a:r>
                  <a:rPr lang="en-US" sz="1700" dirty="0">
                    <a:solidFill>
                      <a:srgbClr val="00B050"/>
                    </a:solidFill>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No explanation</a:t>
                </a:r>
              </a:p>
              <a:p>
                <a:r>
                  <a:rPr lang="en-US" sz="1700" dirty="0">
                    <a:latin typeface="Arial" panose="020B0604020202020204" pitchFamily="34" charset="0"/>
                    <a:cs typeface="Arial" panose="020B0604020202020204" pitchFamily="34" charset="0"/>
                  </a:rPr>
                  <a:t>3.  Balanced plan </a:t>
                </a:r>
                <a14:m>
                  <m:oMath xmlns:m="http://schemas.openxmlformats.org/officeDocument/2006/math">
                    <m:acc>
                      <m:accPr>
                        <m:chr m:val="̃"/>
                        <m:ctrlPr>
                          <a:rPr lang="en-US" sz="1600" b="0" i="1" smtClean="0">
                            <a:effectLst/>
                            <a:latin typeface="Cambria Math" panose="02040503050406030204" pitchFamily="18" charset="0"/>
                          </a:rPr>
                        </m:ctrlPr>
                      </m:accPr>
                      <m:e>
                        <m:r>
                          <a:rPr lang="en-US" sz="1600" b="1" i="1" smtClean="0">
                            <a:effectLst/>
                            <a:latin typeface="Cambria Math" panose="02040503050406030204" pitchFamily="18" charset="0"/>
                          </a:rPr>
                          <m:t> </m:t>
                        </m:r>
                        <m:r>
                          <a:rPr lang="en-US" sz="1600" b="1" i="1" smtClean="0">
                            <a:effectLst/>
                            <a:latin typeface="Cambria Math" panose="02040503050406030204" pitchFamily="18" charset="0"/>
                          </a:rPr>
                          <m:t>𝜺</m:t>
                        </m:r>
                      </m:e>
                    </m:acc>
                  </m:oMath>
                </a14:m>
                <a:r>
                  <a:rPr lang="en-US" sz="1600" b="0" i="0" dirty="0">
                    <a:effectLst/>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p>
              <a:p>
                <a:r>
                  <a:rPr lang="en-US" sz="1700" b="0" dirty="0">
                    <a:latin typeface="Arial" panose="020B0604020202020204" pitchFamily="34" charset="0"/>
                    <a:cs typeface="Arial" panose="020B0604020202020204" pitchFamily="34" charset="0"/>
                  </a:rPr>
                  <a:t>		</a:t>
                </a:r>
                <a14:m>
                  <m:oMath xmlns:m="http://schemas.openxmlformats.org/officeDocument/2006/math">
                    <m:r>
                      <m:rPr>
                        <m:sty m:val="p"/>
                      </m:rPr>
                      <a:rPr lang="en-US" sz="1700" b="0" i="1" smtClean="0">
                        <a:latin typeface="Cambria Math" panose="02040503050406030204" pitchFamily="18" charset="0"/>
                        <a:cs typeface="Arial" panose="020B0604020202020204" pitchFamily="34" charset="0"/>
                      </a:rPr>
                      <m:t>ε</m:t>
                    </m:r>
                    <m:r>
                      <a:rPr lang="en-US" sz="1700" b="0" i="0" smtClean="0">
                        <a:latin typeface="Cambria Math" panose="02040503050406030204" pitchFamily="18" charset="0"/>
                        <a:cs typeface="Arial" panose="020B0604020202020204" pitchFamily="34" charset="0"/>
                      </a:rPr>
                      <m:t>:</m:t>
                    </m:r>
                  </m:oMath>
                </a14:m>
                <a:r>
                  <a:rPr lang="en-US" sz="1700" dirty="0">
                    <a:latin typeface="Arial" panose="020B0604020202020204" pitchFamily="34" charset="0"/>
                    <a:cs typeface="Arial" panose="020B0604020202020204" pitchFamily="34" charset="0"/>
                  </a:rPr>
                  <a:t> There is no rubble in (1) </a:t>
                </a:r>
              </a:p>
            </p:txBody>
          </p:sp>
        </mc:Choice>
        <mc:Fallback xmlns="">
          <p:sp>
            <p:nvSpPr>
              <p:cNvPr id="49" name="TextBox 48">
                <a:extLst>
                  <a:ext uri="{FF2B5EF4-FFF2-40B4-BE49-F238E27FC236}">
                    <a16:creationId xmlns:a16="http://schemas.microsoft.com/office/drawing/2014/main" id="{FC3DAB73-8280-C315-6493-D3785D55BD8D}"/>
                  </a:ext>
                </a:extLst>
              </p:cNvPr>
              <p:cNvSpPr txBox="1">
                <a:spLocks noRot="1" noChangeAspect="1" noMove="1" noResize="1" noEditPoints="1" noAdjustHandles="1" noChangeArrowheads="1" noChangeShapeType="1" noTextEdit="1"/>
              </p:cNvSpPr>
              <p:nvPr/>
            </p:nvSpPr>
            <p:spPr>
              <a:xfrm>
                <a:off x="96917" y="4685044"/>
                <a:ext cx="5794612" cy="1923604"/>
              </a:xfrm>
              <a:prstGeom prst="rect">
                <a:avLst/>
              </a:prstGeom>
              <a:blipFill>
                <a:blip r:embed="rId10"/>
                <a:stretch>
                  <a:fillRect l="-656" t="-1316" b="-3289"/>
                </a:stretch>
              </a:blipFill>
            </p:spPr>
            <p:txBody>
              <a:bodyPr/>
              <a:lstStyle/>
              <a:p>
                <a:r>
                  <a:rPr lang="en-US">
                    <a:noFill/>
                  </a:rPr>
                  <a:t> </a:t>
                </a:r>
              </a:p>
            </p:txBody>
          </p:sp>
        </mc:Fallback>
      </mc:AlternateContent>
      <p:pic>
        <p:nvPicPr>
          <p:cNvPr id="50" name="Picture 49">
            <a:extLst>
              <a:ext uri="{FF2B5EF4-FFF2-40B4-BE49-F238E27FC236}">
                <a16:creationId xmlns:a16="http://schemas.microsoft.com/office/drawing/2014/main" id="{D0281C0E-3901-904B-9E88-966E6B2F7591}"/>
              </a:ext>
            </a:extLst>
          </p:cNvPr>
          <p:cNvPicPr>
            <a:picLocks noChangeAspect="1"/>
          </p:cNvPicPr>
          <p:nvPr/>
        </p:nvPicPr>
        <p:blipFill>
          <a:blip r:embed="rId11"/>
          <a:stretch>
            <a:fillRect/>
          </a:stretch>
        </p:blipFill>
        <p:spPr>
          <a:xfrm>
            <a:off x="7123433" y="2663688"/>
            <a:ext cx="4534928" cy="2666301"/>
          </a:xfrm>
          <a:prstGeom prst="rect">
            <a:avLst/>
          </a:prstGeom>
        </p:spPr>
      </p:pic>
      <p:sp>
        <p:nvSpPr>
          <p:cNvPr id="51" name="Rectangle 50">
            <a:extLst>
              <a:ext uri="{FF2B5EF4-FFF2-40B4-BE49-F238E27FC236}">
                <a16:creationId xmlns:a16="http://schemas.microsoft.com/office/drawing/2014/main" id="{99CF0DA6-4AAB-C078-FDB2-094C25045086}"/>
              </a:ext>
            </a:extLst>
          </p:cNvPr>
          <p:cNvSpPr/>
          <p:nvPr/>
        </p:nvSpPr>
        <p:spPr>
          <a:xfrm>
            <a:off x="8301789" y="2938134"/>
            <a:ext cx="577516" cy="385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Icon&#10;&#10;Description automatically generated">
            <a:extLst>
              <a:ext uri="{FF2B5EF4-FFF2-40B4-BE49-F238E27FC236}">
                <a16:creationId xmlns:a16="http://schemas.microsoft.com/office/drawing/2014/main" id="{44051DDA-A9B3-6C75-DAE8-764DD1F6127F}"/>
              </a:ext>
            </a:extLst>
          </p:cNvPr>
          <p:cNvPicPr>
            <a:picLocks noChangeAspect="1"/>
          </p:cNvPicPr>
          <p:nvPr/>
        </p:nvPicPr>
        <p:blipFill>
          <a:blip r:embed="rId12"/>
          <a:stretch>
            <a:fillRect/>
          </a:stretch>
        </p:blipFill>
        <p:spPr>
          <a:xfrm>
            <a:off x="8267064" y="2855140"/>
            <a:ext cx="524784" cy="535280"/>
          </a:xfrm>
          <a:prstGeom prst="rect">
            <a:avLst/>
          </a:prstGeom>
        </p:spPr>
      </p:pic>
      <p:pic>
        <p:nvPicPr>
          <p:cNvPr id="53" name="Picture 52" descr="A black and white cartoon character&#10;&#10;Description automatically generated with low confidence">
            <a:extLst>
              <a:ext uri="{FF2B5EF4-FFF2-40B4-BE49-F238E27FC236}">
                <a16:creationId xmlns:a16="http://schemas.microsoft.com/office/drawing/2014/main" id="{0DB354A5-D084-4C5C-DFBC-773BC865438C}"/>
              </a:ext>
            </a:extLst>
          </p:cNvPr>
          <p:cNvPicPr>
            <a:picLocks noChangeAspect="1"/>
          </p:cNvPicPr>
          <p:nvPr/>
        </p:nvPicPr>
        <p:blipFill>
          <a:blip r:embed="rId13"/>
          <a:stretch>
            <a:fillRect/>
          </a:stretch>
        </p:blipFill>
        <p:spPr>
          <a:xfrm>
            <a:off x="8751804" y="2924385"/>
            <a:ext cx="237991" cy="385795"/>
          </a:xfrm>
          <a:prstGeom prst="rect">
            <a:avLst/>
          </a:prstGeom>
        </p:spPr>
      </p:pic>
    </p:spTree>
    <p:extLst>
      <p:ext uri="{BB962C8B-B14F-4D97-AF65-F5344CB8AC3E}">
        <p14:creationId xmlns:p14="http://schemas.microsoft.com/office/powerpoint/2010/main" val="3859826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Trust-Aware Model</a:t>
            </a:r>
            <a:endParaRPr lang="en-US" dirty="0"/>
          </a:p>
        </p:txBody>
      </p:sp>
      <p:pic>
        <p:nvPicPr>
          <p:cNvPr id="56" name="Picture 55" descr="Diagram, engineering drawing&#10;&#10;Description automatically generated">
            <a:extLst>
              <a:ext uri="{FF2B5EF4-FFF2-40B4-BE49-F238E27FC236}">
                <a16:creationId xmlns:a16="http://schemas.microsoft.com/office/drawing/2014/main" id="{7022A0C9-48BB-B956-FDC5-B3664F51CEA6}"/>
              </a:ext>
            </a:extLst>
          </p:cNvPr>
          <p:cNvPicPr>
            <a:picLocks noChangeAspect="1"/>
          </p:cNvPicPr>
          <p:nvPr/>
        </p:nvPicPr>
        <p:blipFill>
          <a:blip r:embed="rId3"/>
          <a:stretch>
            <a:fillRect/>
          </a:stretch>
        </p:blipFill>
        <p:spPr>
          <a:xfrm>
            <a:off x="1513348" y="1398445"/>
            <a:ext cx="8900083" cy="4247328"/>
          </a:xfrm>
          <a:prstGeom prst="rect">
            <a:avLst/>
          </a:prstGeom>
        </p:spPr>
      </p:pic>
      <p:grpSp>
        <p:nvGrpSpPr>
          <p:cNvPr id="57" name="Group 56">
            <a:extLst>
              <a:ext uri="{FF2B5EF4-FFF2-40B4-BE49-F238E27FC236}">
                <a16:creationId xmlns:a16="http://schemas.microsoft.com/office/drawing/2014/main" id="{F089A3DE-58B1-CD5C-B92C-3DBDF019CBFF}"/>
              </a:ext>
            </a:extLst>
          </p:cNvPr>
          <p:cNvGrpSpPr/>
          <p:nvPr/>
        </p:nvGrpSpPr>
        <p:grpSpPr>
          <a:xfrm>
            <a:off x="1789408" y="1319175"/>
            <a:ext cx="8193505" cy="4219650"/>
            <a:chOff x="2526632" y="1495350"/>
            <a:chExt cx="8193505" cy="4219650"/>
          </a:xfrm>
        </p:grpSpPr>
        <p:sp>
          <p:nvSpPr>
            <p:cNvPr id="58" name="Rectangle 57">
              <a:extLst>
                <a:ext uri="{FF2B5EF4-FFF2-40B4-BE49-F238E27FC236}">
                  <a16:creationId xmlns:a16="http://schemas.microsoft.com/office/drawing/2014/main" id="{E9217EE3-188E-8DDC-3455-F867811BC1BA}"/>
                </a:ext>
              </a:extLst>
            </p:cNvPr>
            <p:cNvSpPr/>
            <p:nvPr/>
          </p:nvSpPr>
          <p:spPr>
            <a:xfrm>
              <a:off x="2526632" y="1495350"/>
              <a:ext cx="7640052" cy="204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A9064AC-6C39-B9EB-07DB-BEA69658CDE9}"/>
                </a:ext>
              </a:extLst>
            </p:cNvPr>
            <p:cNvSpPr/>
            <p:nvPr/>
          </p:nvSpPr>
          <p:spPr>
            <a:xfrm>
              <a:off x="7066547" y="3549316"/>
              <a:ext cx="3653590" cy="2165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FBF5B00-FAA6-28DC-FF6D-64566FC7733A}"/>
                </a:ext>
              </a:extLst>
            </p:cNvPr>
            <p:cNvSpPr/>
            <p:nvPr/>
          </p:nvSpPr>
          <p:spPr>
            <a:xfrm>
              <a:off x="5312971" y="2856828"/>
              <a:ext cx="2775284" cy="1293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0C5D4297-DDC3-00C6-6613-01EB1FF5D66F}"/>
              </a:ext>
            </a:extLst>
          </p:cNvPr>
          <p:cNvSpPr txBox="1"/>
          <p:nvPr/>
        </p:nvSpPr>
        <p:spPr>
          <a:xfrm>
            <a:off x="196536" y="5556071"/>
            <a:ext cx="5412898" cy="1200329"/>
          </a:xfrm>
          <a:prstGeom prst="rect">
            <a:avLst/>
          </a:prstGeom>
          <a:noFill/>
        </p:spPr>
        <p:txBody>
          <a:bodyPr wrap="square">
            <a:spAutoFit/>
          </a:bodyPr>
          <a:lstStyle/>
          <a:p>
            <a:pPr algn="just">
              <a:buClr>
                <a:schemeClr val="accent2">
                  <a:lumMod val="75000"/>
                </a:schemeClr>
              </a:buClr>
            </a:pPr>
            <a:r>
              <a:rPr lang="en-US" sz="2400" dirty="0">
                <a:cs typeface="Arial" panose="020B0604020202020204" pitchFamily="34" charset="0"/>
              </a:rPr>
              <a:t>Robot maintains a computation model of human trust and their expectations in longitudinal interaction</a:t>
            </a:r>
            <a:endParaRPr lang="en-US" sz="2400" b="0" i="0" dirty="0">
              <a:effectLst/>
              <a:cs typeface="Arial" panose="020B0604020202020204" pitchFamily="34" charset="0"/>
            </a:endParaRPr>
          </a:p>
        </p:txBody>
      </p:sp>
    </p:spTree>
    <p:extLst>
      <p:ext uri="{BB962C8B-B14F-4D97-AF65-F5344CB8AC3E}">
        <p14:creationId xmlns:p14="http://schemas.microsoft.com/office/powerpoint/2010/main" val="1461726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AC2DCE6A-86F6-F8B6-6577-569BD63C71A5}"/>
              </a:ext>
            </a:extLst>
          </p:cNvPr>
          <p:cNvPicPr>
            <a:picLocks noChangeAspect="1"/>
          </p:cNvPicPr>
          <p:nvPr/>
        </p:nvPicPr>
        <p:blipFill>
          <a:blip r:embed="rId3"/>
          <a:stretch>
            <a:fillRect/>
          </a:stretch>
        </p:blipFill>
        <p:spPr>
          <a:xfrm>
            <a:off x="1513348" y="1398445"/>
            <a:ext cx="8900083" cy="4247328"/>
          </a:xfrm>
          <a:prstGeom prst="rect">
            <a:avLst/>
          </a:prstGeom>
        </p:spPr>
      </p:pic>
      <p:sp>
        <p:nvSpPr>
          <p:cNvPr id="10" name="Title 1">
            <a:extLst>
              <a:ext uri="{FF2B5EF4-FFF2-40B4-BE49-F238E27FC236}">
                <a16:creationId xmlns:a16="http://schemas.microsoft.com/office/drawing/2014/main" id="{87C1355C-626C-677E-7D89-05A659C827B9}"/>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Trust-Aware Model</a:t>
            </a:r>
            <a:endParaRPr lang="en-US" dirty="0"/>
          </a:p>
        </p:txBody>
      </p:sp>
      <p:sp>
        <p:nvSpPr>
          <p:cNvPr id="13" name="TextBox 12">
            <a:extLst>
              <a:ext uri="{FF2B5EF4-FFF2-40B4-BE49-F238E27FC236}">
                <a16:creationId xmlns:a16="http://schemas.microsoft.com/office/drawing/2014/main" id="{46F9C062-460D-2324-5BBF-58B1134CAA5A}"/>
              </a:ext>
            </a:extLst>
          </p:cNvPr>
          <p:cNvSpPr txBox="1"/>
          <p:nvPr/>
        </p:nvSpPr>
        <p:spPr>
          <a:xfrm>
            <a:off x="196536" y="5556071"/>
            <a:ext cx="5412898" cy="1200329"/>
          </a:xfrm>
          <a:prstGeom prst="rect">
            <a:avLst/>
          </a:prstGeom>
          <a:noFill/>
        </p:spPr>
        <p:txBody>
          <a:bodyPr wrap="square">
            <a:spAutoFit/>
          </a:bodyPr>
          <a:lstStyle/>
          <a:p>
            <a:pPr algn="just">
              <a:buClr>
                <a:schemeClr val="accent2">
                  <a:lumMod val="75000"/>
                </a:schemeClr>
              </a:buClr>
            </a:pPr>
            <a:r>
              <a:rPr lang="en-US" sz="2400" dirty="0">
                <a:cs typeface="Arial" panose="020B0604020202020204" pitchFamily="34" charset="0"/>
              </a:rPr>
              <a:t>Robot maintains a computation model of human trust and their expectations in longitudinal interaction</a:t>
            </a:r>
            <a:endParaRPr lang="en-US" sz="2400" b="0" i="0" dirty="0">
              <a:effectLst/>
              <a:cs typeface="Arial" panose="020B0604020202020204" pitchFamily="34" charset="0"/>
            </a:endParaRPr>
          </a:p>
        </p:txBody>
      </p:sp>
      <p:sp>
        <p:nvSpPr>
          <p:cNvPr id="14" name="TextBox 13">
            <a:extLst>
              <a:ext uri="{FF2B5EF4-FFF2-40B4-BE49-F238E27FC236}">
                <a16:creationId xmlns:a16="http://schemas.microsoft.com/office/drawing/2014/main" id="{C2D3BB7C-B409-C26D-ED81-F203200CAC64}"/>
              </a:ext>
            </a:extLst>
          </p:cNvPr>
          <p:cNvSpPr txBox="1"/>
          <p:nvPr/>
        </p:nvSpPr>
        <p:spPr>
          <a:xfrm>
            <a:off x="5963389" y="5556070"/>
            <a:ext cx="5412898" cy="1200329"/>
          </a:xfrm>
          <a:prstGeom prst="rect">
            <a:avLst/>
          </a:prstGeom>
          <a:noFill/>
        </p:spPr>
        <p:txBody>
          <a:bodyPr wrap="square">
            <a:spAutoFit/>
          </a:bodyPr>
          <a:lstStyle/>
          <a:p>
            <a:pPr algn="just">
              <a:buClr>
                <a:schemeClr val="accent2">
                  <a:lumMod val="75000"/>
                </a:schemeClr>
              </a:buClr>
            </a:pPr>
            <a:r>
              <a:rPr lang="en-US" sz="2400" dirty="0">
                <a:latin typeface="Arial" panose="020B0604020202020204" pitchFamily="34" charset="0"/>
                <a:cs typeface="Arial" panose="020B0604020202020204" pitchFamily="34" charset="0"/>
              </a:rPr>
              <a:t>The reasoning about trust levels is modeled as a meta reasoning process over individual planning tasks</a:t>
            </a:r>
          </a:p>
        </p:txBody>
      </p:sp>
    </p:spTree>
    <p:extLst>
      <p:ext uri="{BB962C8B-B14F-4D97-AF65-F5344CB8AC3E}">
        <p14:creationId xmlns:p14="http://schemas.microsoft.com/office/powerpoint/2010/main" val="10130826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Problem Formulation: Base Level</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35132D-2337-C448-D1E9-9923CA0FE365}"/>
                  </a:ext>
                </a:extLst>
              </p:cNvPr>
              <p:cNvSpPr txBox="1"/>
              <p:nvPr/>
            </p:nvSpPr>
            <p:spPr>
              <a:xfrm>
                <a:off x="675928" y="1465408"/>
                <a:ext cx="10919171" cy="4988994"/>
              </a:xfrm>
              <a:prstGeom prst="rect">
                <a:avLst/>
              </a:prstGeom>
              <a:noFill/>
            </p:spPr>
            <p:txBody>
              <a:bodyPr wrap="square">
                <a:spAutoFit/>
              </a:bodyPr>
              <a:lstStyle/>
              <a:p>
                <a:r>
                  <a:rPr lang="en-US" sz="2400" b="1" i="0" dirty="0">
                    <a:effectLst/>
                    <a:cs typeface="Arial" panose="020B0604020202020204" pitchFamily="34" charset="0"/>
                  </a:rPr>
                  <a:t>Base Decision-Making Problem</a:t>
                </a:r>
                <a:endParaRPr lang="en-US" sz="2400" b="1" dirty="0">
                  <a:cs typeface="Arial" panose="020B0604020202020204" pitchFamily="34" charset="0"/>
                </a:endParaRPr>
              </a:p>
              <a:p>
                <a:r>
                  <a:rPr lang="en-US" sz="2400" dirty="0">
                    <a:cs typeface="Arial" panose="020B0604020202020204" pitchFamily="34" charset="0"/>
                  </a:rPr>
                  <a:t>E</a:t>
                </a:r>
                <a:r>
                  <a:rPr lang="en-US" sz="2400" b="0" i="0" dirty="0">
                    <a:effectLst/>
                    <a:cs typeface="Arial" panose="020B0604020202020204" pitchFamily="34" charset="0"/>
                  </a:rPr>
                  <a:t>ach individual task a human-aware planning (HAP) problem of the form </a:t>
                </a:r>
                <a14:m>
                  <m:oMath xmlns:m="http://schemas.openxmlformats.org/officeDocument/2006/math">
                    <m:r>
                      <a:rPr lang="en-US" sz="2400" b="0" i="0" dirty="0" smtClean="0">
                        <a:effectLst/>
                        <a:latin typeface="Cambria Math" panose="02040503050406030204" pitchFamily="18" charset="0"/>
                      </a:rPr>
                      <m:t> </m:t>
                    </m:r>
                    <m:r>
                      <a:rPr lang="en-US" sz="2400" b="0" i="1" dirty="0" smtClean="0">
                        <a:effectLst/>
                        <a:latin typeface="Cambria Math" panose="02040503050406030204" pitchFamily="18" charset="0"/>
                      </a:rPr>
                      <m:t>⟨</m:t>
                    </m:r>
                    <m:sSup>
                      <m:sSupPr>
                        <m:ctrlPr>
                          <a:rPr lang="en-US" sz="2400" b="0" i="1" dirty="0" smtClean="0">
                            <a:effectLst/>
                            <a:latin typeface="Cambria Math" panose="02040503050406030204" pitchFamily="18" charset="0"/>
                          </a:rPr>
                        </m:ctrlPr>
                      </m:sSupPr>
                      <m:e>
                        <m:r>
                          <a:rPr lang="en-US" sz="2400" b="0" i="1" dirty="0" smtClean="0">
                            <a:effectLst/>
                            <a:latin typeface="Cambria Math" panose="02040503050406030204" pitchFamily="18" charset="0"/>
                            <a:ea typeface="Cambria Math" panose="02040503050406030204" pitchFamily="18" charset="0"/>
                          </a:rPr>
                          <m:t>ℳ</m:t>
                        </m:r>
                      </m:e>
                      <m:sup>
                        <m:r>
                          <a:rPr lang="en-US" sz="2400" b="0" i="1" dirty="0" smtClean="0">
                            <a:effectLst/>
                            <a:latin typeface="Cambria Math" panose="02040503050406030204" pitchFamily="18" charset="0"/>
                          </a:rPr>
                          <m:t>𝑅</m:t>
                        </m:r>
                      </m:sup>
                    </m:sSup>
                    <m:r>
                      <a:rPr lang="en-US" sz="2400" b="0" i="1" dirty="0" smtClean="0">
                        <a:effectLst/>
                        <a:latin typeface="Cambria Math" panose="02040503050406030204" pitchFamily="18" charset="0"/>
                      </a:rPr>
                      <m:t>, </m:t>
                    </m:r>
                    <m:sSubSup>
                      <m:sSubSupPr>
                        <m:ctrlPr>
                          <a:rPr lang="en-US" sz="2400" b="0" i="1" dirty="0" smtClean="0">
                            <a:effectLst/>
                            <a:latin typeface="Cambria Math" panose="02040503050406030204" pitchFamily="18" charset="0"/>
                          </a:rPr>
                        </m:ctrlPr>
                      </m:sSubSupPr>
                      <m:e>
                        <m:r>
                          <a:rPr lang="en-US" sz="2400" b="0" i="1" dirty="0" smtClean="0">
                            <a:effectLst/>
                            <a:latin typeface="Cambria Math" panose="02040503050406030204" pitchFamily="18" charset="0"/>
                            <a:ea typeface="Cambria Math" panose="02040503050406030204" pitchFamily="18" charset="0"/>
                          </a:rPr>
                          <m:t>ℳ</m:t>
                        </m:r>
                      </m:e>
                      <m:sub>
                        <m:r>
                          <a:rPr lang="en-US" sz="2400" b="0" i="1" dirty="0" smtClean="0">
                            <a:effectLst/>
                            <a:latin typeface="Cambria Math" panose="02040503050406030204" pitchFamily="18" charset="0"/>
                          </a:rPr>
                          <m:t>h</m:t>
                        </m:r>
                      </m:sub>
                      <m:sup>
                        <m:r>
                          <a:rPr lang="en-US" sz="2400" b="0" i="1" dirty="0" smtClean="0">
                            <a:effectLst/>
                            <a:latin typeface="Cambria Math" panose="02040503050406030204" pitchFamily="18" charset="0"/>
                          </a:rPr>
                          <m:t>𝑅</m:t>
                        </m:r>
                      </m:sup>
                    </m:sSubSup>
                    <m:r>
                      <a:rPr lang="en-US" sz="2400" b="0" i="1" dirty="0" smtClean="0">
                        <a:effectLst/>
                        <a:latin typeface="Cambria Math" panose="02040503050406030204" pitchFamily="18" charset="0"/>
                      </a:rPr>
                      <m:t>⟩</m:t>
                    </m:r>
                  </m:oMath>
                </a14:m>
                <a:endParaRPr lang="en-US" sz="2400" dirty="0">
                  <a:cs typeface="Arial" panose="020B0604020202020204" pitchFamily="34" charset="0"/>
                </a:endParaRPr>
              </a:p>
              <a:p>
                <a:pPr lvl="1"/>
                <a:endParaRPr lang="en-US" sz="2400" dirty="0">
                  <a:cs typeface="Arial" panose="020B0604020202020204" pitchFamily="34" charset="0"/>
                </a:endParaRPr>
              </a:p>
              <a:p>
                <a:pPr lvl="1"/>
                <a:endParaRPr lang="en-US" sz="2400" dirty="0">
                  <a:cs typeface="Arial" panose="020B0604020202020204" pitchFamily="34" charset="0"/>
                </a:endParaRPr>
              </a:p>
              <a:p>
                <a:pPr lvl="1"/>
                <a:endParaRPr lang="en-US" sz="2400" b="0" i="0" u="none" strike="noStrike" baseline="0" dirty="0">
                  <a:cs typeface="Arial" panose="020B0604020202020204" pitchFamily="34" charset="0"/>
                </a:endParaRPr>
              </a:p>
              <a:p>
                <a:pPr marL="742950" lvl="1" indent="-285750">
                  <a:buFont typeface="Arial" panose="020B0604020202020204" pitchFamily="34" charset="0"/>
                  <a:buChar char="•"/>
                </a:pPr>
                <a:r>
                  <a:rPr lang="en-US" sz="2400" dirty="0">
                    <a:cs typeface="Arial" panose="020B0604020202020204" pitchFamily="34" charset="0"/>
                  </a:rPr>
                  <a:t>The degree to which the plan meets the user expectation </a:t>
                </a:r>
                <a:r>
                  <a:rPr lang="en-US" sz="2400" dirty="0">
                    <a:cs typeface="Arial" panose="020B0604020202020204" pitchFamily="34" charset="0"/>
                    <a:sym typeface="Wingdings" panose="05000000000000000000" pitchFamily="2" charset="2"/>
                  </a:rPr>
                  <a:t> </a:t>
                </a:r>
                <a:r>
                  <a:rPr lang="en-US" sz="2400" dirty="0">
                    <a:cs typeface="Arial" panose="020B0604020202020204" pitchFamily="34" charset="0"/>
                  </a:rPr>
                  <a:t>the explicability score of the plan</a:t>
                </a:r>
              </a:p>
              <a:p>
                <a:pPr lvl="1"/>
                <a:r>
                  <a:rPr lang="en-US" sz="2400" dirty="0">
                    <a:cs typeface="Arial" panose="020B0604020202020204" pitchFamily="34" charset="0"/>
                  </a:rPr>
                  <a:t> </a:t>
                </a:r>
              </a:p>
              <a:p>
                <a:pPr marL="742950" lvl="1" indent="-285750">
                  <a:buFont typeface="Arial" panose="020B0604020202020204" pitchFamily="34" charset="0"/>
                  <a:buChar char="•"/>
                </a:pPr>
                <a:r>
                  <a:rPr lang="en-US" sz="2400" dirty="0">
                    <a:cs typeface="Arial" panose="020B0604020202020204" pitchFamily="34" charset="0"/>
                  </a:rPr>
                  <a:t>Plans:</a:t>
                </a:r>
              </a:p>
              <a:p>
                <a:pPr marL="1200150" lvl="2" indent="-285750">
                  <a:buFont typeface="Arial" panose="020B0604020202020204" pitchFamily="34" charset="0"/>
                  <a:buChar char="•"/>
                </a:pPr>
                <a:r>
                  <a:rPr lang="en-US" sz="2400" dirty="0">
                    <a:cs typeface="Arial" panose="020B0604020202020204" pitchFamily="34" charset="0"/>
                  </a:rPr>
                  <a:t>Perfect Explicable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𝑒𝑥𝑝</m:t>
                        </m:r>
                      </m:sub>
                    </m:sSub>
                  </m:oMath>
                </a14:m>
                <a:r>
                  <a:rPr lang="en-US" sz="2400" dirty="0">
                    <a:cs typeface="Arial" panose="020B0604020202020204" pitchFamily="34" charset="0"/>
                  </a:rPr>
                  <a:t> </a:t>
                </a:r>
                <a:r>
                  <a:rPr lang="en-US" sz="2400" dirty="0">
                    <a:cs typeface="Arial" panose="020B0604020202020204" pitchFamily="34" charset="0"/>
                    <a:sym typeface="Wingdings" pitchFamily="2" charset="2"/>
                  </a:rPr>
                  <a:t> explicable plan or complete explanation</a:t>
                </a:r>
                <a:endParaRPr lang="en-US" sz="2400" dirty="0">
                  <a:cs typeface="Arial" panose="020B0604020202020204" pitchFamily="34" charset="0"/>
                </a:endParaRPr>
              </a:p>
              <a:p>
                <a:pPr marL="1200150" lvl="2" indent="-285750">
                  <a:buFont typeface="Arial" panose="020B0604020202020204" pitchFamily="34" charset="0"/>
                  <a:buChar char="•"/>
                </a:pPr>
                <a:r>
                  <a:rPr lang="en-US" sz="2400" dirty="0">
                    <a:cs typeface="Arial" panose="020B0604020202020204" pitchFamily="34" charset="0"/>
                  </a:rPr>
                  <a:t>Balanced explicable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𝑏𝑎𝑙</m:t>
                        </m:r>
                      </m:sub>
                    </m:sSub>
                  </m:oMath>
                </a14:m>
                <a:r>
                  <a:rPr lang="en-US" sz="2400" dirty="0">
                    <a:cs typeface="Arial" panose="020B0604020202020204" pitchFamily="34" charset="0"/>
                  </a:rPr>
                  <a:t> </a:t>
                </a:r>
                <a:r>
                  <a:rPr lang="en-US" sz="2400" dirty="0">
                    <a:cs typeface="Arial" panose="020B0604020202020204" pitchFamily="34" charset="0"/>
                    <a:sym typeface="Wingdings" pitchFamily="2" charset="2"/>
                  </a:rPr>
                  <a:t> partial explanation </a:t>
                </a:r>
                <a:endParaRPr lang="en-US" sz="2400" dirty="0">
                  <a:cs typeface="Arial" panose="020B0604020202020204" pitchFamily="34" charset="0"/>
                </a:endParaRPr>
              </a:p>
              <a:p>
                <a:pPr marL="1200150" lvl="2" indent="-285750">
                  <a:buFont typeface="Arial" panose="020B0604020202020204" pitchFamily="34" charset="0"/>
                  <a:buChar char="•"/>
                </a:pPr>
                <a:r>
                  <a:rPr lang="en-US" sz="2400" dirty="0">
                    <a:cs typeface="Arial" panose="020B0604020202020204" pitchFamily="34" charset="0"/>
                  </a:rPr>
                  <a:t>Optimal Plan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𝑜𝑝𝑡</m:t>
                        </m:r>
                      </m:sub>
                    </m:sSub>
                  </m:oMath>
                </a14:m>
                <a:endParaRPr lang="en-US" sz="2400" dirty="0">
                  <a:cs typeface="Arial" panose="020B0604020202020204" pitchFamily="34" charset="0"/>
                </a:endParaRPr>
              </a:p>
              <a:p>
                <a:pPr lvl="1"/>
                <a:endParaRPr lang="en-US" sz="2400" b="1" dirty="0">
                  <a:cs typeface="Arial" panose="020B0604020202020204" pitchFamily="34" charset="0"/>
                </a:endParaRPr>
              </a:p>
            </p:txBody>
          </p:sp>
        </mc:Choice>
        <mc:Fallback xmlns="">
          <p:sp>
            <p:nvSpPr>
              <p:cNvPr id="6" name="TextBox 5">
                <a:extLst>
                  <a:ext uri="{FF2B5EF4-FFF2-40B4-BE49-F238E27FC236}">
                    <a16:creationId xmlns:a16="http://schemas.microsoft.com/office/drawing/2014/main" id="{BC35132D-2337-C448-D1E9-9923CA0FE365}"/>
                  </a:ext>
                </a:extLst>
              </p:cNvPr>
              <p:cNvSpPr txBox="1">
                <a:spLocks noRot="1" noChangeAspect="1" noMove="1" noResize="1" noEditPoints="1" noAdjustHandles="1" noChangeArrowheads="1" noChangeShapeType="1" noTextEdit="1"/>
              </p:cNvSpPr>
              <p:nvPr/>
            </p:nvSpPr>
            <p:spPr>
              <a:xfrm>
                <a:off x="675928" y="1465408"/>
                <a:ext cx="10919171" cy="4988994"/>
              </a:xfrm>
              <a:prstGeom prst="rect">
                <a:avLst/>
              </a:prstGeom>
              <a:blipFill>
                <a:blip r:embed="rId3"/>
                <a:stretch>
                  <a:fillRect l="-930" t="-101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254870C-3177-AB9A-5128-CD9846011E66}"/>
              </a:ext>
            </a:extLst>
          </p:cNvPr>
          <p:cNvPicPr>
            <a:picLocks noChangeAspect="1"/>
          </p:cNvPicPr>
          <p:nvPr/>
        </p:nvPicPr>
        <p:blipFill>
          <a:blip r:embed="rId4"/>
          <a:stretch>
            <a:fillRect/>
          </a:stretch>
        </p:blipFill>
        <p:spPr>
          <a:xfrm>
            <a:off x="1587500" y="2386009"/>
            <a:ext cx="3089895" cy="433932"/>
          </a:xfrm>
          <a:prstGeom prst="rect">
            <a:avLst/>
          </a:prstGeom>
        </p:spPr>
      </p:pic>
      <p:pic>
        <p:nvPicPr>
          <p:cNvPr id="8" name="Picture 7">
            <a:extLst>
              <a:ext uri="{FF2B5EF4-FFF2-40B4-BE49-F238E27FC236}">
                <a16:creationId xmlns:a16="http://schemas.microsoft.com/office/drawing/2014/main" id="{E1B314DF-E4CC-6A04-ABB7-181A1EBE2BDA}"/>
              </a:ext>
            </a:extLst>
          </p:cNvPr>
          <p:cNvPicPr>
            <a:picLocks noChangeAspect="1"/>
          </p:cNvPicPr>
          <p:nvPr/>
        </p:nvPicPr>
        <p:blipFill>
          <a:blip r:embed="rId5"/>
          <a:stretch>
            <a:fillRect/>
          </a:stretch>
        </p:blipFill>
        <p:spPr>
          <a:xfrm>
            <a:off x="1587500" y="2816475"/>
            <a:ext cx="3082177" cy="434954"/>
          </a:xfrm>
          <a:prstGeom prst="rect">
            <a:avLst/>
          </a:prstGeom>
        </p:spPr>
      </p:pic>
      <p:sp>
        <p:nvSpPr>
          <p:cNvPr id="9" name="TextBox 8">
            <a:extLst>
              <a:ext uri="{FF2B5EF4-FFF2-40B4-BE49-F238E27FC236}">
                <a16:creationId xmlns:a16="http://schemas.microsoft.com/office/drawing/2014/main" id="{413CC249-D2E5-E148-CBDD-D62CA0DC83B5}"/>
              </a:ext>
            </a:extLst>
          </p:cNvPr>
          <p:cNvSpPr txBox="1"/>
          <p:nvPr/>
        </p:nvSpPr>
        <p:spPr>
          <a:xfrm>
            <a:off x="7011812" y="3909818"/>
            <a:ext cx="3630787" cy="707886"/>
          </a:xfrm>
          <a:prstGeom prst="rect">
            <a:avLst/>
          </a:prstGeom>
          <a:noFill/>
        </p:spPr>
        <p:txBody>
          <a:bodyPr wrap="square">
            <a:spAutoFit/>
          </a:bodyPr>
          <a:lstStyle/>
          <a:p>
            <a:r>
              <a:rPr lang="en-US" sz="2000" dirty="0">
                <a:solidFill>
                  <a:srgbClr val="F07042"/>
                </a:solidFill>
                <a:latin typeface="Arial" panose="020B0604020202020204" pitchFamily="34" charset="0"/>
                <a:cs typeface="Arial" panose="020B0604020202020204" pitchFamily="34" charset="0"/>
              </a:rPr>
              <a:t>Distance between Current plan and Expected plan</a:t>
            </a:r>
          </a:p>
        </p:txBody>
      </p:sp>
      <p:pic>
        <p:nvPicPr>
          <p:cNvPr id="10" name="Picture 9" descr="Diagram&#10;&#10;Description automatically generated">
            <a:extLst>
              <a:ext uri="{FF2B5EF4-FFF2-40B4-BE49-F238E27FC236}">
                <a16:creationId xmlns:a16="http://schemas.microsoft.com/office/drawing/2014/main" id="{2C375917-DC60-50DC-4F48-5A086B706D37}"/>
              </a:ext>
            </a:extLst>
          </p:cNvPr>
          <p:cNvPicPr>
            <a:picLocks noChangeAspect="1"/>
          </p:cNvPicPr>
          <p:nvPr/>
        </p:nvPicPr>
        <p:blipFill rotWithShape="1">
          <a:blip r:embed="rId6"/>
          <a:srcRect t="15504"/>
          <a:stretch/>
        </p:blipFill>
        <p:spPr>
          <a:xfrm>
            <a:off x="3615565" y="3740542"/>
            <a:ext cx="3295152" cy="523219"/>
          </a:xfrm>
          <a:prstGeom prst="rect">
            <a:avLst/>
          </a:prstGeom>
        </p:spPr>
      </p:pic>
    </p:spTree>
    <p:extLst>
      <p:ext uri="{BB962C8B-B14F-4D97-AF65-F5344CB8AC3E}">
        <p14:creationId xmlns:p14="http://schemas.microsoft.com/office/powerpoint/2010/main" val="1516391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Problem Formulation: Meta Level MDP</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C4795F-FD15-9E56-A5C3-994E66DAE5F4}"/>
                  </a:ext>
                </a:extLst>
              </p:cNvPr>
              <p:cNvSpPr txBox="1"/>
              <p:nvPr/>
            </p:nvSpPr>
            <p:spPr>
              <a:xfrm>
                <a:off x="333541" y="1170657"/>
                <a:ext cx="12011372" cy="4516686"/>
              </a:xfrm>
              <a:prstGeom prst="rect">
                <a:avLst/>
              </a:prstGeom>
              <a:noFill/>
            </p:spPr>
            <p:txBody>
              <a:bodyPr wrap="square">
                <a:spAutoFit/>
              </a:bodyPr>
              <a:lstStyle/>
              <a:p>
                <a:pPr>
                  <a:lnSpc>
                    <a:spcPct val="150000"/>
                  </a:lnSpc>
                </a:pPr>
                <a:r>
                  <a:rPr lang="en-US" sz="2400" b="1" i="0" dirty="0">
                    <a:effectLst/>
                    <a:cs typeface="Arial" panose="020B0604020202020204" pitchFamily="34" charset="0"/>
                  </a:rPr>
                  <a:t>Meta-MDP Problem</a:t>
                </a:r>
              </a:p>
              <a:p>
                <a:pPr>
                  <a:lnSpc>
                    <a:spcPct val="150000"/>
                  </a:lnSpc>
                </a:pPr>
                <a:r>
                  <a:rPr lang="en-US" sz="2400" dirty="0">
                    <a:cs typeface="Arial" panose="020B0604020202020204" pitchFamily="34" charset="0"/>
                  </a:rPr>
                  <a:t>This captures the longitudinal reasoning process</a:t>
                </a:r>
              </a:p>
              <a:p>
                <a:pPr lvl="1">
                  <a:lnSpc>
                    <a:spcPct val="150000"/>
                  </a:lnSpc>
                </a:pPr>
                <a:r>
                  <a:rPr lang="en-US" sz="2400" b="1" u="sng" dirty="0">
                    <a:cs typeface="Arial" panose="020B0604020202020204" pitchFamily="34" charset="0"/>
                  </a:rPr>
                  <a:t>State space</a:t>
                </a:r>
                <a:r>
                  <a:rPr lang="en-US" sz="2400" dirty="0">
                    <a:cs typeface="Arial" panose="020B0604020202020204" pitchFamily="34" charset="0"/>
                  </a:rPr>
                  <a:t>: Trust level of the human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𝑠</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m:t>
                    </m:r>
                  </m:oMath>
                </a14:m>
                <a:endParaRPr lang="en-US" sz="2400" b="0" dirty="0">
                  <a:cs typeface="Arial" panose="020B0604020202020204" pitchFamily="34" charset="0"/>
                </a:endParaRPr>
              </a:p>
              <a:p>
                <a:pPr lvl="1">
                  <a:lnSpc>
                    <a:spcPct val="150000"/>
                  </a:lnSpc>
                </a:pPr>
                <a:r>
                  <a:rPr lang="en-US" sz="2400" b="1" u="sng" dirty="0">
                    <a:cs typeface="Arial" panose="020B0604020202020204" pitchFamily="34" charset="0"/>
                  </a:rPr>
                  <a:t>Action space: </a:t>
                </a:r>
                <a:r>
                  <a:rPr lang="en-US" sz="2400" dirty="0">
                    <a:cs typeface="Arial" panose="020B0604020202020204" pitchFamily="34" charset="0"/>
                  </a:rPr>
                  <a:t>Base-level strategies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𝑒𝑥𝑝</m:t>
                        </m:r>
                      </m:sub>
                    </m:sSub>
                  </m:oMath>
                </a14:m>
                <a:r>
                  <a:rPr lang="en-US" sz="2400" dirty="0">
                    <a:cs typeface="Arial" panose="020B0604020202020204" pitchFamily="34" charset="0"/>
                  </a:rPr>
                  <a:t>,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𝑏𝑎𝑙</m:t>
                        </m:r>
                      </m:sub>
                    </m:sSub>
                  </m:oMath>
                </a14:m>
                <a:r>
                  <a:rPr lang="en-US" sz="2400" dirty="0">
                    <a:cs typeface="Arial" panose="020B0604020202020204" pitchFamily="34" charset="0"/>
                  </a:rPr>
                  <a:t>,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𝑜𝑝𝑡</m:t>
                        </m:r>
                      </m:sub>
                    </m:sSub>
                  </m:oMath>
                </a14:m>
                <a:r>
                  <a:rPr lang="en-US" sz="2400" dirty="0">
                    <a:cs typeface="Arial" panose="020B0604020202020204" pitchFamily="34" charset="0"/>
                  </a:rPr>
                  <a:t>)</a:t>
                </a:r>
              </a:p>
              <a:p>
                <a:pPr lvl="1">
                  <a:lnSpc>
                    <a:spcPct val="150000"/>
                  </a:lnSpc>
                </a:pPr>
                <a:r>
                  <a:rPr lang="en-US" sz="2400" b="1" u="sng" dirty="0">
                    <a:cs typeface="Arial" panose="020B0604020202020204" pitchFamily="34" charset="0"/>
                  </a:rPr>
                  <a:t>Transition function:</a:t>
                </a:r>
              </a:p>
              <a:p>
                <a:pPr lvl="2">
                  <a:lnSpc>
                    <a:spcPct val="150000"/>
                  </a:lnSpc>
                </a:pPr>
                <a:r>
                  <a:rPr lang="en-US" sz="2400" dirty="0">
                    <a:cs typeface="Arial" panose="020B0604020202020204" pitchFamily="34" charset="0"/>
                  </a:rPr>
                  <a:t>Robot’s behavior </a:t>
                </a:r>
              </a:p>
              <a:p>
                <a:pPr lvl="2">
                  <a:lnSpc>
                    <a:spcPct val="150000"/>
                  </a:lnSpc>
                </a:pPr>
                <a:r>
                  <a:rPr lang="en-US" sz="2400" dirty="0">
                    <a:cs typeface="Arial" panose="020B0604020202020204" pitchFamily="34" charset="0"/>
                  </a:rPr>
                  <a:t>Human’s monitoring strategy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𝜔</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𝑖</m:t>
                        </m:r>
                      </m:e>
                    </m:d>
                  </m:oMath>
                </a14:m>
                <a:endParaRPr lang="en-US" sz="2400" dirty="0">
                  <a:cs typeface="Arial" panose="020B0604020202020204" pitchFamily="34" charset="0"/>
                  <a:sym typeface="Wingdings" pitchFamily="2" charset="2"/>
                </a:endParaRPr>
              </a:p>
              <a:p>
                <a:pPr lvl="2">
                  <a:lnSpc>
                    <a:spcPct val="150000"/>
                  </a:lnSpc>
                </a:pPr>
                <a:r>
                  <a:rPr lang="en-US" sz="2400" dirty="0">
                    <a:cs typeface="Arial" panose="020B0604020202020204" pitchFamily="34" charset="0"/>
                    <a:sym typeface="Wingdings" pitchFamily="2" charset="2"/>
                  </a:rPr>
                  <a:t>Explicability score</a:t>
                </a:r>
              </a:p>
            </p:txBody>
          </p:sp>
        </mc:Choice>
        <mc:Fallback xmlns="">
          <p:sp>
            <p:nvSpPr>
              <p:cNvPr id="3" name="TextBox 2">
                <a:extLst>
                  <a:ext uri="{FF2B5EF4-FFF2-40B4-BE49-F238E27FC236}">
                    <a16:creationId xmlns:a16="http://schemas.microsoft.com/office/drawing/2014/main" id="{85C4795F-FD15-9E56-A5C3-994E66DAE5F4}"/>
                  </a:ext>
                </a:extLst>
              </p:cNvPr>
              <p:cNvSpPr txBox="1">
                <a:spLocks noRot="1" noChangeAspect="1" noMove="1" noResize="1" noEditPoints="1" noAdjustHandles="1" noChangeArrowheads="1" noChangeShapeType="1" noTextEdit="1"/>
              </p:cNvSpPr>
              <p:nvPr/>
            </p:nvSpPr>
            <p:spPr>
              <a:xfrm>
                <a:off x="333541" y="1170657"/>
                <a:ext cx="12011372" cy="4516686"/>
              </a:xfrm>
              <a:prstGeom prst="rect">
                <a:avLst/>
              </a:prstGeom>
              <a:blipFill>
                <a:blip r:embed="rId3"/>
                <a:stretch>
                  <a:fillRect l="-845" b="-2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76EA96-8762-65ED-78B3-BC0B97EFF238}"/>
                  </a:ext>
                </a:extLst>
              </p:cNvPr>
              <p:cNvSpPr txBox="1"/>
              <p:nvPr/>
            </p:nvSpPr>
            <p:spPr>
              <a:xfrm>
                <a:off x="5019673" y="3429000"/>
                <a:ext cx="7429500" cy="3081806"/>
              </a:xfrm>
              <a:prstGeom prst="rect">
                <a:avLst/>
              </a:prstGeom>
              <a:noFill/>
            </p:spPr>
            <p:txBody>
              <a:bodyPr wrap="square">
                <a:spAutoFit/>
              </a:bodyPr>
              <a:lstStyle/>
              <a:p>
                <a:pPr lvl="1">
                  <a:lnSpc>
                    <a:spcPct val="150000"/>
                  </a:lnSpc>
                </a:pPr>
                <a:r>
                  <a:rPr lang="en-US" sz="2400" b="1" u="sng" dirty="0">
                    <a:cs typeface="Arial" panose="020B0604020202020204" pitchFamily="34" charset="0"/>
                  </a:rPr>
                  <a:t>Cost function:</a:t>
                </a:r>
              </a:p>
              <a:p>
                <a:pPr lvl="2">
                  <a:lnSpc>
                    <a:spcPct val="150000"/>
                  </a:lnSpc>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ℂ</m:t>
                      </m:r>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 </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𝑠</m:t>
                              </m:r>
                            </m:e>
                            <m:sub>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𝑖</m:t>
                              </m:r>
                            </m:sub>
                          </m:sSub>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 </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𝜋</m:t>
                              </m:r>
                            </m:sup>
                          </m:sSup>
                        </m:e>
                      </m:d>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=1− </m:t>
                      </m:r>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𝜔</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𝑖</m:t>
                          </m:r>
                        </m:e>
                      </m:d>
                      <m:r>
                        <a:rPr lang="en-US" sz="2400" b="0" i="0"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bPr>
                        <m:e>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C</m:t>
                          </m:r>
                        </m:e>
                        <m:sub>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e</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𝜋</m:t>
                          </m:r>
                        </m:e>
                      </m:d>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m:t>
                      </m:r>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𝜔</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𝑖</m:t>
                          </m:r>
                        </m:e>
                      </m:d>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𝐶</m:t>
                          </m:r>
                        </m:e>
                        <m:sub>
                          <m:sSup>
                            <m:sSupPr>
                              <m:ctrlPr>
                                <a:rPr lang="en-US" sz="2400" b="0" i="1" dirty="0" smtClean="0">
                                  <a:effectLst/>
                                  <a:latin typeface="Cambria Math" panose="02040503050406030204" pitchFamily="18" charset="0"/>
                                </a:rPr>
                              </m:ctrlPr>
                            </m:sSupPr>
                            <m:e>
                              <m:r>
                                <a:rPr lang="en-US" sz="2400" b="0" i="1" dirty="0" smtClean="0">
                                  <a:effectLst/>
                                  <a:latin typeface="Cambria Math" panose="02040503050406030204" pitchFamily="18" charset="0"/>
                                </a:rPr>
                                <m:t>&lt;</m:t>
                              </m:r>
                              <m:r>
                                <a:rPr lang="en-US" sz="2400" b="0" i="1" dirty="0" smtClean="0">
                                  <a:effectLst/>
                                  <a:latin typeface="Cambria Math" panose="02040503050406030204" pitchFamily="18" charset="0"/>
                                  <a:ea typeface="Cambria Math" panose="02040503050406030204" pitchFamily="18" charset="0"/>
                                </a:rPr>
                                <m:t>ℳ</m:t>
                              </m:r>
                            </m:e>
                            <m:sup>
                              <m:r>
                                <a:rPr lang="en-US" sz="2400" b="0" i="1" dirty="0" smtClean="0">
                                  <a:effectLst/>
                                  <a:latin typeface="Cambria Math" panose="02040503050406030204" pitchFamily="18" charset="0"/>
                                </a:rPr>
                                <m:t>𝑅</m:t>
                              </m:r>
                            </m:sup>
                          </m:sSup>
                          <m:r>
                            <a:rPr lang="en-US" sz="2400" b="0" i="1" dirty="0" smtClean="0">
                              <a:effectLst/>
                              <a:latin typeface="Cambria Math" panose="02040503050406030204" pitchFamily="18" charset="0"/>
                            </a:rPr>
                            <m:t>, </m:t>
                          </m:r>
                          <m:sSubSup>
                            <m:sSubSupPr>
                              <m:ctrlPr>
                                <a:rPr lang="en-US" sz="2400" b="0" i="1" dirty="0" smtClean="0">
                                  <a:effectLst/>
                                  <a:latin typeface="Cambria Math" panose="02040503050406030204" pitchFamily="18" charset="0"/>
                                </a:rPr>
                              </m:ctrlPr>
                            </m:sSubSupPr>
                            <m:e>
                              <m:r>
                                <a:rPr lang="en-US" sz="2400" b="0" i="1" dirty="0" smtClean="0">
                                  <a:effectLst/>
                                  <a:latin typeface="Cambria Math" panose="02040503050406030204" pitchFamily="18" charset="0"/>
                                  <a:ea typeface="Cambria Math" panose="02040503050406030204" pitchFamily="18" charset="0"/>
                                </a:rPr>
                                <m:t>ℳ</m:t>
                              </m:r>
                            </m:e>
                            <m:sub>
                              <m:r>
                                <a:rPr lang="en-US" sz="2400" b="0" i="1" dirty="0" smtClean="0">
                                  <a:effectLst/>
                                  <a:latin typeface="Cambria Math" panose="02040503050406030204" pitchFamily="18" charset="0"/>
                                </a:rPr>
                                <m:t>h</m:t>
                              </m:r>
                            </m:sub>
                            <m:sup>
                              <m:r>
                                <a:rPr lang="en-US" sz="2400" b="0" i="1" dirty="0" smtClean="0">
                                  <a:effectLst/>
                                  <a:latin typeface="Cambria Math" panose="02040503050406030204" pitchFamily="18" charset="0"/>
                                </a:rPr>
                                <m:t>𝑅</m:t>
                              </m:r>
                            </m:sup>
                          </m:sSubSup>
                          <m:r>
                            <a:rPr lang="en-US" sz="2400" b="0" i="1" dirty="0" smtClean="0">
                              <a:effectLst/>
                              <a:latin typeface="Cambria Math" panose="02040503050406030204" pitchFamily="18" charset="0"/>
                            </a:rPr>
                            <m:t>&gt;</m:t>
                          </m:r>
                        </m:sub>
                      </m:sSub>
                    </m:oMath>
                  </m:oMathPara>
                </a14:m>
                <a:endParaRPr lang="en-US" sz="2400" dirty="0">
                  <a:cs typeface="Arial" panose="020B0604020202020204" pitchFamily="34" charset="0"/>
                </a:endParaRPr>
              </a:p>
              <a:p>
                <a:pPr lvl="2">
                  <a:lnSpc>
                    <a:spcPct val="150000"/>
                  </a:lnSpc>
                </a:pP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bPr>
                      <m:e>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C</m:t>
                        </m:r>
                      </m:e>
                      <m:sub>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e</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𝜋</m:t>
                        </m:r>
                      </m:e>
                    </m:d>
                  </m:oMath>
                </a14:m>
                <a:r>
                  <a:rPr lang="en-US" sz="2400" dirty="0">
                    <a:cs typeface="Arial" panose="020B0604020202020204" pitchFamily="34" charset="0"/>
                  </a:rPr>
                  <a:t> full execution cost</a:t>
                </a:r>
              </a:p>
              <a:p>
                <a:pPr lvl="2">
                  <a:lnSpc>
                    <a:spcPct val="150000"/>
                  </a:lnSpc>
                </a:pP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𝐶</m:t>
                        </m:r>
                      </m:e>
                      <m:sub>
                        <m:sSup>
                          <m:sSupPr>
                            <m:ctrlPr>
                              <a:rPr lang="en-US" sz="2400" b="0" i="1" dirty="0" smtClean="0">
                                <a:effectLst/>
                                <a:latin typeface="Cambria Math" panose="02040503050406030204" pitchFamily="18" charset="0"/>
                              </a:rPr>
                            </m:ctrlPr>
                          </m:sSupPr>
                          <m:e>
                            <m:r>
                              <a:rPr lang="en-US" sz="2400" b="0" i="1" dirty="0" smtClean="0">
                                <a:effectLst/>
                                <a:latin typeface="Cambria Math" panose="02040503050406030204" pitchFamily="18" charset="0"/>
                              </a:rPr>
                              <m:t>&lt;</m:t>
                            </m:r>
                            <m:r>
                              <a:rPr lang="en-US" sz="2400" b="0" i="1" dirty="0" smtClean="0">
                                <a:effectLst/>
                                <a:latin typeface="Cambria Math" panose="02040503050406030204" pitchFamily="18" charset="0"/>
                                <a:ea typeface="Cambria Math" panose="02040503050406030204" pitchFamily="18" charset="0"/>
                              </a:rPr>
                              <m:t>ℳ</m:t>
                            </m:r>
                          </m:e>
                          <m:sup>
                            <m:r>
                              <a:rPr lang="en-US" sz="2400" b="0" i="1" dirty="0" smtClean="0">
                                <a:effectLst/>
                                <a:latin typeface="Cambria Math" panose="02040503050406030204" pitchFamily="18" charset="0"/>
                              </a:rPr>
                              <m:t>𝑅</m:t>
                            </m:r>
                          </m:sup>
                        </m:sSup>
                        <m:r>
                          <a:rPr lang="en-US" sz="2400" b="0" i="1" dirty="0" smtClean="0">
                            <a:effectLst/>
                            <a:latin typeface="Cambria Math" panose="02040503050406030204" pitchFamily="18" charset="0"/>
                          </a:rPr>
                          <m:t>, </m:t>
                        </m:r>
                        <m:sSubSup>
                          <m:sSubSupPr>
                            <m:ctrlPr>
                              <a:rPr lang="en-US" sz="2400" b="0" i="1" dirty="0" smtClean="0">
                                <a:effectLst/>
                                <a:latin typeface="Cambria Math" panose="02040503050406030204" pitchFamily="18" charset="0"/>
                              </a:rPr>
                            </m:ctrlPr>
                          </m:sSubSupPr>
                          <m:e>
                            <m:r>
                              <a:rPr lang="en-US" sz="2400" b="0" i="1" dirty="0" smtClean="0">
                                <a:effectLst/>
                                <a:latin typeface="Cambria Math" panose="02040503050406030204" pitchFamily="18" charset="0"/>
                                <a:ea typeface="Cambria Math" panose="02040503050406030204" pitchFamily="18" charset="0"/>
                              </a:rPr>
                              <m:t>ℳ</m:t>
                            </m:r>
                          </m:e>
                          <m:sub>
                            <m:r>
                              <a:rPr lang="en-US" sz="2400" b="0" i="1" dirty="0" smtClean="0">
                                <a:effectLst/>
                                <a:latin typeface="Cambria Math" panose="02040503050406030204" pitchFamily="18" charset="0"/>
                              </a:rPr>
                              <m:t>h</m:t>
                            </m:r>
                          </m:sub>
                          <m:sup>
                            <m:r>
                              <a:rPr lang="en-US" sz="2400" b="0" i="1" dirty="0" smtClean="0">
                                <a:effectLst/>
                                <a:latin typeface="Cambria Math" panose="02040503050406030204" pitchFamily="18" charset="0"/>
                              </a:rPr>
                              <m:t>𝑅</m:t>
                            </m:r>
                          </m:sup>
                        </m:sSubSup>
                        <m:r>
                          <a:rPr lang="en-US" sz="2400" b="0" i="1" dirty="0" smtClean="0">
                            <a:effectLst/>
                            <a:latin typeface="Cambria Math" panose="02040503050406030204" pitchFamily="18" charset="0"/>
                          </a:rPr>
                          <m:t>&gt;</m:t>
                        </m:r>
                      </m:sub>
                    </m:sSub>
                  </m:oMath>
                </a14:m>
                <a:r>
                  <a:rPr lang="en-US" sz="2400" dirty="0">
                    <a:cs typeface="Arial" panose="020B0604020202020204" pitchFamily="34" charset="0"/>
                  </a:rPr>
                  <a:t> executing a strategy under monitoring</a:t>
                </a:r>
              </a:p>
            </p:txBody>
          </p:sp>
        </mc:Choice>
        <mc:Fallback xmlns="">
          <p:sp>
            <p:nvSpPr>
              <p:cNvPr id="11" name="TextBox 10">
                <a:extLst>
                  <a:ext uri="{FF2B5EF4-FFF2-40B4-BE49-F238E27FC236}">
                    <a16:creationId xmlns:a16="http://schemas.microsoft.com/office/drawing/2014/main" id="{D176EA96-8762-65ED-78B3-BC0B97EFF238}"/>
                  </a:ext>
                </a:extLst>
              </p:cNvPr>
              <p:cNvSpPr txBox="1">
                <a:spLocks noRot="1" noChangeAspect="1" noMove="1" noResize="1" noEditPoints="1" noAdjustHandles="1" noChangeArrowheads="1" noChangeShapeType="1" noTextEdit="1"/>
              </p:cNvSpPr>
              <p:nvPr/>
            </p:nvSpPr>
            <p:spPr>
              <a:xfrm>
                <a:off x="5019673" y="3429000"/>
                <a:ext cx="7429500" cy="3081806"/>
              </a:xfrm>
              <a:prstGeom prst="rect">
                <a:avLst/>
              </a:prstGeom>
              <a:blipFill>
                <a:blip r:embed="rId4"/>
                <a:stretch>
                  <a:fillRect b="-823"/>
                </a:stretch>
              </a:blipFill>
            </p:spPr>
            <p:txBody>
              <a:bodyPr/>
              <a:lstStyle/>
              <a:p>
                <a:r>
                  <a:rPr lang="en-US">
                    <a:noFill/>
                  </a:rPr>
                  <a:t> </a:t>
                </a:r>
              </a:p>
            </p:txBody>
          </p:sp>
        </mc:Fallback>
      </mc:AlternateContent>
      <p:sp>
        <p:nvSpPr>
          <p:cNvPr id="6" name="Snip Single Corner Rectangle 5">
            <a:extLst>
              <a:ext uri="{FF2B5EF4-FFF2-40B4-BE49-F238E27FC236}">
                <a16:creationId xmlns:a16="http://schemas.microsoft.com/office/drawing/2014/main" id="{EA486BD9-F96D-9FE5-E7DE-475A31415457}"/>
              </a:ext>
            </a:extLst>
          </p:cNvPr>
          <p:cNvSpPr/>
          <p:nvPr/>
        </p:nvSpPr>
        <p:spPr>
          <a:xfrm>
            <a:off x="8263193" y="1386557"/>
            <a:ext cx="2755900" cy="2644773"/>
          </a:xfrm>
          <a:prstGeom prst="snip1Rect">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US" dirty="0">
                <a:solidFill>
                  <a:schemeClr val="accent2">
                    <a:lumMod val="50000"/>
                  </a:schemeClr>
                </a:solidFill>
                <a:latin typeface="Helvetica" pitchFamily="2" charset="0"/>
              </a:rPr>
              <a:t>T</a:t>
            </a:r>
            <a:r>
              <a:rPr lang="en-US" dirty="0">
                <a:solidFill>
                  <a:schemeClr val="accent2">
                    <a:lumMod val="50000"/>
                  </a:schemeClr>
                </a:solidFill>
                <a:effectLst/>
                <a:latin typeface="Helvetica" pitchFamily="2" charset="0"/>
              </a:rPr>
              <a:t>his process is used by the robot to decide whether to be explicable, provide an explanation or be optimal</a:t>
            </a:r>
          </a:p>
        </p:txBody>
      </p:sp>
    </p:spTree>
    <p:extLst>
      <p:ext uri="{BB962C8B-B14F-4D97-AF65-F5344CB8AC3E}">
        <p14:creationId xmlns:p14="http://schemas.microsoft.com/office/powerpoint/2010/main" val="1988784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411D3-3501-9E85-60AC-E2F2F513C05D}"/>
              </a:ext>
            </a:extLst>
          </p:cNvPr>
          <p:cNvSpPr>
            <a:spLocks noGrp="1"/>
          </p:cNvSpPr>
          <p:nvPr>
            <p:ph type="title"/>
          </p:nvPr>
        </p:nvSpPr>
        <p:spPr/>
        <p:txBody>
          <a:bodyPr/>
          <a:lstStyle/>
          <a:p>
            <a:r>
              <a:rPr lang="en-US" dirty="0"/>
              <a:t>Human Subject Studies: Setup</a:t>
            </a:r>
          </a:p>
        </p:txBody>
      </p:sp>
      <p:pic>
        <p:nvPicPr>
          <p:cNvPr id="4" name="Picture 3" descr="A screenshot of a game&#10;&#10;Description automatically generated with low confidence">
            <a:extLst>
              <a:ext uri="{FF2B5EF4-FFF2-40B4-BE49-F238E27FC236}">
                <a16:creationId xmlns:a16="http://schemas.microsoft.com/office/drawing/2014/main" id="{DBB13E58-0A26-5A82-F68B-C8DB5394890D}"/>
              </a:ext>
            </a:extLst>
          </p:cNvPr>
          <p:cNvPicPr>
            <a:picLocks noChangeAspect="1"/>
          </p:cNvPicPr>
          <p:nvPr/>
        </p:nvPicPr>
        <p:blipFill rotWithShape="1">
          <a:blip r:embed="rId3"/>
          <a:srcRect b="1207"/>
          <a:stretch/>
        </p:blipFill>
        <p:spPr>
          <a:xfrm>
            <a:off x="7073901" y="932747"/>
            <a:ext cx="4815266" cy="4997984"/>
          </a:xfrm>
          <a:prstGeom prst="rect">
            <a:avLst/>
          </a:prstGeom>
        </p:spPr>
      </p:pic>
      <p:sp>
        <p:nvSpPr>
          <p:cNvPr id="5" name="TextBox 4">
            <a:extLst>
              <a:ext uri="{FF2B5EF4-FFF2-40B4-BE49-F238E27FC236}">
                <a16:creationId xmlns:a16="http://schemas.microsoft.com/office/drawing/2014/main" id="{3BF65D0E-FA0B-F67C-2C76-63B94C8CE198}"/>
              </a:ext>
            </a:extLst>
          </p:cNvPr>
          <p:cNvSpPr txBox="1"/>
          <p:nvPr/>
        </p:nvSpPr>
        <p:spPr>
          <a:xfrm>
            <a:off x="7403720" y="6001174"/>
            <a:ext cx="4699380" cy="830997"/>
          </a:xfrm>
          <a:prstGeom prst="rect">
            <a:avLst/>
          </a:prstGeom>
          <a:noFill/>
          <a:ln>
            <a:solidFill>
              <a:schemeClr val="accent4">
                <a:lumMod val="75000"/>
              </a:schemeClr>
            </a:solidFill>
          </a:ln>
        </p:spPr>
        <p:txBody>
          <a:bodyPr wrap="square">
            <a:spAutoFit/>
          </a:bodyPr>
          <a:lstStyle/>
          <a:p>
            <a:pPr rtl="0">
              <a:spcBef>
                <a:spcPts val="0"/>
              </a:spcBef>
              <a:spcAft>
                <a:spcPts val="1600"/>
              </a:spcAft>
            </a:pPr>
            <a:r>
              <a:rPr lang="en-US" sz="1600" b="0" i="0" u="none" strike="noStrike" dirty="0">
                <a:solidFill>
                  <a:srgbClr val="595959"/>
                </a:solidFill>
                <a:effectLst/>
                <a:latin typeface="Open Sans" panose="020B0606030504020204" pitchFamily="34" charset="0"/>
              </a:rPr>
              <a:t>robot objective here includes (a) to reach the red point, (</a:t>
            </a:r>
            <a:r>
              <a:rPr lang="en-US" sz="1600" b="0" i="0" u="none" strike="noStrike" dirty="0" err="1">
                <a:solidFill>
                  <a:srgbClr val="595959"/>
                </a:solidFill>
                <a:effectLst/>
                <a:latin typeface="Open Sans" panose="020B0606030504020204" pitchFamily="34" charset="0"/>
              </a:rPr>
              <a:t>b,c</a:t>
            </a:r>
            <a:r>
              <a:rPr lang="en-US" sz="1600" b="0" i="0" u="none" strike="noStrike" dirty="0">
                <a:solidFill>
                  <a:srgbClr val="595959"/>
                </a:solidFill>
                <a:effectLst/>
                <a:latin typeface="Open Sans" panose="020B0606030504020204" pitchFamily="34" charset="0"/>
              </a:rPr>
              <a:t>) to bring the coffee to the room, (d) to move coffee from room 1 to room 2.</a:t>
            </a:r>
            <a:endParaRPr lang="en-US" sz="1600" b="0" dirty="0">
              <a:effectLst/>
            </a:endParaRPr>
          </a:p>
        </p:txBody>
      </p:sp>
      <p:sp>
        <p:nvSpPr>
          <p:cNvPr id="6" name="TextBox 5">
            <a:extLst>
              <a:ext uri="{FF2B5EF4-FFF2-40B4-BE49-F238E27FC236}">
                <a16:creationId xmlns:a16="http://schemas.microsoft.com/office/drawing/2014/main" id="{15B7C916-F16E-8D10-8FEF-6852D1AF766C}"/>
              </a:ext>
            </a:extLst>
          </p:cNvPr>
          <p:cNvSpPr txBox="1"/>
          <p:nvPr/>
        </p:nvSpPr>
        <p:spPr>
          <a:xfrm>
            <a:off x="437053" y="1759634"/>
            <a:ext cx="4515947" cy="2677656"/>
          </a:xfrm>
          <a:prstGeom prst="rect">
            <a:avLst/>
          </a:prstGeom>
          <a:noFill/>
        </p:spPr>
        <p:txBody>
          <a:bodyPr wrap="square">
            <a:spAutoFit/>
          </a:bodyPr>
          <a:lstStyle/>
          <a:p>
            <a:pPr rtl="0">
              <a:spcBef>
                <a:spcPts val="0"/>
              </a:spcBef>
              <a:spcAft>
                <a:spcPts val="0"/>
              </a:spcAft>
              <a:buClr>
                <a:schemeClr val="accent2">
                  <a:lumMod val="75000"/>
                </a:schemeClr>
              </a:buClr>
            </a:pPr>
            <a:r>
              <a:rPr lang="en-US" sz="2800" dirty="0">
                <a:cs typeface="Arial" panose="020B0604020202020204" pitchFamily="34" charset="0"/>
              </a:rPr>
              <a:t>79 </a:t>
            </a:r>
            <a:r>
              <a:rPr lang="en-US" sz="2800" b="0" i="0" u="none" strike="noStrike" dirty="0">
                <a:effectLst/>
                <a:cs typeface="Arial" panose="020B0604020202020204" pitchFamily="34" charset="0"/>
              </a:rPr>
              <a:t>participants </a:t>
            </a:r>
            <a:endParaRPr lang="en-US" sz="2800" i="0" u="none" strike="noStrike" dirty="0">
              <a:cs typeface="Arial" panose="020B0604020202020204" pitchFamily="34" charset="0"/>
            </a:endParaRPr>
          </a:p>
          <a:p>
            <a:pPr rtl="0">
              <a:spcBef>
                <a:spcPts val="0"/>
              </a:spcBef>
              <a:spcAft>
                <a:spcPts val="0"/>
              </a:spcAft>
              <a:buClr>
                <a:schemeClr val="accent2">
                  <a:lumMod val="75000"/>
                </a:schemeClr>
              </a:buClr>
            </a:pPr>
            <a:r>
              <a:rPr lang="en-US" sz="2800" dirty="0">
                <a:cs typeface="Arial" panose="020B0604020202020204" pitchFamily="34" charset="0"/>
              </a:rPr>
              <a:t>O</a:t>
            </a:r>
            <a:r>
              <a:rPr lang="en-US" sz="2800" b="0" i="0" u="none" strike="noStrike" dirty="0">
                <a:effectLst/>
                <a:cs typeface="Arial" panose="020B0604020202020204" pitchFamily="34" charset="0"/>
              </a:rPr>
              <a:t>ffice domain</a:t>
            </a:r>
          </a:p>
          <a:p>
            <a:pPr rtl="0">
              <a:spcBef>
                <a:spcPts val="0"/>
              </a:spcBef>
              <a:spcAft>
                <a:spcPts val="0"/>
              </a:spcAft>
              <a:buClr>
                <a:schemeClr val="accent2">
                  <a:lumMod val="75000"/>
                </a:schemeClr>
              </a:buClr>
            </a:pPr>
            <a:r>
              <a:rPr lang="en-US" sz="2800" dirty="0">
                <a:cs typeface="Arial" panose="020B0604020202020204" pitchFamily="34" charset="0"/>
              </a:rPr>
              <a:t>Trust-aware vs 3 baselines – 	always explicable, 		always optimal, </a:t>
            </a:r>
          </a:p>
          <a:p>
            <a:pPr rtl="0">
              <a:spcBef>
                <a:spcPts val="0"/>
              </a:spcBef>
              <a:spcAft>
                <a:spcPts val="0"/>
              </a:spcAft>
              <a:buClr>
                <a:schemeClr val="accent2">
                  <a:lumMod val="75000"/>
                </a:schemeClr>
              </a:buClr>
            </a:pPr>
            <a:r>
              <a:rPr lang="en-US" sz="2800" dirty="0">
                <a:cs typeface="Arial" panose="020B0604020202020204" pitchFamily="34" charset="0"/>
              </a:rPr>
              <a:t>	random policy</a:t>
            </a:r>
            <a:endParaRPr lang="en-US" sz="2800" b="0" i="0" u="none" strike="noStrike" dirty="0">
              <a:effectLst/>
              <a:cs typeface="Arial" panose="020B0604020202020204" pitchFamily="34" charset="0"/>
            </a:endParaRPr>
          </a:p>
        </p:txBody>
      </p:sp>
    </p:spTree>
    <p:extLst>
      <p:ext uri="{BB962C8B-B14F-4D97-AF65-F5344CB8AC3E}">
        <p14:creationId xmlns:p14="http://schemas.microsoft.com/office/powerpoint/2010/main" val="117706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A4BC0-D5A4-69A8-759F-174EFFB22866}"/>
              </a:ext>
            </a:extLst>
          </p:cNvPr>
          <p:cNvSpPr>
            <a:spLocks noGrp="1"/>
          </p:cNvSpPr>
          <p:nvPr>
            <p:ph type="title"/>
          </p:nvPr>
        </p:nvSpPr>
        <p:spPr/>
        <p:txBody>
          <a:bodyPr/>
          <a:lstStyle/>
          <a:p>
            <a:r>
              <a:rPr lang="en-US" dirty="0"/>
              <a:t>Results</a:t>
            </a:r>
          </a:p>
        </p:txBody>
      </p:sp>
      <p:pic>
        <p:nvPicPr>
          <p:cNvPr id="7" name="Picture 2" descr="Chart, line chart, surface chart&#10;&#10;Description automatically generated">
            <a:extLst>
              <a:ext uri="{FF2B5EF4-FFF2-40B4-BE49-F238E27FC236}">
                <a16:creationId xmlns:a16="http://schemas.microsoft.com/office/drawing/2014/main" id="{5D2F8400-784E-FBF7-9038-774809BC8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8"/>
          <a:stretch/>
        </p:blipFill>
        <p:spPr bwMode="auto">
          <a:xfrm>
            <a:off x="263922" y="1295400"/>
            <a:ext cx="4913089" cy="36203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hart, line chart&#10;&#10;Description automatically generated">
            <a:extLst>
              <a:ext uri="{FF2B5EF4-FFF2-40B4-BE49-F238E27FC236}">
                <a16:creationId xmlns:a16="http://schemas.microsoft.com/office/drawing/2014/main" id="{50F3CA05-7348-5CBF-7A27-E7078BCC6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50358"/>
            <a:ext cx="4913089" cy="39104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A5E27A8-4BE5-79AE-7BDE-3A21F59EAA8F}"/>
              </a:ext>
            </a:extLst>
          </p:cNvPr>
          <p:cNvSpPr txBox="1"/>
          <p:nvPr/>
        </p:nvSpPr>
        <p:spPr>
          <a:xfrm>
            <a:off x="263922" y="4954751"/>
            <a:ext cx="6352778" cy="461665"/>
          </a:xfrm>
          <a:prstGeom prst="rect">
            <a:avLst/>
          </a:prstGeom>
          <a:noFill/>
        </p:spPr>
        <p:txBody>
          <a:bodyPr wrap="square">
            <a:spAutoFit/>
          </a:bodyPr>
          <a:lstStyle/>
          <a:p>
            <a:r>
              <a:rPr lang="en-US" sz="2400" b="1" u="sng" dirty="0">
                <a:cs typeface="Arial" panose="020B0604020202020204" pitchFamily="34" charset="0"/>
              </a:rPr>
              <a:t>Hypotheses</a:t>
            </a:r>
            <a:endParaRPr lang="en-US" sz="2400" dirty="0"/>
          </a:p>
        </p:txBody>
      </p:sp>
      <p:sp>
        <p:nvSpPr>
          <p:cNvPr id="13" name="TextBox 12">
            <a:extLst>
              <a:ext uri="{FF2B5EF4-FFF2-40B4-BE49-F238E27FC236}">
                <a16:creationId xmlns:a16="http://schemas.microsoft.com/office/drawing/2014/main" id="{F7C97B12-A28D-7F40-A320-2A87D29EEA91}"/>
              </a:ext>
            </a:extLst>
          </p:cNvPr>
          <p:cNvSpPr txBox="1"/>
          <p:nvPr/>
        </p:nvSpPr>
        <p:spPr>
          <a:xfrm>
            <a:off x="263922" y="5354480"/>
            <a:ext cx="7915276" cy="1200329"/>
          </a:xfrm>
          <a:prstGeom prst="rect">
            <a:avLst/>
          </a:prstGeom>
          <a:noFill/>
        </p:spPr>
        <p:txBody>
          <a:bodyPr wrap="square">
            <a:spAutoFit/>
          </a:bodyPr>
          <a:lstStyle/>
          <a:p>
            <a:pPr rtl="0">
              <a:spcBef>
                <a:spcPts val="0"/>
              </a:spcBef>
              <a:spcAft>
                <a:spcPts val="0"/>
              </a:spcAft>
            </a:pPr>
            <a:r>
              <a:rPr lang="en-US" sz="2400" b="1" i="0" u="none" strike="noStrike" dirty="0">
                <a:solidFill>
                  <a:srgbClr val="000000"/>
                </a:solidFill>
                <a:effectLst/>
              </a:rPr>
              <a:t>H1</a:t>
            </a:r>
            <a:r>
              <a:rPr lang="en-US" sz="2400" b="0" i="0" u="none" strike="noStrike" dirty="0">
                <a:solidFill>
                  <a:srgbClr val="000000"/>
                </a:solidFill>
                <a:effectLst/>
              </a:rPr>
              <a:t>- Team performance </a:t>
            </a:r>
            <a:r>
              <a:rPr lang="en-US" sz="2400" b="0" i="0" u="none" strike="noStrike" dirty="0">
                <a:solidFill>
                  <a:srgbClr val="000000"/>
                </a:solidFill>
                <a:effectLst/>
                <a:sym typeface="Wingdings" pitchFamily="2" charset="2"/>
              </a:rPr>
              <a:t> trust-aware &gt; always explicable</a:t>
            </a:r>
          </a:p>
          <a:p>
            <a:pPr rtl="0">
              <a:spcBef>
                <a:spcPts val="0"/>
              </a:spcBef>
              <a:spcAft>
                <a:spcPts val="0"/>
              </a:spcAft>
            </a:pPr>
            <a:r>
              <a:rPr lang="en-US" sz="2400" b="1" i="0" u="none" strike="noStrike" dirty="0">
                <a:solidFill>
                  <a:srgbClr val="000000"/>
                </a:solidFill>
                <a:effectLst/>
              </a:rPr>
              <a:t>H2</a:t>
            </a:r>
            <a:r>
              <a:rPr lang="en-US" sz="2400" b="0" i="0" u="none" strike="noStrike" dirty="0">
                <a:solidFill>
                  <a:srgbClr val="000000"/>
                </a:solidFill>
                <a:effectLst/>
              </a:rPr>
              <a:t>- Engendered trust </a:t>
            </a:r>
            <a:r>
              <a:rPr lang="en-US" sz="2400" b="0" i="0" u="none" strike="noStrike" dirty="0">
                <a:solidFill>
                  <a:srgbClr val="000000"/>
                </a:solidFill>
                <a:effectLst/>
                <a:sym typeface="Wingdings" pitchFamily="2" charset="2"/>
              </a:rPr>
              <a:t> trust-aware &gt; random policy</a:t>
            </a:r>
          </a:p>
          <a:p>
            <a:pPr rtl="0">
              <a:spcBef>
                <a:spcPts val="0"/>
              </a:spcBef>
              <a:spcAft>
                <a:spcPts val="0"/>
              </a:spcAft>
            </a:pPr>
            <a:r>
              <a:rPr lang="en-US" sz="2400" b="1" i="0" u="none" strike="noStrike" dirty="0">
                <a:solidFill>
                  <a:srgbClr val="000000"/>
                </a:solidFill>
                <a:effectLst/>
              </a:rPr>
              <a:t>H3</a:t>
            </a:r>
            <a:r>
              <a:rPr lang="en-US" sz="2400" b="0" i="0" u="none" strike="noStrike" dirty="0">
                <a:solidFill>
                  <a:srgbClr val="000000"/>
                </a:solidFill>
                <a:effectLst/>
              </a:rPr>
              <a:t>- Engendered trust </a:t>
            </a:r>
            <a:r>
              <a:rPr lang="en-US" sz="2400" b="0" i="0" u="none" strike="noStrike" dirty="0">
                <a:solidFill>
                  <a:srgbClr val="000000"/>
                </a:solidFill>
                <a:effectLst/>
                <a:sym typeface="Wingdings" pitchFamily="2" charset="2"/>
              </a:rPr>
              <a:t> </a:t>
            </a:r>
            <a:r>
              <a:rPr lang="en-US" sz="2400" b="0" i="0" u="none" strike="noStrike" dirty="0">
                <a:solidFill>
                  <a:srgbClr val="000000"/>
                </a:solidFill>
                <a:effectLst/>
              </a:rPr>
              <a:t>trust-aware &gt; always optimal</a:t>
            </a:r>
            <a:endParaRPr lang="en-US" sz="2400" dirty="0"/>
          </a:p>
        </p:txBody>
      </p:sp>
      <p:pic>
        <p:nvPicPr>
          <p:cNvPr id="3" name="Graphic 2" descr="Badge Tick with solid fill">
            <a:extLst>
              <a:ext uri="{FF2B5EF4-FFF2-40B4-BE49-F238E27FC236}">
                <a16:creationId xmlns:a16="http://schemas.microsoft.com/office/drawing/2014/main" id="{C283AED5-1034-EBFA-397E-F8CA7380A0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4986" y="5307930"/>
            <a:ext cx="421577" cy="421577"/>
          </a:xfrm>
          <a:prstGeom prst="rect">
            <a:avLst/>
          </a:prstGeom>
        </p:spPr>
      </p:pic>
      <p:pic>
        <p:nvPicPr>
          <p:cNvPr id="4" name="Graphic 3" descr="Badge Tick with solid fill">
            <a:extLst>
              <a:ext uri="{FF2B5EF4-FFF2-40B4-BE49-F238E27FC236}">
                <a16:creationId xmlns:a16="http://schemas.microsoft.com/office/drawing/2014/main" id="{D0D6D2BB-1CBA-0535-4CBD-29A0DA2A38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4985" y="5729507"/>
            <a:ext cx="421577" cy="421577"/>
          </a:xfrm>
          <a:prstGeom prst="rect">
            <a:avLst/>
          </a:prstGeom>
        </p:spPr>
      </p:pic>
      <p:pic>
        <p:nvPicPr>
          <p:cNvPr id="5" name="Graphic 4" descr="Badge Tick with solid fill">
            <a:extLst>
              <a:ext uri="{FF2B5EF4-FFF2-40B4-BE49-F238E27FC236}">
                <a16:creationId xmlns:a16="http://schemas.microsoft.com/office/drawing/2014/main" id="{70CDB44B-2087-E433-5FE3-374B976A7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4984" y="6151084"/>
            <a:ext cx="421577" cy="421577"/>
          </a:xfrm>
          <a:prstGeom prst="rect">
            <a:avLst/>
          </a:prstGeom>
        </p:spPr>
      </p:pic>
      <p:sp>
        <p:nvSpPr>
          <p:cNvPr id="9" name="TextBox 8">
            <a:extLst>
              <a:ext uri="{FF2B5EF4-FFF2-40B4-BE49-F238E27FC236}">
                <a16:creationId xmlns:a16="http://schemas.microsoft.com/office/drawing/2014/main" id="{576B5B8B-243D-314B-52E4-0E35F67B9800}"/>
              </a:ext>
            </a:extLst>
          </p:cNvPr>
          <p:cNvSpPr txBox="1"/>
          <p:nvPr/>
        </p:nvSpPr>
        <p:spPr>
          <a:xfrm>
            <a:off x="8276972" y="5193883"/>
            <a:ext cx="3547598" cy="461665"/>
          </a:xfrm>
          <a:prstGeom prst="rect">
            <a:avLst/>
          </a:prstGeom>
          <a:noFill/>
          <a:ln w="12700">
            <a:solidFill>
              <a:schemeClr val="accent1">
                <a:lumMod val="60000"/>
                <a:lumOff val="40000"/>
              </a:schemeClr>
            </a:solidFill>
            <a:prstDash val="dash"/>
          </a:ln>
        </p:spPr>
        <p:txBody>
          <a:bodyPr wrap="square">
            <a:spAutoFit/>
          </a:bodyPr>
          <a:lstStyle/>
          <a:p>
            <a:pPr rtl="0">
              <a:spcBef>
                <a:spcPts val="0"/>
              </a:spcBef>
              <a:spcAft>
                <a:spcPts val="0"/>
              </a:spcAft>
            </a:pPr>
            <a:r>
              <a:rPr lang="en-US" sz="2400" b="0" i="0" u="none" strike="noStrike" dirty="0">
                <a:solidFill>
                  <a:schemeClr val="accent4">
                    <a:lumMod val="50000"/>
                  </a:schemeClr>
                </a:solidFill>
                <a:effectLst/>
                <a:latin typeface="Arial" panose="020B0604020202020204" pitchFamily="34" charset="0"/>
              </a:rPr>
              <a:t>t-test and mixed ANOVA </a:t>
            </a:r>
            <a:endParaRPr lang="en-US" sz="2400" dirty="0">
              <a:solidFill>
                <a:schemeClr val="accent4">
                  <a:lumMod val="50000"/>
                </a:schemeClr>
              </a:solidFill>
            </a:endParaRPr>
          </a:p>
        </p:txBody>
      </p:sp>
      <p:sp>
        <p:nvSpPr>
          <p:cNvPr id="6" name="TextBox 5">
            <a:extLst>
              <a:ext uri="{FF2B5EF4-FFF2-40B4-BE49-F238E27FC236}">
                <a16:creationId xmlns:a16="http://schemas.microsoft.com/office/drawing/2014/main" id="{FFD23ABC-6B9B-5D44-5370-173DF3E4440B}"/>
              </a:ext>
            </a:extLst>
          </p:cNvPr>
          <p:cNvSpPr txBox="1"/>
          <p:nvPr/>
        </p:nvSpPr>
        <p:spPr>
          <a:xfrm>
            <a:off x="139147" y="6516239"/>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M Verma,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,“Trust-Aware Planning: Modeling Trust Evolution in Iterated Human-Robot Interaction” HRI 2023 </a:t>
            </a:r>
          </a:p>
        </p:txBody>
      </p:sp>
    </p:spTree>
    <p:extLst>
      <p:ext uri="{BB962C8B-B14F-4D97-AF65-F5344CB8AC3E}">
        <p14:creationId xmlns:p14="http://schemas.microsoft.com/office/powerpoint/2010/main" val="3905033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50878" y="4835118"/>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a:extLst>
              <a:ext uri="{FF2B5EF4-FFF2-40B4-BE49-F238E27FC236}">
                <a16:creationId xmlns:a16="http://schemas.microsoft.com/office/drawing/2014/main" id="{2A340635-6551-2191-002F-02AD58610986}"/>
              </a:ext>
            </a:extLst>
          </p:cNvPr>
          <p:cNvSpPr/>
          <p:nvPr/>
        </p:nvSpPr>
        <p:spPr>
          <a:xfrm>
            <a:off x="1572193" y="5377691"/>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 name="Chevron 4">
            <a:extLst>
              <a:ext uri="{FF2B5EF4-FFF2-40B4-BE49-F238E27FC236}">
                <a16:creationId xmlns:a16="http://schemas.microsoft.com/office/drawing/2014/main" id="{A96E8EA5-CB28-E1A0-042F-0962128CDA8B}"/>
              </a:ext>
            </a:extLst>
          </p:cNvPr>
          <p:cNvSpPr/>
          <p:nvPr/>
        </p:nvSpPr>
        <p:spPr>
          <a:xfrm>
            <a:off x="1572192" y="5810751"/>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221485B5-B267-7807-D173-F63BFC5054DB}"/>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4" name="Picture 13" descr="A diagram of a bridge&#10;&#10;Description automatically generated">
            <a:extLst>
              <a:ext uri="{FF2B5EF4-FFF2-40B4-BE49-F238E27FC236}">
                <a16:creationId xmlns:a16="http://schemas.microsoft.com/office/drawing/2014/main" id="{C50BF084-26C2-F067-F962-AB608A0C168C}"/>
              </a:ext>
            </a:extLst>
          </p:cNvPr>
          <p:cNvPicPr>
            <a:picLocks noChangeAspect="1"/>
          </p:cNvPicPr>
          <p:nvPr/>
        </p:nvPicPr>
        <p:blipFill rotWithShape="1">
          <a:blip r:embed="rId3"/>
          <a:srcRect l="2880" t="11650" r="4147" b="4781"/>
          <a:stretch/>
        </p:blipFill>
        <p:spPr>
          <a:xfrm>
            <a:off x="7150308" y="164284"/>
            <a:ext cx="5041692" cy="2641863"/>
          </a:xfrm>
          <a:prstGeom prst="rect">
            <a:avLst/>
          </a:prstGeom>
        </p:spPr>
      </p:pic>
      <p:sp>
        <p:nvSpPr>
          <p:cNvPr id="15" name="Rectangle 14">
            <a:extLst>
              <a:ext uri="{FF2B5EF4-FFF2-40B4-BE49-F238E27FC236}">
                <a16:creationId xmlns:a16="http://schemas.microsoft.com/office/drawing/2014/main" id="{857E4639-3834-EA32-2F51-B032EC40AECF}"/>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types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1615585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6441039" y="2077704"/>
            <a:ext cx="5686083" cy="4700743"/>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792748"/>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077704"/>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200788"/>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059285"/>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192059"/>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54583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612424"/>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522556"/>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264745"/>
            <a:ext cx="2759566" cy="642947"/>
          </a:xfrm>
          <a:prstGeom prst="rect">
            <a:avLst/>
          </a:prstGeom>
        </p:spPr>
      </p:pic>
      <p:cxnSp>
        <p:nvCxnSpPr>
          <p:cNvPr id="47" name="Straight Arrow Connector 46">
            <a:extLst>
              <a:ext uri="{FF2B5EF4-FFF2-40B4-BE49-F238E27FC236}">
                <a16:creationId xmlns:a16="http://schemas.microsoft.com/office/drawing/2014/main" id="{B77F735E-0F71-D489-1A2C-9A0CCFDEE1BC}"/>
              </a:ext>
            </a:extLst>
          </p:cNvPr>
          <p:cNvCxnSpPr>
            <a:cxnSpLocks/>
            <a:stCxn id="13" idx="1"/>
            <a:endCxn id="50" idx="3"/>
          </p:cNvCxnSpPr>
          <p:nvPr/>
        </p:nvCxnSpPr>
        <p:spPr>
          <a:xfrm flipH="1">
            <a:off x="2549328" y="2539370"/>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AAEC517-1C47-1D5F-2A94-7CC1A2CC6A24}"/>
              </a:ext>
            </a:extLst>
          </p:cNvPr>
          <p:cNvGrpSpPr/>
          <p:nvPr/>
        </p:nvGrpSpPr>
        <p:grpSpPr>
          <a:xfrm>
            <a:off x="822978" y="2649560"/>
            <a:ext cx="1726350" cy="923331"/>
            <a:chOff x="809504" y="3286290"/>
            <a:chExt cx="1726350" cy="923331"/>
          </a:xfrm>
          <a:solidFill>
            <a:srgbClr val="97B5BA"/>
          </a:solidFill>
        </p:grpSpPr>
        <p:sp>
          <p:nvSpPr>
            <p:cNvPr id="50" name="Rounded Rectangle 49">
              <a:extLst>
                <a:ext uri="{FF2B5EF4-FFF2-40B4-BE49-F238E27FC236}">
                  <a16:creationId xmlns:a16="http://schemas.microsoft.com/office/drawing/2014/main" id="{AED2FF15-C394-4FD9-DA6A-390715BDEEA1}"/>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5C5D4E-82C0-653C-CBF7-38680E2796F1}"/>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52" name="Rounded Rectangle 51">
            <a:extLst>
              <a:ext uri="{FF2B5EF4-FFF2-40B4-BE49-F238E27FC236}">
                <a16:creationId xmlns:a16="http://schemas.microsoft.com/office/drawing/2014/main" id="{67F9BF46-AEB9-2A90-7C6C-90830871C388}"/>
              </a:ext>
            </a:extLst>
          </p:cNvPr>
          <p:cNvSpPr/>
          <p:nvPr/>
        </p:nvSpPr>
        <p:spPr>
          <a:xfrm>
            <a:off x="246808"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0F5CBE1-8E41-93C2-F931-1BB693DBC2FA}"/>
              </a:ext>
            </a:extLst>
          </p:cNvPr>
          <p:cNvSpPr txBox="1"/>
          <p:nvPr/>
        </p:nvSpPr>
        <p:spPr>
          <a:xfrm>
            <a:off x="246808" y="4275539"/>
            <a:ext cx="1328108" cy="369332"/>
          </a:xfrm>
          <a:prstGeom prst="rect">
            <a:avLst/>
          </a:prstGeom>
          <a:noFill/>
        </p:spPr>
        <p:txBody>
          <a:bodyPr wrap="square" rtlCol="0">
            <a:spAutoFit/>
          </a:bodyPr>
          <a:lstStyle/>
          <a:p>
            <a:pPr algn="ctr"/>
            <a:r>
              <a:rPr lang="en-US" dirty="0"/>
              <a:t>Human</a:t>
            </a:r>
          </a:p>
        </p:txBody>
      </p:sp>
      <p:sp>
        <p:nvSpPr>
          <p:cNvPr id="56" name="Left Brace 55">
            <a:extLst>
              <a:ext uri="{FF2B5EF4-FFF2-40B4-BE49-F238E27FC236}">
                <a16:creationId xmlns:a16="http://schemas.microsoft.com/office/drawing/2014/main" id="{F957D06F-E801-6739-0FCC-12CE6F857993}"/>
              </a:ext>
            </a:extLst>
          </p:cNvPr>
          <p:cNvSpPr/>
          <p:nvPr/>
        </p:nvSpPr>
        <p:spPr>
          <a:xfrm rot="5400000">
            <a:off x="1861223" y="2605490"/>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21B5933-80C2-F2F0-89E6-009A0F228401}"/>
              </a:ext>
            </a:extLst>
          </p:cNvPr>
          <p:cNvSpPr/>
          <p:nvPr/>
        </p:nvSpPr>
        <p:spPr>
          <a:xfrm>
            <a:off x="1686153"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D8BBFE9-CD4D-592E-B9E5-C903E666CEBF}"/>
              </a:ext>
            </a:extLst>
          </p:cNvPr>
          <p:cNvSpPr txBox="1"/>
          <p:nvPr/>
        </p:nvSpPr>
        <p:spPr>
          <a:xfrm>
            <a:off x="1686153" y="4275539"/>
            <a:ext cx="1328108" cy="369332"/>
          </a:xfrm>
          <a:prstGeom prst="rect">
            <a:avLst/>
          </a:prstGeom>
          <a:noFill/>
        </p:spPr>
        <p:txBody>
          <a:bodyPr wrap="square" rtlCol="0">
            <a:spAutoFit/>
          </a:bodyPr>
          <a:lstStyle/>
          <a:p>
            <a:pPr algn="ctr"/>
            <a:r>
              <a:rPr lang="en-US" dirty="0"/>
              <a:t>Designer</a:t>
            </a:r>
          </a:p>
        </p:txBody>
      </p:sp>
      <p:sp>
        <p:nvSpPr>
          <p:cNvPr id="62" name="Rounded Rectangle 61">
            <a:extLst>
              <a:ext uri="{FF2B5EF4-FFF2-40B4-BE49-F238E27FC236}">
                <a16:creationId xmlns:a16="http://schemas.microsoft.com/office/drawing/2014/main" id="{AB608B51-5E89-802A-AE13-367AEA457A5A}"/>
              </a:ext>
            </a:extLst>
          </p:cNvPr>
          <p:cNvSpPr/>
          <p:nvPr/>
        </p:nvSpPr>
        <p:spPr>
          <a:xfrm>
            <a:off x="3125498" y="4223030"/>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675E120-1138-AD2E-8DE5-1435DC6CDA93}"/>
              </a:ext>
            </a:extLst>
          </p:cNvPr>
          <p:cNvSpPr txBox="1"/>
          <p:nvPr/>
        </p:nvSpPr>
        <p:spPr>
          <a:xfrm>
            <a:off x="3125498" y="4280941"/>
            <a:ext cx="1328108" cy="369332"/>
          </a:xfrm>
          <a:prstGeom prst="rect">
            <a:avLst/>
          </a:prstGeom>
          <a:noFill/>
        </p:spPr>
        <p:txBody>
          <a:bodyPr wrap="square" rtlCol="0">
            <a:spAutoFit/>
          </a:bodyPr>
          <a:lstStyle/>
          <a:p>
            <a:pPr algn="ctr"/>
            <a:r>
              <a:rPr lang="en-US" dirty="0"/>
              <a:t>Robot</a:t>
            </a:r>
          </a:p>
        </p:txBody>
      </p:sp>
      <p:sp>
        <p:nvSpPr>
          <p:cNvPr id="64" name="Arc 63">
            <a:extLst>
              <a:ext uri="{FF2B5EF4-FFF2-40B4-BE49-F238E27FC236}">
                <a16:creationId xmlns:a16="http://schemas.microsoft.com/office/drawing/2014/main" id="{5FBF3E69-4BD1-321F-A227-3A2942B4522B}"/>
              </a:ext>
            </a:extLst>
          </p:cNvPr>
          <p:cNvSpPr/>
          <p:nvPr/>
        </p:nvSpPr>
        <p:spPr>
          <a:xfrm>
            <a:off x="1514956" y="3879160"/>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AA9906F-484E-8B5F-E92F-17B16FD207C7}"/>
              </a:ext>
            </a:extLst>
          </p:cNvPr>
          <p:cNvGrpSpPr/>
          <p:nvPr/>
        </p:nvGrpSpPr>
        <p:grpSpPr>
          <a:xfrm>
            <a:off x="10358409" y="2636730"/>
            <a:ext cx="1726350" cy="923331"/>
            <a:chOff x="809504" y="3286290"/>
            <a:chExt cx="1726350" cy="923331"/>
          </a:xfrm>
          <a:solidFill>
            <a:srgbClr val="97B5BA"/>
          </a:solidFill>
        </p:grpSpPr>
        <p:sp>
          <p:nvSpPr>
            <p:cNvPr id="66" name="Rounded Rectangle 65">
              <a:extLst>
                <a:ext uri="{FF2B5EF4-FFF2-40B4-BE49-F238E27FC236}">
                  <a16:creationId xmlns:a16="http://schemas.microsoft.com/office/drawing/2014/main" id="{4E1DC442-F3DA-8B9E-8DA1-1CECC0DB765E}"/>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B2BC69B-FE89-FB9F-72AB-17787E5CBD48}"/>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68" name="Straight Arrow Connector 67">
            <a:extLst>
              <a:ext uri="{FF2B5EF4-FFF2-40B4-BE49-F238E27FC236}">
                <a16:creationId xmlns:a16="http://schemas.microsoft.com/office/drawing/2014/main" id="{45FF3B1B-A3FF-1BB1-F865-18BD7CB225F5}"/>
              </a:ext>
            </a:extLst>
          </p:cNvPr>
          <p:cNvCxnSpPr>
            <a:cxnSpLocks/>
            <a:stCxn id="17" idx="3"/>
            <a:endCxn id="66" idx="1"/>
          </p:cNvCxnSpPr>
          <p:nvPr/>
        </p:nvCxnSpPr>
        <p:spPr>
          <a:xfrm>
            <a:off x="9563315" y="2520951"/>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Left Brace 86">
            <a:extLst>
              <a:ext uri="{FF2B5EF4-FFF2-40B4-BE49-F238E27FC236}">
                <a16:creationId xmlns:a16="http://schemas.microsoft.com/office/drawing/2014/main" id="{B4A35709-9F3C-E22C-0833-FF02BD7E9A47}"/>
              </a:ext>
            </a:extLst>
          </p:cNvPr>
          <p:cNvSpPr/>
          <p:nvPr/>
        </p:nvSpPr>
        <p:spPr>
          <a:xfrm rot="5400000">
            <a:off x="8518667" y="3167194"/>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47D1BF2F-765F-4656-4888-EDAEA88691E8}"/>
              </a:ext>
            </a:extLst>
          </p:cNvPr>
          <p:cNvSpPr/>
          <p:nvPr/>
        </p:nvSpPr>
        <p:spPr>
          <a:xfrm>
            <a:off x="6735595" y="3545836"/>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41B4DD6-47D1-5450-0ED8-8373FFB08AE3}"/>
              </a:ext>
            </a:extLst>
          </p:cNvPr>
          <p:cNvSpPr txBox="1"/>
          <p:nvPr/>
        </p:nvSpPr>
        <p:spPr>
          <a:xfrm>
            <a:off x="6807079" y="3612424"/>
            <a:ext cx="1583382" cy="369332"/>
          </a:xfrm>
          <a:prstGeom prst="rect">
            <a:avLst/>
          </a:prstGeom>
          <a:noFill/>
        </p:spPr>
        <p:txBody>
          <a:bodyPr wrap="square" rtlCol="0">
            <a:spAutoFit/>
          </a:bodyPr>
          <a:lstStyle/>
          <a:p>
            <a:pPr algn="ctr"/>
            <a:r>
              <a:rPr lang="en-US" dirty="0"/>
              <a:t>Inference</a:t>
            </a:r>
          </a:p>
        </p:txBody>
      </p:sp>
      <p:grpSp>
        <p:nvGrpSpPr>
          <p:cNvPr id="308" name="Group 307">
            <a:extLst>
              <a:ext uri="{FF2B5EF4-FFF2-40B4-BE49-F238E27FC236}">
                <a16:creationId xmlns:a16="http://schemas.microsoft.com/office/drawing/2014/main" id="{653F5237-BCB4-F7B8-E871-89EEDFE5F57A}"/>
              </a:ext>
            </a:extLst>
          </p:cNvPr>
          <p:cNvGrpSpPr/>
          <p:nvPr/>
        </p:nvGrpSpPr>
        <p:grpSpPr>
          <a:xfrm>
            <a:off x="1648911"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Curved Connector 102">
            <a:extLst>
              <a:ext uri="{FF2B5EF4-FFF2-40B4-BE49-F238E27FC236}">
                <a16:creationId xmlns:a16="http://schemas.microsoft.com/office/drawing/2014/main" id="{DA84DA0A-C195-F91D-E14F-D71B9D74BEE6}"/>
              </a:ext>
            </a:extLst>
          </p:cNvPr>
          <p:cNvCxnSpPr>
            <a:cxnSpLocks/>
          </p:cNvCxnSpPr>
          <p:nvPr/>
        </p:nvCxnSpPr>
        <p:spPr>
          <a:xfrm rot="5400000">
            <a:off x="10060283" y="3718547"/>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Left Brace 116">
            <a:extLst>
              <a:ext uri="{FF2B5EF4-FFF2-40B4-BE49-F238E27FC236}">
                <a16:creationId xmlns:a16="http://schemas.microsoft.com/office/drawing/2014/main" id="{2141CACB-1D7A-B276-485B-DC6A5E6AB637}"/>
              </a:ext>
            </a:extLst>
          </p:cNvPr>
          <p:cNvSpPr/>
          <p:nvPr/>
        </p:nvSpPr>
        <p:spPr>
          <a:xfrm rot="16200000">
            <a:off x="8401783" y="3974484"/>
            <a:ext cx="345185" cy="2338463"/>
          </a:xfrm>
          <a:prstGeom prst="leftBrace">
            <a:avLst>
              <a:gd name="adj1" fmla="val 53177"/>
              <a:gd name="adj2" fmla="val 25201"/>
            </a:avLst>
          </a:prstGeom>
          <a:ln w="19050">
            <a:solidFill>
              <a:schemeClr val="tx1">
                <a:lumMod val="50000"/>
                <a:lumOff val="50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9" name="Straight Arrow Connector 118">
            <a:extLst>
              <a:ext uri="{FF2B5EF4-FFF2-40B4-BE49-F238E27FC236}">
                <a16:creationId xmlns:a16="http://schemas.microsoft.com/office/drawing/2014/main" id="{EE5D0F6A-FE7E-C834-AF09-0BC1BD0D629A}"/>
              </a:ext>
            </a:extLst>
          </p:cNvPr>
          <p:cNvCxnSpPr/>
          <p:nvPr/>
        </p:nvCxnSpPr>
        <p:spPr>
          <a:xfrm>
            <a:off x="8000544" y="5232160"/>
            <a:ext cx="0" cy="100584"/>
          </a:xfrm>
          <a:prstGeom prst="straightConnector1">
            <a:avLst/>
          </a:prstGeom>
          <a:ln w="2857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Curved Connector 233">
            <a:extLst>
              <a:ext uri="{FF2B5EF4-FFF2-40B4-BE49-F238E27FC236}">
                <a16:creationId xmlns:a16="http://schemas.microsoft.com/office/drawing/2014/main" id="{FE68FA07-05F5-5182-704A-52ED95135690}"/>
              </a:ext>
            </a:extLst>
          </p:cNvPr>
          <p:cNvCxnSpPr>
            <a:cxnSpLocks/>
            <a:stCxn id="276" idx="2"/>
            <a:endCxn id="75" idx="0"/>
          </p:cNvCxnSpPr>
          <p:nvPr/>
        </p:nvCxnSpPr>
        <p:spPr>
          <a:xfrm rot="16200000" flipH="1">
            <a:off x="8746051" y="5377947"/>
            <a:ext cx="375162" cy="1625617"/>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5" name="Rounded Rectangle 264">
            <a:extLst>
              <a:ext uri="{FF2B5EF4-FFF2-40B4-BE49-F238E27FC236}">
                <a16:creationId xmlns:a16="http://schemas.microsoft.com/office/drawing/2014/main" id="{EC1277FF-8144-2B0E-8101-E053BF566FAE}"/>
              </a:ext>
            </a:extLst>
          </p:cNvPr>
          <p:cNvSpPr/>
          <p:nvPr/>
        </p:nvSpPr>
        <p:spPr>
          <a:xfrm>
            <a:off x="8780201" y="4504603"/>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6CF83C17-A33C-2947-C642-95B36C6DBA4E}"/>
              </a:ext>
            </a:extLst>
          </p:cNvPr>
          <p:cNvSpPr txBox="1"/>
          <p:nvPr/>
        </p:nvSpPr>
        <p:spPr>
          <a:xfrm>
            <a:off x="8735061" y="4553858"/>
            <a:ext cx="1861430" cy="369332"/>
          </a:xfrm>
          <a:prstGeom prst="rect">
            <a:avLst/>
          </a:prstGeom>
          <a:noFill/>
        </p:spPr>
        <p:txBody>
          <a:bodyPr wrap="square" rtlCol="0">
            <a:spAutoFit/>
          </a:bodyPr>
          <a:lstStyle/>
          <a:p>
            <a:pPr algn="ctr"/>
            <a:r>
              <a:rPr lang="en-US" dirty="0"/>
              <a:t>diff perceptions</a:t>
            </a:r>
          </a:p>
        </p:txBody>
      </p:sp>
      <p:sp>
        <p:nvSpPr>
          <p:cNvPr id="267" name="Rounded Rectangle 266">
            <a:extLst>
              <a:ext uri="{FF2B5EF4-FFF2-40B4-BE49-F238E27FC236}">
                <a16:creationId xmlns:a16="http://schemas.microsoft.com/office/drawing/2014/main" id="{D47793CA-BAA2-E6B5-09D2-B6126E2A73E0}"/>
              </a:ext>
            </a:extLst>
          </p:cNvPr>
          <p:cNvSpPr/>
          <p:nvPr/>
        </p:nvSpPr>
        <p:spPr>
          <a:xfrm>
            <a:off x="6789237" y="450749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CB7CC054-6AC5-790E-A3C5-E9598E321833}"/>
              </a:ext>
            </a:extLst>
          </p:cNvPr>
          <p:cNvSpPr txBox="1"/>
          <p:nvPr/>
        </p:nvSpPr>
        <p:spPr>
          <a:xfrm>
            <a:off x="6842389" y="4547951"/>
            <a:ext cx="1554575" cy="369332"/>
          </a:xfrm>
          <a:prstGeom prst="rect">
            <a:avLst/>
          </a:prstGeom>
          <a:noFill/>
        </p:spPr>
        <p:txBody>
          <a:bodyPr wrap="square" rtlCol="0">
            <a:spAutoFit/>
          </a:bodyPr>
          <a:lstStyle/>
          <a:p>
            <a:pPr algn="ctr"/>
            <a:r>
              <a:rPr lang="en-US" dirty="0"/>
              <a:t>Trust change</a:t>
            </a:r>
          </a:p>
        </p:txBody>
      </p:sp>
      <p:sp>
        <p:nvSpPr>
          <p:cNvPr id="276" name="Rectangle 275">
            <a:extLst>
              <a:ext uri="{FF2B5EF4-FFF2-40B4-BE49-F238E27FC236}">
                <a16:creationId xmlns:a16="http://schemas.microsoft.com/office/drawing/2014/main" id="{2C437F49-0317-CB8F-DF77-90FE4804EAB7}"/>
              </a:ext>
            </a:extLst>
          </p:cNvPr>
          <p:cNvSpPr/>
          <p:nvPr/>
        </p:nvSpPr>
        <p:spPr>
          <a:xfrm>
            <a:off x="7412164" y="5333307"/>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sz="3600" b="1" dirty="0">
                <a:solidFill>
                  <a:schemeClr val="tx1">
                    <a:lumMod val="85000"/>
                    <a:lumOff val="15000"/>
                  </a:schemeClr>
                </a:solidFill>
              </a:rPr>
              <a:t>Evaluating Trust Inference</a:t>
            </a:r>
            <a:endParaRPr lang="en-US" dirty="0"/>
          </a:p>
        </p:txBody>
      </p:sp>
      <p:sp>
        <p:nvSpPr>
          <p:cNvPr id="306" name="TextBox 305">
            <a:extLst>
              <a:ext uri="{FF2B5EF4-FFF2-40B4-BE49-F238E27FC236}">
                <a16:creationId xmlns:a16="http://schemas.microsoft.com/office/drawing/2014/main" id="{55FD4AAA-A6B0-F4EE-B754-835A722EAA24}"/>
              </a:ext>
            </a:extLst>
          </p:cNvPr>
          <p:cNvSpPr txBox="1"/>
          <p:nvPr/>
        </p:nvSpPr>
        <p:spPr>
          <a:xfrm>
            <a:off x="7559965" y="5496907"/>
            <a:ext cx="1299499" cy="307777"/>
          </a:xfrm>
          <a:prstGeom prst="rect">
            <a:avLst/>
          </a:prstGeom>
          <a:noFill/>
        </p:spPr>
        <p:txBody>
          <a:bodyPr wrap="square">
            <a:spAutoFit/>
          </a:bodyPr>
          <a:lstStyle/>
          <a:p>
            <a:r>
              <a:rPr lang="en-US" sz="1400" i="1" dirty="0">
                <a:solidFill>
                  <a:schemeClr val="tx1">
                    <a:lumMod val="65000"/>
                    <a:lumOff val="35000"/>
                  </a:schemeClr>
                </a:solidFill>
              </a:rPr>
              <a:t>IJCAI’23, XAI</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3511244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1526887" cy="809398"/>
          </a:xfrm>
        </p:spPr>
        <p:txBody>
          <a:bodyPr>
            <a:noAutofit/>
          </a:bodyPr>
          <a:lstStyle/>
          <a:p>
            <a:r>
              <a:rPr lang="en-US" dirty="0"/>
              <a:t>Mental Model Based Theory of Trust</a:t>
            </a:r>
          </a:p>
        </p:txBody>
      </p:sp>
      <p:sp>
        <p:nvSpPr>
          <p:cNvPr id="31" name="Rectangle 30">
            <a:extLst>
              <a:ext uri="{FF2B5EF4-FFF2-40B4-BE49-F238E27FC236}">
                <a16:creationId xmlns:a16="http://schemas.microsoft.com/office/drawing/2014/main" id="{AD4D492C-8E14-188C-AD80-3936613944C4}"/>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3" name="TextBox 32">
            <a:extLst>
              <a:ext uri="{FF2B5EF4-FFF2-40B4-BE49-F238E27FC236}">
                <a16:creationId xmlns:a16="http://schemas.microsoft.com/office/drawing/2014/main" id="{3CCE8B60-7E91-2A6E-2D94-FB08F0EBA04B}"/>
              </a:ext>
            </a:extLst>
          </p:cNvPr>
          <p:cNvSpPr txBox="1"/>
          <p:nvPr/>
        </p:nvSpPr>
        <p:spPr>
          <a:xfrm>
            <a:off x="525966" y="2036083"/>
            <a:ext cx="11526886"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Our mental model-based framework effectively captured the structure and formulation</a:t>
            </a:r>
          </a:p>
          <a:p>
            <a:pPr marL="342900" indent="-342900">
              <a:buFont typeface="Arial" panose="020B0604020202020204" pitchFamily="34" charset="0"/>
              <a:buChar char="•"/>
            </a:pPr>
            <a:r>
              <a:rPr lang="en-US" sz="2400" dirty="0">
                <a:solidFill>
                  <a:schemeClr val="tx1">
                    <a:lumMod val="85000"/>
                    <a:lumOff val="15000"/>
                  </a:schemeClr>
                </a:solidFill>
              </a:rPr>
              <a:t>Measuring Trust is not practically feasible</a:t>
            </a:r>
          </a:p>
          <a:p>
            <a:pPr marL="342900" indent="-342900">
              <a:buFont typeface="Arial" panose="020B0604020202020204" pitchFamily="34" charset="0"/>
              <a:buChar char="•"/>
            </a:pPr>
            <a:r>
              <a:rPr lang="en-US" sz="2400" dirty="0"/>
              <a:t>Necessity to i</a:t>
            </a:r>
            <a:r>
              <a:rPr lang="en-US" sz="2400" dirty="0">
                <a:effectLst/>
              </a:rPr>
              <a:t>nfer trust and understand the dynamics of trust changes</a:t>
            </a:r>
          </a:p>
        </p:txBody>
      </p:sp>
      <p:sp>
        <p:nvSpPr>
          <p:cNvPr id="35" name="Rectangle 34">
            <a:extLst>
              <a:ext uri="{FF2B5EF4-FFF2-40B4-BE49-F238E27FC236}">
                <a16:creationId xmlns:a16="http://schemas.microsoft.com/office/drawing/2014/main" id="{50C5683B-CDB2-BF85-24A7-32015569ECA4}"/>
              </a:ext>
            </a:extLst>
          </p:cNvPr>
          <p:cNvSpPr/>
          <p:nvPr/>
        </p:nvSpPr>
        <p:spPr>
          <a:xfrm>
            <a:off x="407005" y="3890522"/>
            <a:ext cx="11069377" cy="668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Approach</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,“A Mental Model Based Theory of Trust”, XAI workshop at IJCAI 2023</a:t>
            </a:r>
          </a:p>
        </p:txBody>
      </p:sp>
      <p:sp>
        <p:nvSpPr>
          <p:cNvPr id="37" name="TextBox 36">
            <a:extLst>
              <a:ext uri="{FF2B5EF4-FFF2-40B4-BE49-F238E27FC236}">
                <a16:creationId xmlns:a16="http://schemas.microsoft.com/office/drawing/2014/main" id="{190E9D68-1A67-CA83-71CF-34374D776BD8}"/>
              </a:ext>
            </a:extLst>
          </p:cNvPr>
          <p:cNvSpPr txBox="1"/>
          <p:nvPr/>
        </p:nvSpPr>
        <p:spPr>
          <a:xfrm>
            <a:off x="525966" y="4525961"/>
            <a:ext cx="11526886" cy="83099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User studies to evaluate the model ability to infer the changes in trust and </a:t>
            </a:r>
            <a:r>
              <a:rPr lang="en-US" sz="2400">
                <a:solidFill>
                  <a:schemeClr val="tx1">
                    <a:lumMod val="85000"/>
                    <a:lumOff val="15000"/>
                  </a:schemeClr>
                </a:solidFill>
              </a:rPr>
              <a:t>different perceptions </a:t>
            </a:r>
            <a:r>
              <a:rPr lang="en-US" sz="2400" dirty="0">
                <a:solidFill>
                  <a:schemeClr val="tx1">
                    <a:lumMod val="85000"/>
                    <a:lumOff val="15000"/>
                  </a:schemeClr>
                </a:solidFill>
              </a:rPr>
              <a:t>of trust</a:t>
            </a:r>
          </a:p>
        </p:txBody>
      </p:sp>
    </p:spTree>
    <p:extLst>
      <p:ext uri="{BB962C8B-B14F-4D97-AF65-F5344CB8AC3E}">
        <p14:creationId xmlns:p14="http://schemas.microsoft.com/office/powerpoint/2010/main" val="4258454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Different Directions of Trust Studies</a:t>
            </a:r>
            <a:endParaRPr lang="en-US" sz="3600" b="1" dirty="0">
              <a:latin typeface="Eurostile" panose="020B0504020202050204" pitchFamily="34" charset="77"/>
            </a:endParaRPr>
          </a:p>
        </p:txBody>
      </p:sp>
      <p:grpSp>
        <p:nvGrpSpPr>
          <p:cNvPr id="3" name="Group 2">
            <a:extLst>
              <a:ext uri="{FF2B5EF4-FFF2-40B4-BE49-F238E27FC236}">
                <a16:creationId xmlns:a16="http://schemas.microsoft.com/office/drawing/2014/main" id="{C22F8633-D1BD-EA28-4EA7-688CE6D33EB1}"/>
              </a:ext>
            </a:extLst>
          </p:cNvPr>
          <p:cNvGrpSpPr/>
          <p:nvPr/>
        </p:nvGrpSpPr>
        <p:grpSpPr>
          <a:xfrm>
            <a:off x="525966" y="1268198"/>
            <a:ext cx="4657455" cy="1280160"/>
            <a:chOff x="525966" y="2437420"/>
            <a:chExt cx="4657455" cy="1280160"/>
          </a:xfrm>
        </p:grpSpPr>
        <p:sp>
          <p:nvSpPr>
            <p:cNvPr id="4" name="Round Same Side Corner Rectangle 3">
              <a:extLst>
                <a:ext uri="{FF2B5EF4-FFF2-40B4-BE49-F238E27FC236}">
                  <a16:creationId xmlns:a16="http://schemas.microsoft.com/office/drawing/2014/main" id="{AA29880E-2603-F7C4-006D-38CC5B2534AD}"/>
                </a:ext>
              </a:extLst>
            </p:cNvPr>
            <p:cNvSpPr/>
            <p:nvPr/>
          </p:nvSpPr>
          <p:spPr>
            <a:xfrm>
              <a:off x="525966" y="2437420"/>
              <a:ext cx="4480560" cy="1280160"/>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AB521A5-7CE6-B110-5170-8D8BCB3C6AEF}"/>
                </a:ext>
              </a:extLst>
            </p:cNvPr>
            <p:cNvSpPr txBox="1"/>
            <p:nvPr/>
          </p:nvSpPr>
          <p:spPr>
            <a:xfrm>
              <a:off x="1040943" y="2512644"/>
              <a:ext cx="4142478" cy="1077218"/>
            </a:xfrm>
            <a:prstGeom prst="rect">
              <a:avLst/>
            </a:prstGeom>
            <a:noFill/>
          </p:spPr>
          <p:txBody>
            <a:bodyPr wrap="square" rtlCol="0">
              <a:spAutoFit/>
            </a:bodyPr>
            <a:lstStyle/>
            <a:p>
              <a:r>
                <a:rPr lang="en-US" sz="3200" dirty="0"/>
                <a:t>Psychological and Human factors view</a:t>
              </a:r>
            </a:p>
          </p:txBody>
        </p:sp>
      </p:grpSp>
      <p:grpSp>
        <p:nvGrpSpPr>
          <p:cNvPr id="6" name="Group 5">
            <a:extLst>
              <a:ext uri="{FF2B5EF4-FFF2-40B4-BE49-F238E27FC236}">
                <a16:creationId xmlns:a16="http://schemas.microsoft.com/office/drawing/2014/main" id="{233CEAC0-EA67-0295-996A-7A224FD99BB5}"/>
              </a:ext>
            </a:extLst>
          </p:cNvPr>
          <p:cNvGrpSpPr/>
          <p:nvPr/>
        </p:nvGrpSpPr>
        <p:grpSpPr>
          <a:xfrm>
            <a:off x="7186356" y="1268198"/>
            <a:ext cx="4479678" cy="1278635"/>
            <a:chOff x="7186356" y="2437420"/>
            <a:chExt cx="4479678" cy="1278635"/>
          </a:xfrm>
        </p:grpSpPr>
        <p:sp>
          <p:nvSpPr>
            <p:cNvPr id="7" name="Round Same Side Corner Rectangle 6">
              <a:extLst>
                <a:ext uri="{FF2B5EF4-FFF2-40B4-BE49-F238E27FC236}">
                  <a16:creationId xmlns:a16="http://schemas.microsoft.com/office/drawing/2014/main" id="{5542578E-0C31-E01B-52EA-83F12EC002DF}"/>
                </a:ext>
              </a:extLst>
            </p:cNvPr>
            <p:cNvSpPr/>
            <p:nvPr/>
          </p:nvSpPr>
          <p:spPr>
            <a:xfrm>
              <a:off x="7186357" y="2437420"/>
              <a:ext cx="4479677" cy="1278635"/>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E9CDB7-B35C-F06C-A274-C48CD6825E4B}"/>
                </a:ext>
              </a:extLst>
            </p:cNvPr>
            <p:cNvSpPr txBox="1"/>
            <p:nvPr/>
          </p:nvSpPr>
          <p:spPr>
            <a:xfrm>
              <a:off x="7186356" y="2638837"/>
              <a:ext cx="4479677" cy="1077218"/>
            </a:xfrm>
            <a:prstGeom prst="rect">
              <a:avLst/>
            </a:prstGeom>
            <a:noFill/>
          </p:spPr>
          <p:txBody>
            <a:bodyPr wrap="square" rtlCol="0">
              <a:spAutoFit/>
            </a:bodyPr>
            <a:lstStyle/>
            <a:p>
              <a:pPr algn="ctr"/>
              <a:r>
                <a:rPr lang="en-US" sz="3200" dirty="0"/>
                <a:t>Computational accounts of trust</a:t>
              </a:r>
            </a:p>
          </p:txBody>
        </p:sp>
      </p:grpSp>
    </p:spTree>
    <p:extLst>
      <p:ext uri="{BB962C8B-B14F-4D97-AF65-F5344CB8AC3E}">
        <p14:creationId xmlns:p14="http://schemas.microsoft.com/office/powerpoint/2010/main" val="2970447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Inferring Dynamic of Trust </a:t>
            </a:r>
            <a:endParaRPr lang="en-US" sz="3600" b="1" dirty="0">
              <a:latin typeface="Eurostile" panose="020B0504020202050204" pitchFamily="34" charset="77"/>
            </a:endParaRPr>
          </a:p>
        </p:txBody>
      </p:sp>
      <p:sp>
        <p:nvSpPr>
          <p:cNvPr id="20" name="TextBox 19">
            <a:extLst>
              <a:ext uri="{FF2B5EF4-FFF2-40B4-BE49-F238E27FC236}">
                <a16:creationId xmlns:a16="http://schemas.microsoft.com/office/drawing/2014/main" id="{A65B23EB-C0ED-633B-B7AF-C773BE3CE453}"/>
              </a:ext>
            </a:extLst>
          </p:cNvPr>
          <p:cNvSpPr txBox="1"/>
          <p:nvPr/>
        </p:nvSpPr>
        <p:spPr>
          <a:xfrm>
            <a:off x="9498516" y="5365909"/>
            <a:ext cx="2033461" cy="523220"/>
          </a:xfrm>
          <a:prstGeom prst="rect">
            <a:avLst/>
          </a:prstGeom>
          <a:noFill/>
        </p:spPr>
        <p:txBody>
          <a:bodyPr wrap="square">
            <a:spAutoFit/>
          </a:bodyPr>
          <a:lstStyle/>
          <a:p>
            <a:r>
              <a:rPr lang="en-US" sz="2800" b="1" dirty="0">
                <a:solidFill>
                  <a:schemeClr val="tx1">
                    <a:lumMod val="85000"/>
                    <a:lumOff val="15000"/>
                  </a:schemeClr>
                </a:solidFill>
              </a:rPr>
              <a:t>Purpose</a:t>
            </a:r>
          </a:p>
        </p:txBody>
      </p:sp>
      <p:sp>
        <p:nvSpPr>
          <p:cNvPr id="21" name="TextBox 20">
            <a:extLst>
              <a:ext uri="{FF2B5EF4-FFF2-40B4-BE49-F238E27FC236}">
                <a16:creationId xmlns:a16="http://schemas.microsoft.com/office/drawing/2014/main" id="{A34B710E-E7AB-7F51-5563-506B16C9ADAB}"/>
              </a:ext>
            </a:extLst>
          </p:cNvPr>
          <p:cNvSpPr txBox="1"/>
          <p:nvPr/>
        </p:nvSpPr>
        <p:spPr>
          <a:xfrm>
            <a:off x="9498516" y="3870067"/>
            <a:ext cx="2693484" cy="523220"/>
          </a:xfrm>
          <a:prstGeom prst="rect">
            <a:avLst/>
          </a:prstGeom>
          <a:noFill/>
        </p:spPr>
        <p:txBody>
          <a:bodyPr wrap="square">
            <a:spAutoFit/>
          </a:bodyPr>
          <a:lstStyle/>
          <a:p>
            <a:r>
              <a:rPr lang="en-US" sz="2800" b="1" dirty="0">
                <a:solidFill>
                  <a:schemeClr val="tx1">
                    <a:lumMod val="85000"/>
                    <a:lumOff val="15000"/>
                  </a:schemeClr>
                </a:solidFill>
              </a:rPr>
              <a:t>Performance</a:t>
            </a:r>
          </a:p>
        </p:txBody>
      </p:sp>
      <p:sp>
        <p:nvSpPr>
          <p:cNvPr id="23" name="TextBox 22">
            <a:extLst>
              <a:ext uri="{FF2B5EF4-FFF2-40B4-BE49-F238E27FC236}">
                <a16:creationId xmlns:a16="http://schemas.microsoft.com/office/drawing/2014/main" id="{17FD5CDC-7CAD-C3E2-D826-77961D1E860E}"/>
              </a:ext>
            </a:extLst>
          </p:cNvPr>
          <p:cNvSpPr txBox="1"/>
          <p:nvPr/>
        </p:nvSpPr>
        <p:spPr>
          <a:xfrm>
            <a:off x="9498516" y="4562668"/>
            <a:ext cx="2617661" cy="523220"/>
          </a:xfrm>
          <a:prstGeom prst="rect">
            <a:avLst/>
          </a:prstGeom>
          <a:noFill/>
        </p:spPr>
        <p:txBody>
          <a:bodyPr wrap="square">
            <a:spAutoFit/>
          </a:bodyPr>
          <a:lstStyle/>
          <a:p>
            <a:r>
              <a:rPr lang="en-US" sz="2800" b="1" dirty="0">
                <a:solidFill>
                  <a:schemeClr val="tx1">
                    <a:lumMod val="85000"/>
                    <a:lumOff val="15000"/>
                  </a:schemeClr>
                </a:solidFill>
              </a:rPr>
              <a:t>Process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DECC83E-447A-A87D-D961-247C87031E8B}"/>
                  </a:ext>
                </a:extLst>
              </p:cNvPr>
              <p:cNvSpPr txBox="1"/>
              <p:nvPr/>
            </p:nvSpPr>
            <p:spPr>
              <a:xfrm>
                <a:off x="6849205" y="3916254"/>
                <a:ext cx="943706" cy="5405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800" b="0" i="1" smtClean="0">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𝒟</m:t>
                          </m:r>
                        </m:e>
                        <m:sub>
                          <m:r>
                            <a:rPr lang="en-US" sz="2800" b="0" i="1" smtClean="0">
                              <a:latin typeface="Cambria Math" panose="02040503050406030204" pitchFamily="18" charset="0"/>
                              <a:ea typeface="Cambria Math" panose="02040503050406030204" pitchFamily="18" charset="0"/>
                            </a:rPr>
                            <m:t>h</m:t>
                          </m:r>
                        </m:sub>
                        <m:sup>
                          <m:r>
                            <a:rPr lang="en-US" sz="2800" b="0" i="1" smtClean="0">
                              <a:latin typeface="Cambria Math" panose="02040503050406030204" pitchFamily="18" charset="0"/>
                              <a:ea typeface="Cambria Math" panose="02040503050406030204" pitchFamily="18" charset="0"/>
                            </a:rPr>
                            <m:t>𝑅</m:t>
                          </m:r>
                        </m:sup>
                      </m:sSubSup>
                    </m:oMath>
                  </m:oMathPara>
                </a14:m>
                <a:endParaRPr lang="en-US" sz="2800" dirty="0"/>
              </a:p>
            </p:txBody>
          </p:sp>
        </mc:Choice>
        <mc:Fallback xmlns="">
          <p:sp>
            <p:nvSpPr>
              <p:cNvPr id="25" name="TextBox 24">
                <a:extLst>
                  <a:ext uri="{FF2B5EF4-FFF2-40B4-BE49-F238E27FC236}">
                    <a16:creationId xmlns:a16="http://schemas.microsoft.com/office/drawing/2014/main" id="{8DECC83E-447A-A87D-D961-247C87031E8B}"/>
                  </a:ext>
                </a:extLst>
              </p:cNvPr>
              <p:cNvSpPr txBox="1">
                <a:spLocks noRot="1" noChangeAspect="1" noMove="1" noResize="1" noEditPoints="1" noAdjustHandles="1" noChangeArrowheads="1" noChangeShapeType="1" noTextEdit="1"/>
              </p:cNvSpPr>
              <p:nvPr/>
            </p:nvSpPr>
            <p:spPr>
              <a:xfrm>
                <a:off x="6849205" y="3916254"/>
                <a:ext cx="943706" cy="540533"/>
              </a:xfrm>
              <a:prstGeom prst="rect">
                <a:avLst/>
              </a:prstGeom>
              <a:blipFill>
                <a:blip r:embed="rId3"/>
                <a:stretch>
                  <a:fillRect l="-4000" b="-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4529379-5D09-A70D-B130-E1710D8652FA}"/>
                  </a:ext>
                </a:extLst>
              </p:cNvPr>
              <p:cNvSpPr txBox="1"/>
              <p:nvPr/>
            </p:nvSpPr>
            <p:spPr>
              <a:xfrm>
                <a:off x="6858377" y="5413732"/>
                <a:ext cx="742950" cy="5405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800" b="0" i="1" smtClean="0">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𝒢</m:t>
                          </m:r>
                        </m:e>
                        <m:sub>
                          <m:r>
                            <a:rPr lang="en-US" sz="2800" b="0" i="1" smtClean="0">
                              <a:latin typeface="Cambria Math" panose="02040503050406030204" pitchFamily="18" charset="0"/>
                              <a:ea typeface="Cambria Math" panose="02040503050406030204" pitchFamily="18" charset="0"/>
                            </a:rPr>
                            <m:t>h</m:t>
                          </m:r>
                        </m:sub>
                        <m:sup>
                          <m:r>
                            <a:rPr lang="en-US" sz="2800" b="0" i="1" smtClean="0">
                              <a:latin typeface="Cambria Math" panose="02040503050406030204" pitchFamily="18" charset="0"/>
                              <a:ea typeface="Cambria Math" panose="02040503050406030204" pitchFamily="18" charset="0"/>
                            </a:rPr>
                            <m:t>𝑅</m:t>
                          </m:r>
                        </m:sup>
                      </m:sSubSup>
                    </m:oMath>
                  </m:oMathPara>
                </a14:m>
                <a:endParaRPr lang="en-US" sz="2800" dirty="0"/>
              </a:p>
            </p:txBody>
          </p:sp>
        </mc:Choice>
        <mc:Fallback xmlns="">
          <p:sp>
            <p:nvSpPr>
              <p:cNvPr id="27" name="TextBox 26">
                <a:extLst>
                  <a:ext uri="{FF2B5EF4-FFF2-40B4-BE49-F238E27FC236}">
                    <a16:creationId xmlns:a16="http://schemas.microsoft.com/office/drawing/2014/main" id="{D4529379-5D09-A70D-B130-E1710D8652FA}"/>
                  </a:ext>
                </a:extLst>
              </p:cNvPr>
              <p:cNvSpPr txBox="1">
                <a:spLocks noRot="1" noChangeAspect="1" noMove="1" noResize="1" noEditPoints="1" noAdjustHandles="1" noChangeArrowheads="1" noChangeShapeType="1" noTextEdit="1"/>
              </p:cNvSpPr>
              <p:nvPr/>
            </p:nvSpPr>
            <p:spPr>
              <a:xfrm>
                <a:off x="6858377" y="5413732"/>
                <a:ext cx="742950" cy="540533"/>
              </a:xfrm>
              <a:prstGeom prst="rect">
                <a:avLst/>
              </a:prstGeom>
              <a:blipFill>
                <a:blip r:embed="rId4"/>
                <a:stretch>
                  <a:fillRect l="-10169"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F2E0498-7E9A-A50E-DF54-60193F2865E8}"/>
                  </a:ext>
                </a:extLst>
              </p:cNvPr>
              <p:cNvSpPr txBox="1"/>
              <p:nvPr/>
            </p:nvSpPr>
            <p:spPr>
              <a:xfrm>
                <a:off x="6798405" y="4605122"/>
                <a:ext cx="1403350" cy="57868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b="0" i="1" smtClean="0">
                              <a:latin typeface="Cambria Math" panose="02040503050406030204" pitchFamily="18" charset="0"/>
                              <a:ea typeface="Cambria Math" panose="02040503050406030204" pitchFamily="18" charset="0"/>
                            </a:rPr>
                            <m:t>𝑒</m:t>
                          </m:r>
                        </m:sub>
                      </m:sSub>
                      <m:d>
                        <m:dPr>
                          <m:ctrlPr>
                            <a:rPr lang="en-US" sz="2800" b="0" i="1" smtClean="0">
                              <a:latin typeface="Cambria Math" panose="02040503050406030204" pitchFamily="18" charset="0"/>
                              <a:ea typeface="Cambria Math" panose="02040503050406030204" pitchFamily="18" charset="0"/>
                            </a:rPr>
                          </m:ctrlPr>
                        </m:dPr>
                        <m:e>
                          <m:sSubSup>
                            <m:sSubSupPr>
                              <m:ctrlPr>
                                <a:rPr lang="en-US" sz="2800" b="0" i="1" smtClean="0">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ℳ</m:t>
                              </m:r>
                            </m:e>
                            <m:sub>
                              <m:r>
                                <a:rPr lang="en-US" sz="2800" b="0" i="1" smtClean="0">
                                  <a:latin typeface="Cambria Math" panose="02040503050406030204" pitchFamily="18" charset="0"/>
                                  <a:ea typeface="Cambria Math" panose="02040503050406030204" pitchFamily="18" charset="0"/>
                                </a:rPr>
                                <m:t>h</m:t>
                              </m:r>
                            </m:sub>
                            <m:sup>
                              <m:r>
                                <a:rPr lang="en-US" sz="2800" b="0" i="1" smtClean="0">
                                  <a:latin typeface="Cambria Math" panose="02040503050406030204" pitchFamily="18" charset="0"/>
                                  <a:ea typeface="Cambria Math" panose="02040503050406030204" pitchFamily="18" charset="0"/>
                                </a:rPr>
                                <m:t>𝑅</m:t>
                              </m:r>
                            </m:sup>
                          </m:sSubSup>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𝜋</m:t>
                              </m:r>
                            </m:e>
                            <m:sup>
                              <m:r>
                                <a:rPr lang="en-US" sz="2800" b="0" i="1" smtClean="0">
                                  <a:latin typeface="Cambria Math" panose="02040503050406030204" pitchFamily="18" charset="0"/>
                                  <a:ea typeface="Cambria Math" panose="02040503050406030204" pitchFamily="18" charset="0"/>
                                </a:rPr>
                                <m:t>∗</m:t>
                              </m:r>
                            </m:sup>
                          </m:sSup>
                        </m:e>
                      </m:d>
                    </m:oMath>
                  </m:oMathPara>
                </a14:m>
                <a:endParaRPr lang="en-US" sz="2800" dirty="0"/>
              </a:p>
            </p:txBody>
          </p:sp>
        </mc:Choice>
        <mc:Fallback xmlns="">
          <p:sp>
            <p:nvSpPr>
              <p:cNvPr id="29" name="TextBox 28">
                <a:extLst>
                  <a:ext uri="{FF2B5EF4-FFF2-40B4-BE49-F238E27FC236}">
                    <a16:creationId xmlns:a16="http://schemas.microsoft.com/office/drawing/2014/main" id="{FF2E0498-7E9A-A50E-DF54-60193F2865E8}"/>
                  </a:ext>
                </a:extLst>
              </p:cNvPr>
              <p:cNvSpPr txBox="1">
                <a:spLocks noRot="1" noChangeAspect="1" noMove="1" noResize="1" noEditPoints="1" noAdjustHandles="1" noChangeArrowheads="1" noChangeShapeType="1" noTextEdit="1"/>
              </p:cNvSpPr>
              <p:nvPr/>
            </p:nvSpPr>
            <p:spPr>
              <a:xfrm>
                <a:off x="6798405" y="4605122"/>
                <a:ext cx="1403350" cy="578685"/>
              </a:xfrm>
              <a:prstGeom prst="rect">
                <a:avLst/>
              </a:prstGeom>
              <a:blipFill>
                <a:blip r:embed="rId5"/>
                <a:stretch>
                  <a:fillRect l="-2703" r="-28829" b="-212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5E58AD42-667C-CDAF-4320-F71551CF5ED4}"/>
              </a:ext>
            </a:extLst>
          </p:cNvPr>
          <p:cNvCxnSpPr>
            <a:cxnSpLocks/>
          </p:cNvCxnSpPr>
          <p:nvPr/>
        </p:nvCxnSpPr>
        <p:spPr>
          <a:xfrm>
            <a:off x="9498516" y="4393287"/>
            <a:ext cx="2033461"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D1D431-5B6E-810F-299B-547649BF31E9}"/>
              </a:ext>
            </a:extLst>
          </p:cNvPr>
          <p:cNvCxnSpPr/>
          <p:nvPr/>
        </p:nvCxnSpPr>
        <p:spPr>
          <a:xfrm>
            <a:off x="9597945" y="5945936"/>
            <a:ext cx="1269295" cy="0"/>
          </a:xfrm>
          <a:prstGeom prst="line">
            <a:avLst/>
          </a:prstGeom>
          <a:ln w="76200">
            <a:solidFill>
              <a:srgbClr val="FFC7B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115FE54-5D33-21AE-E867-3012FEE394B8}"/>
              </a:ext>
            </a:extLst>
          </p:cNvPr>
          <p:cNvCxnSpPr/>
          <p:nvPr/>
        </p:nvCxnSpPr>
        <p:spPr>
          <a:xfrm>
            <a:off x="9498516" y="5132893"/>
            <a:ext cx="1269295" cy="0"/>
          </a:xfrm>
          <a:prstGeom prst="line">
            <a:avLst/>
          </a:prstGeom>
          <a:ln w="76200">
            <a:solidFill>
              <a:srgbClr val="ABFBBE"/>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E0FCC8-9532-083C-8E4A-9278CDDCE1F0}"/>
              </a:ext>
            </a:extLst>
          </p:cNvPr>
          <p:cNvSpPr/>
          <p:nvPr/>
        </p:nvSpPr>
        <p:spPr>
          <a:xfrm>
            <a:off x="6133884" y="1101408"/>
            <a:ext cx="5669476" cy="1975197"/>
          </a:xfrm>
          <a:prstGeom prst="rect">
            <a:avLst/>
          </a:prstGeom>
          <a:solidFill>
            <a:srgbClr val="D8BEE3"/>
          </a:solidFill>
          <a:ln>
            <a:solidFill>
              <a:srgbClr val="001E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23B9F5-3BCA-F2E0-856A-73900334E436}"/>
                  </a:ext>
                </a:extLst>
              </p:cNvPr>
              <p:cNvSpPr txBox="1"/>
              <p:nvPr/>
            </p:nvSpPr>
            <p:spPr>
              <a:xfrm>
                <a:off x="6211239" y="1325798"/>
                <a:ext cx="2974982"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𝒯</m:t>
                      </m:r>
                      <m:d>
                        <m:dPr>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𝒞</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ℱ</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b="0" i="0" smtClean="0">
                              <a:latin typeface="Cambria Math" panose="02040503050406030204" pitchFamily="18" charset="0"/>
                              <a:ea typeface="Cambria Math" panose="02040503050406030204" pitchFamily="18" charset="0"/>
                            </a:rPr>
                            <m:t>H</m:t>
                          </m:r>
                        </m:sup>
                      </m:sSup>
                      <m:r>
                        <a:rPr lang="en-US" sz="2800" b="0" i="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1123B9F5-3BCA-F2E0-856A-73900334E436}"/>
                  </a:ext>
                </a:extLst>
              </p:cNvPr>
              <p:cNvSpPr txBox="1">
                <a:spLocks noRot="1" noChangeAspect="1" noMove="1" noResize="1" noEditPoints="1" noAdjustHandles="1" noChangeArrowheads="1" noChangeShapeType="1" noTextEdit="1"/>
              </p:cNvSpPr>
              <p:nvPr/>
            </p:nvSpPr>
            <p:spPr>
              <a:xfrm>
                <a:off x="6211239" y="1325798"/>
                <a:ext cx="2974982" cy="530915"/>
              </a:xfrm>
              <a:prstGeom prst="rect">
                <a:avLst/>
              </a:prstGeom>
              <a:blipFill>
                <a:blip r:embed="rId6"/>
                <a:stretch>
                  <a:fillRect r="-426" b="-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AC6AC4-B2A2-9F72-A848-5079D8BE1AF6}"/>
                  </a:ext>
                </a:extLst>
              </p:cNvPr>
              <p:cNvSpPr txBox="1"/>
              <p:nvPr/>
            </p:nvSpPr>
            <p:spPr>
              <a:xfrm>
                <a:off x="6211239" y="1849440"/>
                <a:ext cx="5722015" cy="12772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r>
                        <a:rPr lang="en-US" sz="2800" b="0" i="0"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𝕄</m:t>
                              </m:r>
                            </m:e>
                            <m:sub>
                              <m:r>
                                <a:rPr lang="en-US" sz="2800" i="1">
                                  <a:latin typeface="Cambria Math" panose="02040503050406030204" pitchFamily="18" charset="0"/>
                                  <a:ea typeface="Cambria Math" panose="02040503050406030204" pitchFamily="18" charset="0"/>
                                </a:rPr>
                                <m:t>h</m:t>
                              </m:r>
                            </m:sub>
                            <m:sup>
                              <m:r>
                                <a:rPr lang="en-US" sz="2800" i="1">
                                  <a:latin typeface="Cambria Math" panose="02040503050406030204" pitchFamily="18" charset="0"/>
                                  <a:ea typeface="Cambria Math" panose="02040503050406030204" pitchFamily="18" charset="0"/>
                                </a:rPr>
                                <m:t>𝑅</m:t>
                              </m:r>
                            </m:sup>
                          </m:sSubSup>
                        </m:sub>
                        <m:sup/>
                        <m:e>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e>
                      </m:nary>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d>
                        <m:dPr>
                          <m:begChr m:val="|"/>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ℳ</m:t>
                          </m:r>
                        </m:e>
                      </m:d>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𝕄</m:t>
                          </m:r>
                        </m:sub>
                      </m:sSub>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5DAC6AC4-B2A2-9F72-A848-5079D8BE1AF6}"/>
                  </a:ext>
                </a:extLst>
              </p:cNvPr>
              <p:cNvSpPr txBox="1">
                <a:spLocks noRot="1" noChangeAspect="1" noMove="1" noResize="1" noEditPoints="1" noAdjustHandles="1" noChangeArrowheads="1" noChangeShapeType="1" noTextEdit="1"/>
              </p:cNvSpPr>
              <p:nvPr/>
            </p:nvSpPr>
            <p:spPr>
              <a:xfrm>
                <a:off x="6211239" y="1849440"/>
                <a:ext cx="5722015" cy="1277273"/>
              </a:xfrm>
              <a:prstGeom prst="rect">
                <a:avLst/>
              </a:prstGeom>
              <a:blipFill>
                <a:blip r:embed="rId7"/>
                <a:stretch>
                  <a:fillRect t="-115686" r="-222" b="-150000"/>
                </a:stretch>
              </a:blipFill>
            </p:spPr>
            <p:txBody>
              <a:bodyPr/>
              <a:lstStyle/>
              <a:p>
                <a:r>
                  <a:rPr lang="en-US">
                    <a:noFill/>
                  </a:rPr>
                  <a:t> </a:t>
                </a:r>
              </a:p>
            </p:txBody>
          </p:sp>
        </mc:Fallback>
      </mc:AlternateContent>
      <p:pic>
        <p:nvPicPr>
          <p:cNvPr id="3" name="Picture 2" descr="A picture containing sketch, clipart, cartoon, illustration&#10;&#10;Description automatically generated">
            <a:extLst>
              <a:ext uri="{FF2B5EF4-FFF2-40B4-BE49-F238E27FC236}">
                <a16:creationId xmlns:a16="http://schemas.microsoft.com/office/drawing/2014/main" id="{4DE41406-FDA3-F0B9-3171-7BD11BB9FB3A}"/>
              </a:ext>
            </a:extLst>
          </p:cNvPr>
          <p:cNvPicPr>
            <a:picLocks noChangeAspect="1"/>
          </p:cNvPicPr>
          <p:nvPr/>
        </p:nvPicPr>
        <p:blipFill>
          <a:blip r:embed="rId8"/>
          <a:stretch>
            <a:fillRect/>
          </a:stretch>
        </p:blipFill>
        <p:spPr>
          <a:xfrm>
            <a:off x="139147" y="1359925"/>
            <a:ext cx="5717024" cy="3725963"/>
          </a:xfrm>
          <a:prstGeom prst="rect">
            <a:avLst/>
          </a:prstGeom>
        </p:spPr>
      </p:pic>
      <p:sp>
        <p:nvSpPr>
          <p:cNvPr id="4" name="TextBox 3">
            <a:extLst>
              <a:ext uri="{FF2B5EF4-FFF2-40B4-BE49-F238E27FC236}">
                <a16:creationId xmlns:a16="http://schemas.microsoft.com/office/drawing/2014/main" id="{367F3753-E23B-1C24-08F1-4AE5BE006A4A}"/>
              </a:ext>
            </a:extLst>
          </p:cNvPr>
          <p:cNvSpPr txBox="1"/>
          <p:nvPr/>
        </p:nvSpPr>
        <p:spPr>
          <a:xfrm>
            <a:off x="315737" y="4948227"/>
            <a:ext cx="4661496" cy="369332"/>
          </a:xfrm>
          <a:prstGeom prst="rect">
            <a:avLst/>
          </a:prstGeom>
          <a:noFill/>
        </p:spPr>
        <p:txBody>
          <a:bodyPr wrap="square" rtlCol="0">
            <a:spAutoFit/>
          </a:bodyPr>
          <a:lstStyle/>
          <a:p>
            <a:r>
              <a:rPr lang="en-US" dirty="0"/>
              <a:t>Mental model state of interaction</a:t>
            </a:r>
          </a:p>
        </p:txBody>
      </p:sp>
      <p:sp>
        <p:nvSpPr>
          <p:cNvPr id="10" name="TextBox 9">
            <a:extLst>
              <a:ext uri="{FF2B5EF4-FFF2-40B4-BE49-F238E27FC236}">
                <a16:creationId xmlns:a16="http://schemas.microsoft.com/office/drawing/2014/main" id="{69C24201-7953-F766-1B04-961CDEE0ED7F}"/>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,“A Mental Model Based Theory of Trust”, XAI workshop at IJCAI 2023</a:t>
            </a:r>
          </a:p>
        </p:txBody>
      </p:sp>
      <p:sp>
        <p:nvSpPr>
          <p:cNvPr id="11" name="Left-Up Arrow 10">
            <a:extLst>
              <a:ext uri="{FF2B5EF4-FFF2-40B4-BE49-F238E27FC236}">
                <a16:creationId xmlns:a16="http://schemas.microsoft.com/office/drawing/2014/main" id="{4AE41B61-4272-974D-9348-6AD67D2513EE}"/>
              </a:ext>
            </a:extLst>
          </p:cNvPr>
          <p:cNvSpPr/>
          <p:nvPr/>
        </p:nvSpPr>
        <p:spPr>
          <a:xfrm rot="2596806">
            <a:off x="9467006" y="2215729"/>
            <a:ext cx="1531171" cy="1467607"/>
          </a:xfrm>
          <a:prstGeom prst="leftUpArrow">
            <a:avLst>
              <a:gd name="adj1" fmla="val 12843"/>
              <a:gd name="adj2" fmla="val 26346"/>
              <a:gd name="adj3" fmla="val 27535"/>
            </a:avLst>
          </a:prstGeom>
          <a:solidFill>
            <a:srgbClr val="DAE3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127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Evaluation: Inferring Changes in Trust </a:t>
            </a:r>
          </a:p>
        </p:txBody>
      </p:sp>
      <p:sp>
        <p:nvSpPr>
          <p:cNvPr id="7" name="TextBox 6">
            <a:extLst>
              <a:ext uri="{FF2B5EF4-FFF2-40B4-BE49-F238E27FC236}">
                <a16:creationId xmlns:a16="http://schemas.microsoft.com/office/drawing/2014/main" id="{9F5BD8BE-6300-EED8-1389-80CA1346E535}"/>
              </a:ext>
            </a:extLst>
          </p:cNvPr>
          <p:cNvSpPr txBox="1"/>
          <p:nvPr/>
        </p:nvSpPr>
        <p:spPr>
          <a:xfrm>
            <a:off x="1096787" y="2016035"/>
            <a:ext cx="10346242" cy="3539430"/>
          </a:xfrm>
          <a:prstGeom prst="rect">
            <a:avLst/>
          </a:prstGeom>
          <a:noFill/>
        </p:spPr>
        <p:txBody>
          <a:bodyPr wrap="square">
            <a:spAutoFit/>
          </a:bodyPr>
          <a:lstStyle/>
          <a:p>
            <a:r>
              <a:rPr lang="en-US" sz="2800" b="0" i="0" dirty="0">
                <a:effectLst/>
              </a:rPr>
              <a:t>Positive model update </a:t>
            </a:r>
            <a:r>
              <a:rPr lang="en-US" sz="2800" b="0" i="0" dirty="0">
                <a:effectLst/>
                <a:sym typeface="Wingdings" pitchFamily="2" charset="2"/>
              </a:rPr>
              <a:t> increase in trust</a:t>
            </a:r>
          </a:p>
          <a:p>
            <a:r>
              <a:rPr lang="en-US" sz="2800" dirty="0">
                <a:sym typeface="Wingdings" pitchFamily="2" charset="2"/>
              </a:rPr>
              <a:t>Negative model update  decrease in trust</a:t>
            </a:r>
          </a:p>
          <a:p>
            <a:endParaRPr lang="en-US" sz="2800" dirty="0">
              <a:sym typeface="Wingdings" pitchFamily="2" charset="2"/>
            </a:endParaRPr>
          </a:p>
          <a:p>
            <a:r>
              <a:rPr lang="en-US" sz="2800" dirty="0">
                <a:sym typeface="Wingdings" pitchFamily="2" charset="2"/>
              </a:rPr>
              <a:t>Updating models corresponding to various information types of trust will cause an update in associated perception of trust</a:t>
            </a:r>
          </a:p>
          <a:p>
            <a:endParaRPr lang="en-US" sz="2800" dirty="0">
              <a:sym typeface="Wingdings" pitchFamily="2" charset="2"/>
            </a:endParaRPr>
          </a:p>
          <a:p>
            <a:r>
              <a:rPr lang="en-US" sz="2800" dirty="0">
                <a:sym typeface="Wingdings" pitchFamily="2" charset="2"/>
              </a:rPr>
              <a:t>Comparing the updates with trust questionnaire that can capture different information of trust</a:t>
            </a:r>
          </a:p>
        </p:txBody>
      </p:sp>
      <p:sp>
        <p:nvSpPr>
          <p:cNvPr id="13" name="TextBox 12">
            <a:extLst>
              <a:ext uri="{FF2B5EF4-FFF2-40B4-BE49-F238E27FC236}">
                <a16:creationId xmlns:a16="http://schemas.microsoft.com/office/drawing/2014/main" id="{E70831A4-3A72-CE02-2BDC-FD21CBC77BB0}"/>
              </a:ext>
            </a:extLst>
          </p:cNvPr>
          <p:cNvSpPr txBox="1"/>
          <p:nvPr/>
        </p:nvSpPr>
        <p:spPr>
          <a:xfrm>
            <a:off x="1096787" y="1371112"/>
            <a:ext cx="7908050" cy="584775"/>
          </a:xfrm>
          <a:prstGeom prst="rect">
            <a:avLst/>
          </a:prstGeom>
          <a:noFill/>
        </p:spPr>
        <p:txBody>
          <a:bodyPr wrap="square">
            <a:spAutoFit/>
          </a:bodyPr>
          <a:lstStyle/>
          <a:p>
            <a:r>
              <a:rPr lang="en-US" sz="3200" b="1" i="0" u="sng" dirty="0">
                <a:effectLst/>
              </a:rPr>
              <a:t>Approach: Set of human subject studies</a:t>
            </a:r>
            <a:endParaRPr lang="en-US" sz="3200" b="1" u="sng" dirty="0"/>
          </a:p>
        </p:txBody>
      </p:sp>
      <p:sp>
        <p:nvSpPr>
          <p:cNvPr id="14" name="Chevron 13">
            <a:extLst>
              <a:ext uri="{FF2B5EF4-FFF2-40B4-BE49-F238E27FC236}">
                <a16:creationId xmlns:a16="http://schemas.microsoft.com/office/drawing/2014/main" id="{48B957E8-4353-B589-FDF3-8A14E07BA4ED}"/>
              </a:ext>
            </a:extLst>
          </p:cNvPr>
          <p:cNvSpPr/>
          <p:nvPr/>
        </p:nvSpPr>
        <p:spPr>
          <a:xfrm>
            <a:off x="748971" y="2227583"/>
            <a:ext cx="275545" cy="451555"/>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6" name="Chevron 15">
            <a:extLst>
              <a:ext uri="{FF2B5EF4-FFF2-40B4-BE49-F238E27FC236}">
                <a16:creationId xmlns:a16="http://schemas.microsoft.com/office/drawing/2014/main" id="{13402417-263D-DE88-309C-8DF6CFC7664F}"/>
              </a:ext>
            </a:extLst>
          </p:cNvPr>
          <p:cNvSpPr/>
          <p:nvPr/>
        </p:nvSpPr>
        <p:spPr>
          <a:xfrm>
            <a:off x="748971" y="3523688"/>
            <a:ext cx="275545" cy="451555"/>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7" name="Chevron 16">
            <a:extLst>
              <a:ext uri="{FF2B5EF4-FFF2-40B4-BE49-F238E27FC236}">
                <a16:creationId xmlns:a16="http://schemas.microsoft.com/office/drawing/2014/main" id="{5A80440A-9DFC-B0F6-4812-6451D9F25D90}"/>
              </a:ext>
            </a:extLst>
          </p:cNvPr>
          <p:cNvSpPr/>
          <p:nvPr/>
        </p:nvSpPr>
        <p:spPr>
          <a:xfrm>
            <a:off x="753229" y="4833598"/>
            <a:ext cx="275545" cy="451555"/>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095691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Hypotheses and Conditions</a:t>
            </a:r>
          </a:p>
        </p:txBody>
      </p:sp>
      <p:sp>
        <p:nvSpPr>
          <p:cNvPr id="3" name="Round Same Side Corner Rectangle 2">
            <a:extLst>
              <a:ext uri="{FF2B5EF4-FFF2-40B4-BE49-F238E27FC236}">
                <a16:creationId xmlns:a16="http://schemas.microsoft.com/office/drawing/2014/main" id="{D702B6B4-72C5-025D-7502-E4303AECB80E}"/>
              </a:ext>
            </a:extLst>
          </p:cNvPr>
          <p:cNvSpPr/>
          <p:nvPr/>
        </p:nvSpPr>
        <p:spPr>
          <a:xfrm>
            <a:off x="6659850" y="574990"/>
            <a:ext cx="4837381" cy="640548"/>
          </a:xfrm>
          <a:prstGeom prst="round2SameRect">
            <a:avLst/>
          </a:prstGeom>
          <a:solidFill>
            <a:srgbClr val="C7D3E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E1EB036-462A-A679-3615-5EC63EBD7D0E}"/>
              </a:ext>
            </a:extLst>
          </p:cNvPr>
          <p:cNvSpPr/>
          <p:nvPr/>
        </p:nvSpPr>
        <p:spPr>
          <a:xfrm>
            <a:off x="6636069" y="1273744"/>
            <a:ext cx="4861162" cy="5428080"/>
          </a:xfrm>
          <a:prstGeom prst="rect">
            <a:avLst/>
          </a:prstGeom>
          <a:solidFill>
            <a:srgbClr val="DAE3F3">
              <a:alpha val="68235"/>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C0D4F3-69F3-FC05-924D-853AD0F728AA}"/>
              </a:ext>
            </a:extLst>
          </p:cNvPr>
          <p:cNvSpPr txBox="1"/>
          <p:nvPr/>
        </p:nvSpPr>
        <p:spPr>
          <a:xfrm>
            <a:off x="6693046" y="574989"/>
            <a:ext cx="3909818" cy="523220"/>
          </a:xfrm>
          <a:prstGeom prst="rect">
            <a:avLst/>
          </a:prstGeom>
          <a:noFill/>
        </p:spPr>
        <p:txBody>
          <a:bodyPr wrap="square">
            <a:spAutoFit/>
          </a:bodyPr>
          <a:lstStyle/>
          <a:p>
            <a:r>
              <a:rPr lang="en-US" sz="2800" b="1" u="sng" dirty="0">
                <a:cs typeface="Arial" panose="020B0604020202020204" pitchFamily="34" charset="0"/>
              </a:rPr>
              <a:t>Hypotheses</a:t>
            </a:r>
            <a:endParaRPr lang="en-US" sz="2800" dirty="0"/>
          </a:p>
        </p:txBody>
      </p:sp>
      <p:sp>
        <p:nvSpPr>
          <p:cNvPr id="6" name="TextBox 5">
            <a:extLst>
              <a:ext uri="{FF2B5EF4-FFF2-40B4-BE49-F238E27FC236}">
                <a16:creationId xmlns:a16="http://schemas.microsoft.com/office/drawing/2014/main" id="{9956FCFA-0DA0-A7D3-9FD2-B28F4DDC7D5F}"/>
              </a:ext>
            </a:extLst>
          </p:cNvPr>
          <p:cNvSpPr txBox="1"/>
          <p:nvPr/>
        </p:nvSpPr>
        <p:spPr>
          <a:xfrm>
            <a:off x="6681965" y="1438845"/>
            <a:ext cx="4815266" cy="5262979"/>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H1</a:t>
            </a:r>
            <a:r>
              <a:rPr lang="en-US" sz="2800" b="0" i="0" u="none" strike="noStrike" dirty="0">
                <a:solidFill>
                  <a:srgbClr val="000000"/>
                </a:solidFill>
                <a:effectLst/>
              </a:rPr>
              <a:t>- Updated trust in positive vs. negative group are different</a:t>
            </a:r>
            <a:endParaRPr lang="en-US" sz="2800" b="0" i="0" u="none" strike="noStrike" dirty="0">
              <a:solidFill>
                <a:srgbClr val="000000"/>
              </a:solidFill>
              <a:effectLst/>
              <a:sym typeface="Wingdings" pitchFamily="2" charset="2"/>
            </a:endParaRPr>
          </a:p>
          <a:p>
            <a:pPr rtl="0">
              <a:spcBef>
                <a:spcPts val="0"/>
              </a:spcBef>
              <a:spcAft>
                <a:spcPts val="0"/>
              </a:spcAft>
            </a:pPr>
            <a:r>
              <a:rPr lang="en-US" sz="2800" b="1" i="0" u="none" strike="noStrike" dirty="0">
                <a:solidFill>
                  <a:srgbClr val="000000"/>
                </a:solidFill>
                <a:effectLst/>
              </a:rPr>
              <a:t>H2</a:t>
            </a:r>
            <a:r>
              <a:rPr lang="en-US" sz="2800" b="0" i="0" u="none" strike="noStrike" dirty="0">
                <a:solidFill>
                  <a:srgbClr val="000000"/>
                </a:solidFill>
                <a:effectLst/>
              </a:rPr>
              <a:t>- </a:t>
            </a:r>
            <a:r>
              <a:rPr lang="en-US" sz="2800" dirty="0">
                <a:solidFill>
                  <a:srgbClr val="000000"/>
                </a:solidFill>
              </a:rPr>
              <a:t>Positive update group </a:t>
            </a:r>
            <a:r>
              <a:rPr lang="en-US" sz="2800" b="0" i="0" u="none" strike="noStrike" dirty="0">
                <a:solidFill>
                  <a:srgbClr val="000000"/>
                </a:solidFill>
                <a:effectLst/>
                <a:sym typeface="Wingdings" pitchFamily="2" charset="2"/>
              </a:rPr>
              <a:t> </a:t>
            </a:r>
          </a:p>
          <a:p>
            <a:pPr rtl="0">
              <a:spcBef>
                <a:spcPts val="0"/>
              </a:spcBef>
              <a:spcAft>
                <a:spcPts val="0"/>
              </a:spcAft>
            </a:pPr>
            <a:r>
              <a:rPr lang="en-US" sz="2800" dirty="0">
                <a:solidFill>
                  <a:srgbClr val="000000"/>
                </a:solidFill>
                <a:sym typeface="Wingdings" pitchFamily="2" charset="2"/>
              </a:rPr>
              <a:t>Increase in trust</a:t>
            </a:r>
            <a:endParaRPr lang="en-US" sz="2800" b="0" i="0" u="none" strike="noStrike" dirty="0">
              <a:solidFill>
                <a:srgbClr val="000000"/>
              </a:solidFill>
              <a:effectLst/>
              <a:sym typeface="Wingdings" pitchFamily="2" charset="2"/>
            </a:endParaRPr>
          </a:p>
          <a:p>
            <a:pPr rtl="0">
              <a:spcBef>
                <a:spcPts val="0"/>
              </a:spcBef>
              <a:spcAft>
                <a:spcPts val="0"/>
              </a:spcAft>
            </a:pPr>
            <a:r>
              <a:rPr lang="en-US" sz="2800" b="1" i="0" u="none" strike="noStrike" dirty="0">
                <a:solidFill>
                  <a:srgbClr val="000000"/>
                </a:solidFill>
                <a:effectLst/>
              </a:rPr>
              <a:t>H3</a:t>
            </a:r>
            <a:r>
              <a:rPr lang="en-US" sz="2800" b="0" i="0" u="none" strike="noStrike" dirty="0">
                <a:solidFill>
                  <a:srgbClr val="000000"/>
                </a:solidFill>
                <a:effectLst/>
              </a:rPr>
              <a:t>- </a:t>
            </a:r>
            <a:r>
              <a:rPr lang="en-US" sz="2800" dirty="0">
                <a:solidFill>
                  <a:srgbClr val="000000"/>
                </a:solidFill>
              </a:rPr>
              <a:t>Negative update group </a:t>
            </a:r>
            <a:r>
              <a:rPr lang="en-US" sz="2800" b="0" i="0" u="none" strike="noStrike" dirty="0">
                <a:solidFill>
                  <a:srgbClr val="000000"/>
                </a:solidFill>
                <a:effectLst/>
                <a:sym typeface="Wingdings" pitchFamily="2" charset="2"/>
              </a:rPr>
              <a:t> </a:t>
            </a:r>
          </a:p>
          <a:p>
            <a:pPr rtl="0">
              <a:spcBef>
                <a:spcPts val="0"/>
              </a:spcBef>
              <a:spcAft>
                <a:spcPts val="0"/>
              </a:spcAft>
            </a:pPr>
            <a:r>
              <a:rPr lang="en-US" sz="2800" dirty="0">
                <a:solidFill>
                  <a:srgbClr val="000000"/>
                </a:solidFill>
                <a:sym typeface="Wingdings" pitchFamily="2" charset="2"/>
              </a:rPr>
              <a:t>Decrease in trust</a:t>
            </a:r>
            <a:endParaRPr lang="en-US" sz="2800" b="0" i="0" u="none" strike="noStrike" dirty="0">
              <a:solidFill>
                <a:srgbClr val="000000"/>
              </a:solidFill>
              <a:effectLst/>
              <a:sym typeface="Wingdings" pitchFamily="2" charset="2"/>
            </a:endParaRPr>
          </a:p>
          <a:p>
            <a:pPr rtl="0">
              <a:spcBef>
                <a:spcPts val="0"/>
              </a:spcBef>
              <a:spcAft>
                <a:spcPts val="0"/>
              </a:spcAft>
            </a:pPr>
            <a:r>
              <a:rPr lang="en-US" sz="2800" b="1" dirty="0">
                <a:solidFill>
                  <a:srgbClr val="000000"/>
                </a:solidFill>
              </a:rPr>
              <a:t>H4- </a:t>
            </a:r>
            <a:r>
              <a:rPr lang="en-US" sz="2800" dirty="0">
                <a:solidFill>
                  <a:srgbClr val="000000"/>
                </a:solidFill>
              </a:rPr>
              <a:t>Performance perception changes more in S1</a:t>
            </a:r>
            <a:endParaRPr lang="en-US" sz="2800" b="1" dirty="0">
              <a:solidFill>
                <a:srgbClr val="000000"/>
              </a:solidFill>
            </a:endParaRPr>
          </a:p>
          <a:p>
            <a:pPr rtl="0">
              <a:spcBef>
                <a:spcPts val="0"/>
              </a:spcBef>
              <a:spcAft>
                <a:spcPts val="0"/>
              </a:spcAft>
            </a:pPr>
            <a:r>
              <a:rPr lang="en-US" sz="2800" b="1" dirty="0">
                <a:solidFill>
                  <a:srgbClr val="000000"/>
                </a:solidFill>
              </a:rPr>
              <a:t>H5- </a:t>
            </a:r>
            <a:r>
              <a:rPr lang="en-US" sz="2800" dirty="0">
                <a:solidFill>
                  <a:srgbClr val="000000"/>
                </a:solidFill>
              </a:rPr>
              <a:t>Process perception changes more in S2</a:t>
            </a:r>
            <a:endParaRPr lang="en-US" sz="2800" b="1" dirty="0">
              <a:solidFill>
                <a:srgbClr val="000000"/>
              </a:solidFill>
            </a:endParaRPr>
          </a:p>
          <a:p>
            <a:pPr rtl="0">
              <a:spcBef>
                <a:spcPts val="0"/>
              </a:spcBef>
              <a:spcAft>
                <a:spcPts val="0"/>
              </a:spcAft>
            </a:pPr>
            <a:r>
              <a:rPr lang="en-US" sz="2800" b="1" dirty="0">
                <a:solidFill>
                  <a:srgbClr val="000000"/>
                </a:solidFill>
              </a:rPr>
              <a:t>H6- </a:t>
            </a:r>
            <a:r>
              <a:rPr lang="en-US" sz="2800" dirty="0">
                <a:solidFill>
                  <a:srgbClr val="000000"/>
                </a:solidFill>
              </a:rPr>
              <a:t>Purpose perception changes more in S3</a:t>
            </a:r>
            <a:endParaRPr lang="en-US" sz="2800" b="1" dirty="0"/>
          </a:p>
        </p:txBody>
      </p:sp>
      <p:sp>
        <p:nvSpPr>
          <p:cNvPr id="9" name="TextBox 8">
            <a:extLst>
              <a:ext uri="{FF2B5EF4-FFF2-40B4-BE49-F238E27FC236}">
                <a16:creationId xmlns:a16="http://schemas.microsoft.com/office/drawing/2014/main" id="{D3324C7A-3AF9-D2CA-A0B2-61968AEC2256}"/>
              </a:ext>
            </a:extLst>
          </p:cNvPr>
          <p:cNvSpPr txBox="1"/>
          <p:nvPr/>
        </p:nvSpPr>
        <p:spPr>
          <a:xfrm>
            <a:off x="694769" y="1626893"/>
            <a:ext cx="4971513" cy="954107"/>
          </a:xfrm>
          <a:prstGeom prst="rect">
            <a:avLst/>
          </a:prstGeom>
          <a:noFill/>
        </p:spPr>
        <p:txBody>
          <a:bodyPr wrap="square">
            <a:spAutoFit/>
          </a:bodyPr>
          <a:lstStyle/>
          <a:p>
            <a:r>
              <a:rPr lang="en-US" sz="2800" b="0" i="0" dirty="0">
                <a:effectLst/>
              </a:rPr>
              <a:t>Two groups </a:t>
            </a:r>
            <a:r>
              <a:rPr lang="en-US" sz="2800" b="0" i="0" dirty="0">
                <a:effectLst/>
                <a:sym typeface="Wingdings" pitchFamily="2" charset="2"/>
              </a:rPr>
              <a:t> positive update</a:t>
            </a:r>
          </a:p>
          <a:p>
            <a:r>
              <a:rPr lang="en-US" sz="2800" dirty="0">
                <a:sym typeface="Wingdings" pitchFamily="2" charset="2"/>
              </a:rPr>
              <a:t>	                negative update</a:t>
            </a:r>
            <a:endParaRPr lang="en-US" sz="2800" dirty="0"/>
          </a:p>
        </p:txBody>
      </p:sp>
      <p:sp>
        <p:nvSpPr>
          <p:cNvPr id="10" name="TextBox 9">
            <a:extLst>
              <a:ext uri="{FF2B5EF4-FFF2-40B4-BE49-F238E27FC236}">
                <a16:creationId xmlns:a16="http://schemas.microsoft.com/office/drawing/2014/main" id="{3B514477-2300-8F95-5804-33F36E8491E8}"/>
              </a:ext>
            </a:extLst>
          </p:cNvPr>
          <p:cNvSpPr txBox="1"/>
          <p:nvPr/>
        </p:nvSpPr>
        <p:spPr>
          <a:xfrm>
            <a:off x="694768" y="3033368"/>
            <a:ext cx="5586111" cy="1384995"/>
          </a:xfrm>
          <a:prstGeom prst="rect">
            <a:avLst/>
          </a:prstGeom>
          <a:noFill/>
        </p:spPr>
        <p:txBody>
          <a:bodyPr wrap="square">
            <a:spAutoFit/>
          </a:bodyPr>
          <a:lstStyle/>
          <a:p>
            <a:r>
              <a:rPr lang="en-US" sz="2800" b="0" i="0" dirty="0">
                <a:effectLst/>
              </a:rPr>
              <a:t>Three Scenarios </a:t>
            </a:r>
            <a:r>
              <a:rPr lang="en-US" sz="2800" b="0" i="0" dirty="0">
                <a:effectLst/>
                <a:sym typeface="Wingdings" pitchFamily="2" charset="2"/>
              </a:rPr>
              <a:t> Performance (S1)</a:t>
            </a:r>
          </a:p>
          <a:p>
            <a:r>
              <a:rPr lang="en-US" sz="2800" dirty="0">
                <a:sym typeface="Wingdings" pitchFamily="2" charset="2"/>
              </a:rPr>
              <a:t>	                       Process (S2)</a:t>
            </a:r>
          </a:p>
          <a:p>
            <a:r>
              <a:rPr lang="en-US" sz="2800" dirty="0">
                <a:sym typeface="Wingdings" pitchFamily="2" charset="2"/>
              </a:rPr>
              <a:t>		            Purpose (S3)</a:t>
            </a:r>
            <a:endParaRPr lang="en-US" sz="2800" dirty="0"/>
          </a:p>
        </p:txBody>
      </p:sp>
    </p:spTree>
    <p:extLst>
      <p:ext uri="{BB962C8B-B14F-4D97-AF65-F5344CB8AC3E}">
        <p14:creationId xmlns:p14="http://schemas.microsoft.com/office/powerpoint/2010/main" val="729900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Scenarios</a:t>
            </a:r>
          </a:p>
        </p:txBody>
      </p:sp>
      <p:sp>
        <p:nvSpPr>
          <p:cNvPr id="10" name="TextBox 9">
            <a:extLst>
              <a:ext uri="{FF2B5EF4-FFF2-40B4-BE49-F238E27FC236}">
                <a16:creationId xmlns:a16="http://schemas.microsoft.com/office/drawing/2014/main" id="{3B514477-2300-8F95-5804-33F36E8491E8}"/>
              </a:ext>
            </a:extLst>
          </p:cNvPr>
          <p:cNvSpPr txBox="1"/>
          <p:nvPr/>
        </p:nvSpPr>
        <p:spPr>
          <a:xfrm>
            <a:off x="316104" y="1879125"/>
            <a:ext cx="11222412" cy="523220"/>
          </a:xfrm>
          <a:prstGeom prst="rect">
            <a:avLst/>
          </a:prstGeom>
          <a:noFill/>
        </p:spPr>
        <p:txBody>
          <a:bodyPr wrap="square">
            <a:spAutoFit/>
          </a:bodyPr>
          <a:lstStyle/>
          <a:p>
            <a:r>
              <a:rPr lang="en-US" sz="2800" b="0" i="0" dirty="0">
                <a:effectLst/>
                <a:sym typeface="Wingdings" pitchFamily="2" charset="2"/>
              </a:rPr>
              <a:t>Performance (S1)                             </a:t>
            </a:r>
            <a:r>
              <a:rPr lang="en-US" sz="2800" dirty="0">
                <a:sym typeface="Wingdings" pitchFamily="2" charset="2"/>
              </a:rPr>
              <a:t>Process (S2)                               Purpose (S3)</a:t>
            </a:r>
            <a:endParaRPr lang="en-US" sz="2800" dirty="0"/>
          </a:p>
        </p:txBody>
      </p:sp>
      <p:sp>
        <p:nvSpPr>
          <p:cNvPr id="7" name="TextBox 6">
            <a:extLst>
              <a:ext uri="{FF2B5EF4-FFF2-40B4-BE49-F238E27FC236}">
                <a16:creationId xmlns:a16="http://schemas.microsoft.com/office/drawing/2014/main" id="{A7F94556-B5C5-18E0-5DB2-D1C5D6915B45}"/>
              </a:ext>
            </a:extLst>
          </p:cNvPr>
          <p:cNvSpPr txBox="1"/>
          <p:nvPr/>
        </p:nvSpPr>
        <p:spPr>
          <a:xfrm>
            <a:off x="525966" y="1294350"/>
            <a:ext cx="2379627" cy="584775"/>
          </a:xfrm>
          <a:prstGeom prst="rect">
            <a:avLst/>
          </a:prstGeom>
          <a:noFill/>
        </p:spPr>
        <p:txBody>
          <a:bodyPr wrap="square">
            <a:spAutoFit/>
          </a:bodyPr>
          <a:lstStyle/>
          <a:p>
            <a:r>
              <a:rPr lang="en-US" sz="3200" b="1" i="0" u="sng" dirty="0">
                <a:effectLst/>
                <a:sym typeface="Wingdings" pitchFamily="2" charset="2"/>
              </a:rPr>
              <a:t>Scenarios:</a:t>
            </a:r>
            <a:endParaRPr lang="en-US" sz="3200" b="1" u="sng" dirty="0"/>
          </a:p>
        </p:txBody>
      </p:sp>
      <p:pic>
        <p:nvPicPr>
          <p:cNvPr id="17" name="Picture 16" descr="A robotic arm in a room&#10;&#10;Description automatically generated">
            <a:extLst>
              <a:ext uri="{FF2B5EF4-FFF2-40B4-BE49-F238E27FC236}">
                <a16:creationId xmlns:a16="http://schemas.microsoft.com/office/drawing/2014/main" id="{EE2FCEA5-AA6D-4156-9F4D-DDD08F059FB0}"/>
              </a:ext>
            </a:extLst>
          </p:cNvPr>
          <p:cNvPicPr>
            <a:picLocks noChangeAspect="1"/>
          </p:cNvPicPr>
          <p:nvPr/>
        </p:nvPicPr>
        <p:blipFill>
          <a:blip r:embed="rId2"/>
          <a:stretch>
            <a:fillRect/>
          </a:stretch>
        </p:blipFill>
        <p:spPr>
          <a:xfrm>
            <a:off x="114719" y="2473424"/>
            <a:ext cx="3503788" cy="2512976"/>
          </a:xfrm>
          <a:prstGeom prst="rect">
            <a:avLst/>
          </a:prstGeom>
        </p:spPr>
      </p:pic>
      <p:pic>
        <p:nvPicPr>
          <p:cNvPr id="19" name="Picture 18" descr="A machine on a table&#10;&#10;Description automatically generated">
            <a:extLst>
              <a:ext uri="{FF2B5EF4-FFF2-40B4-BE49-F238E27FC236}">
                <a16:creationId xmlns:a16="http://schemas.microsoft.com/office/drawing/2014/main" id="{51EB5099-5AAD-B3C8-F3CC-642E897E006B}"/>
              </a:ext>
            </a:extLst>
          </p:cNvPr>
          <p:cNvPicPr>
            <a:picLocks noChangeAspect="1"/>
          </p:cNvPicPr>
          <p:nvPr/>
        </p:nvPicPr>
        <p:blipFill>
          <a:blip r:embed="rId3"/>
          <a:stretch>
            <a:fillRect/>
          </a:stretch>
        </p:blipFill>
        <p:spPr>
          <a:xfrm>
            <a:off x="4175416" y="2473424"/>
            <a:ext cx="3503788" cy="2422482"/>
          </a:xfrm>
          <a:prstGeom prst="rect">
            <a:avLst/>
          </a:prstGeom>
        </p:spPr>
      </p:pic>
      <p:pic>
        <p:nvPicPr>
          <p:cNvPr id="21" name="Picture 20" descr="A group of people standing in front of a table&#10;&#10;Description automatically generated">
            <a:extLst>
              <a:ext uri="{FF2B5EF4-FFF2-40B4-BE49-F238E27FC236}">
                <a16:creationId xmlns:a16="http://schemas.microsoft.com/office/drawing/2014/main" id="{7A8D7AB6-021B-97FA-3311-97014AF874E8}"/>
              </a:ext>
            </a:extLst>
          </p:cNvPr>
          <p:cNvPicPr>
            <a:picLocks noChangeAspect="1"/>
          </p:cNvPicPr>
          <p:nvPr/>
        </p:nvPicPr>
        <p:blipFill>
          <a:blip r:embed="rId4"/>
          <a:stretch>
            <a:fillRect/>
          </a:stretch>
        </p:blipFill>
        <p:spPr>
          <a:xfrm>
            <a:off x="8220160" y="2473424"/>
            <a:ext cx="3881900" cy="2181206"/>
          </a:xfrm>
          <a:prstGeom prst="rect">
            <a:avLst/>
          </a:prstGeom>
        </p:spPr>
      </p:pic>
      <p:sp>
        <p:nvSpPr>
          <p:cNvPr id="23" name="TextBox 22">
            <a:extLst>
              <a:ext uri="{FF2B5EF4-FFF2-40B4-BE49-F238E27FC236}">
                <a16:creationId xmlns:a16="http://schemas.microsoft.com/office/drawing/2014/main" id="{FB54CD25-BDA4-E719-AD4F-BFCD1DEE8435}"/>
              </a:ext>
            </a:extLst>
          </p:cNvPr>
          <p:cNvSpPr txBox="1"/>
          <p:nvPr/>
        </p:nvSpPr>
        <p:spPr>
          <a:xfrm>
            <a:off x="1" y="5057479"/>
            <a:ext cx="3897442" cy="1477328"/>
          </a:xfrm>
          <a:prstGeom prst="rect">
            <a:avLst/>
          </a:prstGeom>
          <a:noFill/>
        </p:spPr>
        <p:txBody>
          <a:bodyPr wrap="square">
            <a:spAutoFit/>
          </a:bodyPr>
          <a:lstStyle/>
          <a:p>
            <a:r>
              <a:rPr lang="en-US" dirty="0">
                <a:sym typeface="Wingdings" pitchFamily="2" charset="2"/>
              </a:rPr>
              <a:t>Task: Stack purple block on red</a:t>
            </a:r>
          </a:p>
          <a:p>
            <a:r>
              <a:rPr lang="en-US" sz="1800" b="0" i="0" dirty="0">
                <a:effectLst/>
                <a:sym typeface="Wingdings" pitchFamily="2" charset="2"/>
              </a:rPr>
              <a:t>Information: Purple </a:t>
            </a:r>
            <a:r>
              <a:rPr lang="en-US" dirty="0">
                <a:sym typeface="Wingdings" pitchFamily="2" charset="2"/>
              </a:rPr>
              <a:t>block is heavy</a:t>
            </a:r>
          </a:p>
          <a:p>
            <a:r>
              <a:rPr lang="en-US" sz="1800" b="0" i="0" dirty="0">
                <a:effectLst/>
                <a:sym typeface="Wingdings" pitchFamily="2" charset="2"/>
              </a:rPr>
              <a:t>Equally likel</a:t>
            </a:r>
            <a:r>
              <a:rPr lang="en-US" dirty="0">
                <a:sym typeface="Wingdings" pitchFamily="2" charset="2"/>
              </a:rPr>
              <a:t>y p</a:t>
            </a:r>
            <a:r>
              <a:rPr lang="en-US" sz="1800" b="0" i="0" dirty="0">
                <a:effectLst/>
                <a:sym typeface="Wingdings" pitchFamily="2" charset="2"/>
              </a:rPr>
              <a:t>ossible robots:</a:t>
            </a:r>
            <a:endParaRPr lang="en-US" dirty="0">
              <a:sym typeface="Wingdings" pitchFamily="2" charset="2"/>
            </a:endParaRPr>
          </a:p>
          <a:p>
            <a:r>
              <a:rPr lang="en-US" dirty="0">
                <a:sym typeface="Wingdings" pitchFamily="2" charset="2"/>
              </a:rPr>
              <a:t>	 1. can pick up heavy block</a:t>
            </a:r>
          </a:p>
          <a:p>
            <a:r>
              <a:rPr lang="en-US" sz="1800" b="0" i="0" dirty="0">
                <a:effectLst/>
                <a:sym typeface="Wingdings" pitchFamily="2" charset="2"/>
              </a:rPr>
              <a:t>	</a:t>
            </a:r>
            <a:r>
              <a:rPr lang="en-US" dirty="0">
                <a:sym typeface="Wingdings" pitchFamily="2" charset="2"/>
              </a:rPr>
              <a:t> 2. cannot pick up heavy block</a:t>
            </a:r>
            <a:r>
              <a:rPr lang="en-US" sz="1800" b="0" i="0" dirty="0">
                <a:effectLst/>
                <a:sym typeface="Wingdings" pitchFamily="2" charset="2"/>
              </a:rPr>
              <a:t> </a:t>
            </a:r>
            <a:endParaRPr lang="en-US" dirty="0"/>
          </a:p>
        </p:txBody>
      </p:sp>
      <p:sp>
        <p:nvSpPr>
          <p:cNvPr id="24" name="TextBox 23">
            <a:extLst>
              <a:ext uri="{FF2B5EF4-FFF2-40B4-BE49-F238E27FC236}">
                <a16:creationId xmlns:a16="http://schemas.microsoft.com/office/drawing/2014/main" id="{9ACF1A33-4124-7E39-D597-AEED66E2897A}"/>
              </a:ext>
            </a:extLst>
          </p:cNvPr>
          <p:cNvSpPr txBox="1"/>
          <p:nvPr/>
        </p:nvSpPr>
        <p:spPr>
          <a:xfrm>
            <a:off x="3978589" y="5057479"/>
            <a:ext cx="4011168" cy="646331"/>
          </a:xfrm>
          <a:prstGeom prst="rect">
            <a:avLst/>
          </a:prstGeom>
          <a:noFill/>
        </p:spPr>
        <p:txBody>
          <a:bodyPr wrap="square">
            <a:spAutoFit/>
          </a:bodyPr>
          <a:lstStyle/>
          <a:p>
            <a:r>
              <a:rPr lang="en-US" dirty="0">
                <a:sym typeface="Wingdings" pitchFamily="2" charset="2"/>
              </a:rPr>
              <a:t>Task: put a purple block in the bowl</a:t>
            </a:r>
          </a:p>
          <a:p>
            <a:r>
              <a:rPr lang="en-US" sz="1800" b="0" i="0" dirty="0">
                <a:effectLst/>
                <a:sym typeface="Wingdings" pitchFamily="2" charset="2"/>
              </a:rPr>
              <a:t>Information: There are two purple block</a:t>
            </a:r>
            <a:endParaRPr lang="en-US" dirty="0">
              <a:sym typeface="Wingdings" pitchFamily="2" charset="2"/>
            </a:endParaRPr>
          </a:p>
        </p:txBody>
      </p:sp>
      <p:sp>
        <p:nvSpPr>
          <p:cNvPr id="25" name="TextBox 24">
            <a:extLst>
              <a:ext uri="{FF2B5EF4-FFF2-40B4-BE49-F238E27FC236}">
                <a16:creationId xmlns:a16="http://schemas.microsoft.com/office/drawing/2014/main" id="{D833518C-5F74-FAA1-D466-93D8CFDDF959}"/>
              </a:ext>
            </a:extLst>
          </p:cNvPr>
          <p:cNvSpPr txBox="1"/>
          <p:nvPr/>
        </p:nvSpPr>
        <p:spPr>
          <a:xfrm>
            <a:off x="8070902" y="4780480"/>
            <a:ext cx="4121097" cy="2031325"/>
          </a:xfrm>
          <a:prstGeom prst="rect">
            <a:avLst/>
          </a:prstGeom>
          <a:noFill/>
        </p:spPr>
        <p:txBody>
          <a:bodyPr wrap="square">
            <a:spAutoFit/>
          </a:bodyPr>
          <a:lstStyle/>
          <a:p>
            <a:r>
              <a:rPr lang="en-US" dirty="0">
                <a:sym typeface="Wingdings" pitchFamily="2" charset="2"/>
              </a:rPr>
              <a:t>Task: Help the friend (black T-shirt) to stack the block</a:t>
            </a:r>
          </a:p>
          <a:p>
            <a:r>
              <a:rPr lang="en-US" dirty="0">
                <a:sym typeface="Wingdings" pitchFamily="2" charset="2"/>
              </a:rPr>
              <a:t>Equally likely p</a:t>
            </a:r>
            <a:r>
              <a:rPr lang="en-US" sz="1800" b="0" i="0" dirty="0">
                <a:effectLst/>
                <a:sym typeface="Wingdings" pitchFamily="2" charset="2"/>
              </a:rPr>
              <a:t>ossible robots:</a:t>
            </a:r>
          </a:p>
          <a:p>
            <a:r>
              <a:rPr lang="en-US" dirty="0">
                <a:sym typeface="Wingdings" pitchFamily="2" charset="2"/>
              </a:rPr>
              <a:t>	1. Satisfying user’s goal is the 	robot's objective. </a:t>
            </a:r>
          </a:p>
          <a:p>
            <a:r>
              <a:rPr lang="en-US" dirty="0">
                <a:sym typeface="Wingdings" pitchFamily="2" charset="2"/>
              </a:rPr>
              <a:t>	 2. Satisfying user’s goal is not 	the robot's objective.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05B4C93-2F72-240B-061F-43C64269B730}"/>
                  </a:ext>
                </a:extLst>
              </p:cNvPr>
              <p:cNvSpPr txBox="1"/>
              <p:nvPr/>
            </p:nvSpPr>
            <p:spPr>
              <a:xfrm>
                <a:off x="132878" y="5952340"/>
                <a:ext cx="786176" cy="5405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sz="2800" i="1" smtClean="0">
                              <a:solidFill>
                                <a:schemeClr val="accent2">
                                  <a:lumMod val="75000"/>
                                </a:schemeClr>
                              </a:solidFill>
                              <a:latin typeface="Cambria Math" panose="02040503050406030204" pitchFamily="18" charset="0"/>
                              <a:ea typeface="Cambria Math" panose="02040503050406030204" pitchFamily="18" charset="0"/>
                            </a:rPr>
                            <m:t>𝕄</m:t>
                          </m:r>
                        </m:e>
                        <m:sub>
                          <m:r>
                            <a:rPr lang="en-US" sz="2800" b="0" i="1" smtClean="0">
                              <a:solidFill>
                                <a:schemeClr val="accent2">
                                  <a:lumMod val="75000"/>
                                </a:schemeClr>
                              </a:solidFill>
                              <a:latin typeface="Cambria Math" panose="02040503050406030204" pitchFamily="18" charset="0"/>
                              <a:ea typeface="Cambria Math" panose="02040503050406030204" pitchFamily="18" charset="0"/>
                            </a:rPr>
                            <m:t>h</m:t>
                          </m:r>
                        </m:sub>
                        <m:sup>
                          <m:r>
                            <a:rPr lang="en-US" sz="2800" b="0" i="1" smtClean="0">
                              <a:solidFill>
                                <a:schemeClr val="accent2">
                                  <a:lumMod val="75000"/>
                                </a:schemeClr>
                              </a:solidFill>
                              <a:latin typeface="Cambria Math" panose="02040503050406030204" pitchFamily="18" charset="0"/>
                              <a:ea typeface="Cambria Math" panose="02040503050406030204" pitchFamily="18" charset="0"/>
                            </a:rPr>
                            <m:t>𝑅</m:t>
                          </m:r>
                        </m:sup>
                      </m:sSubSup>
                    </m:oMath>
                  </m:oMathPara>
                </a14:m>
                <a:endParaRPr lang="en-US" dirty="0"/>
              </a:p>
            </p:txBody>
          </p:sp>
        </mc:Choice>
        <mc:Fallback xmlns="">
          <p:sp>
            <p:nvSpPr>
              <p:cNvPr id="27" name="TextBox 26">
                <a:extLst>
                  <a:ext uri="{FF2B5EF4-FFF2-40B4-BE49-F238E27FC236}">
                    <a16:creationId xmlns:a16="http://schemas.microsoft.com/office/drawing/2014/main" id="{905B4C93-2F72-240B-061F-43C64269B730}"/>
                  </a:ext>
                </a:extLst>
              </p:cNvPr>
              <p:cNvSpPr txBox="1">
                <a:spLocks noRot="1" noChangeAspect="1" noMove="1" noResize="1" noEditPoints="1" noAdjustHandles="1" noChangeArrowheads="1" noChangeShapeType="1" noTextEdit="1"/>
              </p:cNvSpPr>
              <p:nvPr/>
            </p:nvSpPr>
            <p:spPr>
              <a:xfrm>
                <a:off x="132878" y="5952340"/>
                <a:ext cx="786176" cy="540533"/>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3E23FFF-A7E5-25AF-D32A-502E84B06627}"/>
                  </a:ext>
                </a:extLst>
              </p:cNvPr>
              <p:cNvSpPr txBox="1"/>
              <p:nvPr/>
            </p:nvSpPr>
            <p:spPr>
              <a:xfrm>
                <a:off x="8220160" y="5952339"/>
                <a:ext cx="786176" cy="5405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sz="2800" i="1" smtClean="0">
                              <a:solidFill>
                                <a:schemeClr val="accent2">
                                  <a:lumMod val="75000"/>
                                </a:schemeClr>
                              </a:solidFill>
                              <a:latin typeface="Cambria Math" panose="02040503050406030204" pitchFamily="18" charset="0"/>
                              <a:ea typeface="Cambria Math" panose="02040503050406030204" pitchFamily="18" charset="0"/>
                            </a:rPr>
                            <m:t>𝕄</m:t>
                          </m:r>
                        </m:e>
                        <m:sub>
                          <m:r>
                            <a:rPr lang="en-US" sz="2800" b="0" i="1" smtClean="0">
                              <a:solidFill>
                                <a:schemeClr val="accent2">
                                  <a:lumMod val="75000"/>
                                </a:schemeClr>
                              </a:solidFill>
                              <a:latin typeface="Cambria Math" panose="02040503050406030204" pitchFamily="18" charset="0"/>
                              <a:ea typeface="Cambria Math" panose="02040503050406030204" pitchFamily="18" charset="0"/>
                            </a:rPr>
                            <m:t>h</m:t>
                          </m:r>
                        </m:sub>
                        <m:sup>
                          <m:r>
                            <a:rPr lang="en-US" sz="2800" b="0" i="1" smtClean="0">
                              <a:solidFill>
                                <a:schemeClr val="accent2">
                                  <a:lumMod val="75000"/>
                                </a:schemeClr>
                              </a:solidFill>
                              <a:latin typeface="Cambria Math" panose="02040503050406030204" pitchFamily="18" charset="0"/>
                              <a:ea typeface="Cambria Math" panose="02040503050406030204" pitchFamily="18" charset="0"/>
                            </a:rPr>
                            <m:t>𝑅</m:t>
                          </m:r>
                        </m:sup>
                      </m:sSubSup>
                    </m:oMath>
                  </m:oMathPara>
                </a14:m>
                <a:endParaRPr lang="en-US" dirty="0"/>
              </a:p>
            </p:txBody>
          </p:sp>
        </mc:Choice>
        <mc:Fallback xmlns="">
          <p:sp>
            <p:nvSpPr>
              <p:cNvPr id="29" name="TextBox 28">
                <a:extLst>
                  <a:ext uri="{FF2B5EF4-FFF2-40B4-BE49-F238E27FC236}">
                    <a16:creationId xmlns:a16="http://schemas.microsoft.com/office/drawing/2014/main" id="{B3E23FFF-A7E5-25AF-D32A-502E84B06627}"/>
                  </a:ext>
                </a:extLst>
              </p:cNvPr>
              <p:cNvSpPr txBox="1">
                <a:spLocks noRot="1" noChangeAspect="1" noMove="1" noResize="1" noEditPoints="1" noAdjustHandles="1" noChangeArrowheads="1" noChangeShapeType="1" noTextEdit="1"/>
              </p:cNvSpPr>
              <p:nvPr/>
            </p:nvSpPr>
            <p:spPr>
              <a:xfrm>
                <a:off x="8220160" y="5952339"/>
                <a:ext cx="786176" cy="540533"/>
              </a:xfrm>
              <a:prstGeom prst="rect">
                <a:avLst/>
              </a:prstGeom>
              <a:blipFill>
                <a:blip r:embed="rId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2627977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Updates</a:t>
            </a:r>
          </a:p>
        </p:txBody>
      </p:sp>
      <p:sp>
        <p:nvSpPr>
          <p:cNvPr id="10" name="TextBox 9">
            <a:extLst>
              <a:ext uri="{FF2B5EF4-FFF2-40B4-BE49-F238E27FC236}">
                <a16:creationId xmlns:a16="http://schemas.microsoft.com/office/drawing/2014/main" id="{3B514477-2300-8F95-5804-33F36E8491E8}"/>
              </a:ext>
            </a:extLst>
          </p:cNvPr>
          <p:cNvSpPr txBox="1"/>
          <p:nvPr/>
        </p:nvSpPr>
        <p:spPr>
          <a:xfrm>
            <a:off x="316104" y="1879125"/>
            <a:ext cx="11222412" cy="523220"/>
          </a:xfrm>
          <a:prstGeom prst="rect">
            <a:avLst/>
          </a:prstGeom>
          <a:noFill/>
        </p:spPr>
        <p:txBody>
          <a:bodyPr wrap="square">
            <a:spAutoFit/>
          </a:bodyPr>
          <a:lstStyle/>
          <a:p>
            <a:r>
              <a:rPr lang="en-US" sz="2800" b="0" i="0" dirty="0">
                <a:effectLst/>
                <a:sym typeface="Wingdings" pitchFamily="2" charset="2"/>
              </a:rPr>
              <a:t>Performance (S1)</a:t>
            </a:r>
            <a:endParaRPr lang="en-US" sz="2800" dirty="0"/>
          </a:p>
        </p:txBody>
      </p:sp>
      <p:sp>
        <p:nvSpPr>
          <p:cNvPr id="7" name="TextBox 6">
            <a:extLst>
              <a:ext uri="{FF2B5EF4-FFF2-40B4-BE49-F238E27FC236}">
                <a16:creationId xmlns:a16="http://schemas.microsoft.com/office/drawing/2014/main" id="{A7F94556-B5C5-18E0-5DB2-D1C5D6915B45}"/>
              </a:ext>
            </a:extLst>
          </p:cNvPr>
          <p:cNvSpPr txBox="1"/>
          <p:nvPr/>
        </p:nvSpPr>
        <p:spPr>
          <a:xfrm>
            <a:off x="525966" y="1294350"/>
            <a:ext cx="2379627" cy="584775"/>
          </a:xfrm>
          <a:prstGeom prst="rect">
            <a:avLst/>
          </a:prstGeom>
          <a:noFill/>
        </p:spPr>
        <p:txBody>
          <a:bodyPr wrap="square">
            <a:spAutoFit/>
          </a:bodyPr>
          <a:lstStyle/>
          <a:p>
            <a:r>
              <a:rPr lang="en-US" sz="3200" b="1" i="0" u="sng" dirty="0">
                <a:effectLst/>
                <a:sym typeface="Wingdings" pitchFamily="2" charset="2"/>
              </a:rPr>
              <a:t>Scenario:  </a:t>
            </a:r>
            <a:endParaRPr lang="en-US" sz="3200" b="1" u="sng" dirty="0"/>
          </a:p>
        </p:txBody>
      </p:sp>
      <p:pic>
        <p:nvPicPr>
          <p:cNvPr id="17" name="Picture 16" descr="A robotic arm in a room&#10;&#10;Description automatically generated">
            <a:extLst>
              <a:ext uri="{FF2B5EF4-FFF2-40B4-BE49-F238E27FC236}">
                <a16:creationId xmlns:a16="http://schemas.microsoft.com/office/drawing/2014/main" id="{EE2FCEA5-AA6D-4156-9F4D-DDD08F059FB0}"/>
              </a:ext>
            </a:extLst>
          </p:cNvPr>
          <p:cNvPicPr>
            <a:picLocks noChangeAspect="1"/>
          </p:cNvPicPr>
          <p:nvPr/>
        </p:nvPicPr>
        <p:blipFill>
          <a:blip r:embed="rId6"/>
          <a:stretch>
            <a:fillRect/>
          </a:stretch>
        </p:blipFill>
        <p:spPr>
          <a:xfrm>
            <a:off x="114719" y="2473424"/>
            <a:ext cx="3503788" cy="2512976"/>
          </a:xfrm>
          <a:prstGeom prst="rect">
            <a:avLst/>
          </a:prstGeom>
        </p:spPr>
      </p:pic>
      <p:sp>
        <p:nvSpPr>
          <p:cNvPr id="23" name="TextBox 22">
            <a:extLst>
              <a:ext uri="{FF2B5EF4-FFF2-40B4-BE49-F238E27FC236}">
                <a16:creationId xmlns:a16="http://schemas.microsoft.com/office/drawing/2014/main" id="{FB54CD25-BDA4-E719-AD4F-BFCD1DEE8435}"/>
              </a:ext>
            </a:extLst>
          </p:cNvPr>
          <p:cNvSpPr txBox="1"/>
          <p:nvPr/>
        </p:nvSpPr>
        <p:spPr>
          <a:xfrm>
            <a:off x="1" y="5057479"/>
            <a:ext cx="3897442" cy="1477328"/>
          </a:xfrm>
          <a:prstGeom prst="rect">
            <a:avLst/>
          </a:prstGeom>
          <a:noFill/>
        </p:spPr>
        <p:txBody>
          <a:bodyPr wrap="square">
            <a:spAutoFit/>
          </a:bodyPr>
          <a:lstStyle/>
          <a:p>
            <a:r>
              <a:rPr lang="en-US" dirty="0">
                <a:sym typeface="Wingdings" pitchFamily="2" charset="2"/>
              </a:rPr>
              <a:t>Task: Stack purple block on red</a:t>
            </a:r>
          </a:p>
          <a:p>
            <a:r>
              <a:rPr lang="en-US" sz="1800" b="0" i="0" dirty="0">
                <a:effectLst/>
                <a:sym typeface="Wingdings" pitchFamily="2" charset="2"/>
              </a:rPr>
              <a:t>Information: Purple </a:t>
            </a:r>
            <a:r>
              <a:rPr lang="en-US" dirty="0">
                <a:sym typeface="Wingdings" pitchFamily="2" charset="2"/>
              </a:rPr>
              <a:t>block is heavy</a:t>
            </a:r>
          </a:p>
          <a:p>
            <a:r>
              <a:rPr lang="en-US" sz="1800" b="0" i="0" dirty="0">
                <a:effectLst/>
                <a:sym typeface="Wingdings" pitchFamily="2" charset="2"/>
              </a:rPr>
              <a:t>Equally likel</a:t>
            </a:r>
            <a:r>
              <a:rPr lang="en-US" dirty="0">
                <a:sym typeface="Wingdings" pitchFamily="2" charset="2"/>
              </a:rPr>
              <a:t>y p</a:t>
            </a:r>
            <a:r>
              <a:rPr lang="en-US" sz="1800" b="0" i="0" dirty="0">
                <a:effectLst/>
                <a:sym typeface="Wingdings" pitchFamily="2" charset="2"/>
              </a:rPr>
              <a:t>ossible robots:</a:t>
            </a:r>
            <a:endParaRPr lang="en-US" dirty="0">
              <a:sym typeface="Wingdings" pitchFamily="2" charset="2"/>
            </a:endParaRPr>
          </a:p>
          <a:p>
            <a:r>
              <a:rPr lang="en-US" dirty="0">
                <a:sym typeface="Wingdings" pitchFamily="2" charset="2"/>
              </a:rPr>
              <a:t>	 1. can pick up heavy block</a:t>
            </a:r>
          </a:p>
          <a:p>
            <a:r>
              <a:rPr lang="en-US" sz="1800" b="0" i="0" dirty="0">
                <a:effectLst/>
                <a:sym typeface="Wingdings" pitchFamily="2" charset="2"/>
              </a:rPr>
              <a:t>	</a:t>
            </a:r>
            <a:r>
              <a:rPr lang="en-US" dirty="0">
                <a:sym typeface="Wingdings" pitchFamily="2" charset="2"/>
              </a:rPr>
              <a:t> 2. cannot pick up heavy block</a:t>
            </a:r>
            <a:r>
              <a:rPr lang="en-US" sz="1800" b="0" i="0" dirty="0">
                <a:effectLst/>
                <a:sym typeface="Wingdings" pitchFamily="2" charset="2"/>
              </a:rPr>
              <a:t> </a:t>
            </a:r>
            <a:endParaRPr lang="en-US" dirty="0"/>
          </a:p>
        </p:txBody>
      </p:sp>
      <p:sp>
        <p:nvSpPr>
          <p:cNvPr id="3" name="TextBox 2">
            <a:extLst>
              <a:ext uri="{FF2B5EF4-FFF2-40B4-BE49-F238E27FC236}">
                <a16:creationId xmlns:a16="http://schemas.microsoft.com/office/drawing/2014/main" id="{364A84FD-EBDF-F60B-6326-EA42CBCC2018}"/>
              </a:ext>
            </a:extLst>
          </p:cNvPr>
          <p:cNvSpPr txBox="1"/>
          <p:nvPr/>
        </p:nvSpPr>
        <p:spPr>
          <a:xfrm>
            <a:off x="5650703" y="1293286"/>
            <a:ext cx="2379627" cy="584775"/>
          </a:xfrm>
          <a:prstGeom prst="rect">
            <a:avLst/>
          </a:prstGeom>
          <a:noFill/>
        </p:spPr>
        <p:txBody>
          <a:bodyPr wrap="square">
            <a:spAutoFit/>
          </a:bodyPr>
          <a:lstStyle/>
          <a:p>
            <a:r>
              <a:rPr lang="en-US" sz="3200" b="1" i="0" u="sng" dirty="0">
                <a:effectLst/>
                <a:sym typeface="Wingdings" pitchFamily="2" charset="2"/>
              </a:rPr>
              <a:t>Updates:</a:t>
            </a:r>
            <a:endParaRPr lang="en-US" sz="3200" b="1" u="sng" dirty="0"/>
          </a:p>
        </p:txBody>
      </p:sp>
      <p:pic>
        <p:nvPicPr>
          <p:cNvPr id="11" name="S1P">
            <a:hlinkClick r:id="" action="ppaction://media"/>
            <a:extLst>
              <a:ext uri="{FF2B5EF4-FFF2-40B4-BE49-F238E27FC236}">
                <a16:creationId xmlns:a16="http://schemas.microsoft.com/office/drawing/2014/main" id="{F3E94D60-ABB5-6975-C454-FB243045DC5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6891" r="15033"/>
          <a:stretch/>
        </p:blipFill>
        <p:spPr>
          <a:xfrm>
            <a:off x="6452328" y="1870915"/>
            <a:ext cx="3173595" cy="2286423"/>
          </a:xfrm>
          <a:prstGeom prst="rect">
            <a:avLst/>
          </a:prstGeom>
        </p:spPr>
      </p:pic>
      <p:pic>
        <p:nvPicPr>
          <p:cNvPr id="12" name="S1N">
            <a:hlinkClick r:id="" action="ppaction://media"/>
            <a:extLst>
              <a:ext uri="{FF2B5EF4-FFF2-40B4-BE49-F238E27FC236}">
                <a16:creationId xmlns:a16="http://schemas.microsoft.com/office/drawing/2014/main" id="{557432E4-AAE1-2F39-F878-783F0F66AA3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6891" r="15033"/>
          <a:stretch/>
        </p:blipFill>
        <p:spPr>
          <a:xfrm>
            <a:off x="6452328" y="4392053"/>
            <a:ext cx="3173595" cy="2286423"/>
          </a:xfrm>
          <a:prstGeom prst="rect">
            <a:avLst/>
          </a:prstGeom>
        </p:spPr>
      </p:pic>
      <p:sp>
        <p:nvSpPr>
          <p:cNvPr id="13" name="Right Arrow 12">
            <a:extLst>
              <a:ext uri="{FF2B5EF4-FFF2-40B4-BE49-F238E27FC236}">
                <a16:creationId xmlns:a16="http://schemas.microsoft.com/office/drawing/2014/main" id="{C460EE53-5703-F838-73AF-10D478953EB3}"/>
              </a:ext>
            </a:extLst>
          </p:cNvPr>
          <p:cNvSpPr/>
          <p:nvPr/>
        </p:nvSpPr>
        <p:spPr>
          <a:xfrm rot="19791711">
            <a:off x="4136008" y="3045242"/>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95480D6-FAE9-547F-B0A4-77CE8709D5F8}"/>
              </a:ext>
            </a:extLst>
          </p:cNvPr>
          <p:cNvSpPr/>
          <p:nvPr/>
        </p:nvSpPr>
        <p:spPr>
          <a:xfrm rot="1652247">
            <a:off x="4092645" y="4759550"/>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CDD2DAC-C1D0-EAE2-32CA-D278E79AF9EB}"/>
              </a:ext>
            </a:extLst>
          </p:cNvPr>
          <p:cNvSpPr txBox="1"/>
          <p:nvPr/>
        </p:nvSpPr>
        <p:spPr>
          <a:xfrm rot="19817054">
            <a:off x="3746328" y="2515428"/>
            <a:ext cx="2722902" cy="461665"/>
          </a:xfrm>
          <a:prstGeom prst="rect">
            <a:avLst/>
          </a:prstGeom>
          <a:noFill/>
        </p:spPr>
        <p:txBody>
          <a:bodyPr wrap="square">
            <a:spAutoFit/>
          </a:bodyPr>
          <a:lstStyle/>
          <a:p>
            <a:r>
              <a:rPr lang="en-US" sz="2400" b="0" i="0" dirty="0">
                <a:effectLst/>
                <a:sym typeface="Wingdings" pitchFamily="2" charset="2"/>
              </a:rPr>
              <a:t>Positi</a:t>
            </a:r>
            <a:r>
              <a:rPr lang="en-US" sz="2400" dirty="0">
                <a:sym typeface="Wingdings" pitchFamily="2" charset="2"/>
              </a:rPr>
              <a:t>ve update</a:t>
            </a:r>
            <a:endParaRPr lang="en-US" sz="2400" dirty="0"/>
          </a:p>
        </p:txBody>
      </p:sp>
      <p:sp>
        <p:nvSpPr>
          <p:cNvPr id="18" name="TextBox 17">
            <a:extLst>
              <a:ext uri="{FF2B5EF4-FFF2-40B4-BE49-F238E27FC236}">
                <a16:creationId xmlns:a16="http://schemas.microsoft.com/office/drawing/2014/main" id="{7D45B0CC-3E2B-322C-C3E4-3E5847B7B33E}"/>
              </a:ext>
            </a:extLst>
          </p:cNvPr>
          <p:cNvSpPr txBox="1"/>
          <p:nvPr/>
        </p:nvSpPr>
        <p:spPr>
          <a:xfrm rot="1515470">
            <a:off x="3779278" y="5545252"/>
            <a:ext cx="2722902" cy="461665"/>
          </a:xfrm>
          <a:prstGeom prst="rect">
            <a:avLst/>
          </a:prstGeom>
          <a:noFill/>
        </p:spPr>
        <p:txBody>
          <a:bodyPr wrap="square">
            <a:spAutoFit/>
          </a:bodyPr>
          <a:lstStyle/>
          <a:p>
            <a:r>
              <a:rPr lang="en-US" sz="2400" b="0" i="0" dirty="0">
                <a:effectLst/>
                <a:sym typeface="Wingdings" pitchFamily="2" charset="2"/>
              </a:rPr>
              <a:t>Negative</a:t>
            </a:r>
            <a:r>
              <a:rPr lang="en-US" sz="2400" dirty="0">
                <a:sym typeface="Wingdings" pitchFamily="2" charset="2"/>
              </a:rPr>
              <a:t> update</a:t>
            </a:r>
            <a:endParaRPr lang="en-US" sz="2400" dirty="0"/>
          </a:p>
        </p:txBody>
      </p:sp>
      <p:sp>
        <p:nvSpPr>
          <p:cNvPr id="20" name="TextBox 19">
            <a:extLst>
              <a:ext uri="{FF2B5EF4-FFF2-40B4-BE49-F238E27FC236}">
                <a16:creationId xmlns:a16="http://schemas.microsoft.com/office/drawing/2014/main" id="{F31DAA6B-A535-3B24-8829-0E5CD0274879}"/>
              </a:ext>
            </a:extLst>
          </p:cNvPr>
          <p:cNvSpPr txBox="1"/>
          <p:nvPr/>
        </p:nvSpPr>
        <p:spPr>
          <a:xfrm>
            <a:off x="10115422" y="3966044"/>
            <a:ext cx="1583978" cy="523220"/>
          </a:xfrm>
          <a:prstGeom prst="rect">
            <a:avLst/>
          </a:prstGeom>
          <a:noFill/>
        </p:spPr>
        <p:txBody>
          <a:bodyPr wrap="square">
            <a:spAutoFit/>
          </a:bodyPr>
          <a:lstStyle/>
          <a:p>
            <a:r>
              <a:rPr lang="en-US" sz="2800" u="sng" dirty="0">
                <a:sym typeface="Wingdings" pitchFamily="2" charset="2"/>
              </a:rPr>
              <a:t>8X speed</a:t>
            </a:r>
            <a:endParaRPr lang="en-US" sz="2800" u="sng" dirty="0"/>
          </a:p>
        </p:txBody>
      </p:sp>
    </p:spTree>
    <p:extLst>
      <p:ext uri="{BB962C8B-B14F-4D97-AF65-F5344CB8AC3E}">
        <p14:creationId xmlns:p14="http://schemas.microsoft.com/office/powerpoint/2010/main" val="320630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37" fill="hold"/>
                                        <p:tgtEl>
                                          <p:spTgt spid="11"/>
                                        </p:tgtEl>
                                      </p:cBhvr>
                                    </p:cmd>
                                  </p:childTnLst>
                                </p:cTn>
                              </p:par>
                              <p:par>
                                <p:cTn id="7" presetID="1" presetClass="mediacall" presetSubtype="0" fill="hold" nodeType="withEffect">
                                  <p:stCondLst>
                                    <p:cond delay="0"/>
                                  </p:stCondLst>
                                  <p:childTnLst>
                                    <p:cmd type="call" cmd="playFrom(0.0)">
                                      <p:cBhvr>
                                        <p:cTn id="8" dur="273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1"/>
                </p:tgtEl>
              </p:cMediaNode>
            </p:video>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mute="1">
                <p:cTn id="15"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Updates</a:t>
            </a:r>
          </a:p>
        </p:txBody>
      </p:sp>
      <p:sp>
        <p:nvSpPr>
          <p:cNvPr id="7" name="TextBox 6">
            <a:extLst>
              <a:ext uri="{FF2B5EF4-FFF2-40B4-BE49-F238E27FC236}">
                <a16:creationId xmlns:a16="http://schemas.microsoft.com/office/drawing/2014/main" id="{A7F94556-B5C5-18E0-5DB2-D1C5D6915B45}"/>
              </a:ext>
            </a:extLst>
          </p:cNvPr>
          <p:cNvSpPr txBox="1"/>
          <p:nvPr/>
        </p:nvSpPr>
        <p:spPr>
          <a:xfrm>
            <a:off x="525966" y="1294350"/>
            <a:ext cx="2379627" cy="584775"/>
          </a:xfrm>
          <a:prstGeom prst="rect">
            <a:avLst/>
          </a:prstGeom>
          <a:noFill/>
        </p:spPr>
        <p:txBody>
          <a:bodyPr wrap="square">
            <a:spAutoFit/>
          </a:bodyPr>
          <a:lstStyle/>
          <a:p>
            <a:r>
              <a:rPr lang="en-US" sz="3200" b="1" i="0" u="sng" dirty="0">
                <a:effectLst/>
                <a:sym typeface="Wingdings" pitchFamily="2" charset="2"/>
              </a:rPr>
              <a:t>Scenario:  </a:t>
            </a:r>
            <a:endParaRPr lang="en-US" sz="3200" b="1" u="sng" dirty="0"/>
          </a:p>
        </p:txBody>
      </p:sp>
      <p:sp>
        <p:nvSpPr>
          <p:cNvPr id="3" name="TextBox 2">
            <a:extLst>
              <a:ext uri="{FF2B5EF4-FFF2-40B4-BE49-F238E27FC236}">
                <a16:creationId xmlns:a16="http://schemas.microsoft.com/office/drawing/2014/main" id="{364A84FD-EBDF-F60B-6326-EA42CBCC2018}"/>
              </a:ext>
            </a:extLst>
          </p:cNvPr>
          <p:cNvSpPr txBox="1"/>
          <p:nvPr/>
        </p:nvSpPr>
        <p:spPr>
          <a:xfrm>
            <a:off x="5650703" y="1293286"/>
            <a:ext cx="2379627" cy="584775"/>
          </a:xfrm>
          <a:prstGeom prst="rect">
            <a:avLst/>
          </a:prstGeom>
          <a:noFill/>
        </p:spPr>
        <p:txBody>
          <a:bodyPr wrap="square">
            <a:spAutoFit/>
          </a:bodyPr>
          <a:lstStyle/>
          <a:p>
            <a:r>
              <a:rPr lang="en-US" sz="3200" b="1" i="0" u="sng" dirty="0">
                <a:effectLst/>
                <a:sym typeface="Wingdings" pitchFamily="2" charset="2"/>
              </a:rPr>
              <a:t>Updates:</a:t>
            </a:r>
            <a:endParaRPr lang="en-US" sz="3200" b="1" u="sng" dirty="0"/>
          </a:p>
        </p:txBody>
      </p:sp>
      <p:sp>
        <p:nvSpPr>
          <p:cNvPr id="13" name="Right Arrow 12">
            <a:extLst>
              <a:ext uri="{FF2B5EF4-FFF2-40B4-BE49-F238E27FC236}">
                <a16:creationId xmlns:a16="http://schemas.microsoft.com/office/drawing/2014/main" id="{C460EE53-5703-F838-73AF-10D478953EB3}"/>
              </a:ext>
            </a:extLst>
          </p:cNvPr>
          <p:cNvSpPr/>
          <p:nvPr/>
        </p:nvSpPr>
        <p:spPr>
          <a:xfrm rot="19791711">
            <a:off x="4136008" y="3045242"/>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95480D6-FAE9-547F-B0A4-77CE8709D5F8}"/>
              </a:ext>
            </a:extLst>
          </p:cNvPr>
          <p:cNvSpPr/>
          <p:nvPr/>
        </p:nvSpPr>
        <p:spPr>
          <a:xfrm rot="1652247">
            <a:off x="4092645" y="4759550"/>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CDD2DAC-C1D0-EAE2-32CA-D278E79AF9EB}"/>
              </a:ext>
            </a:extLst>
          </p:cNvPr>
          <p:cNvSpPr txBox="1"/>
          <p:nvPr/>
        </p:nvSpPr>
        <p:spPr>
          <a:xfrm rot="19817054">
            <a:off x="3746328" y="2515428"/>
            <a:ext cx="2722902" cy="461665"/>
          </a:xfrm>
          <a:prstGeom prst="rect">
            <a:avLst/>
          </a:prstGeom>
          <a:noFill/>
        </p:spPr>
        <p:txBody>
          <a:bodyPr wrap="square">
            <a:spAutoFit/>
          </a:bodyPr>
          <a:lstStyle/>
          <a:p>
            <a:r>
              <a:rPr lang="en-US" sz="2400" b="0" i="0" dirty="0">
                <a:effectLst/>
                <a:sym typeface="Wingdings" pitchFamily="2" charset="2"/>
              </a:rPr>
              <a:t>Positi</a:t>
            </a:r>
            <a:r>
              <a:rPr lang="en-US" sz="2400" dirty="0">
                <a:sym typeface="Wingdings" pitchFamily="2" charset="2"/>
              </a:rPr>
              <a:t>ve update</a:t>
            </a:r>
            <a:endParaRPr lang="en-US" sz="2400" dirty="0"/>
          </a:p>
        </p:txBody>
      </p:sp>
      <p:sp>
        <p:nvSpPr>
          <p:cNvPr id="18" name="TextBox 17">
            <a:extLst>
              <a:ext uri="{FF2B5EF4-FFF2-40B4-BE49-F238E27FC236}">
                <a16:creationId xmlns:a16="http://schemas.microsoft.com/office/drawing/2014/main" id="{7D45B0CC-3E2B-322C-C3E4-3E5847B7B33E}"/>
              </a:ext>
            </a:extLst>
          </p:cNvPr>
          <p:cNvSpPr txBox="1"/>
          <p:nvPr/>
        </p:nvSpPr>
        <p:spPr>
          <a:xfrm rot="1515470">
            <a:off x="3779278" y="5545252"/>
            <a:ext cx="2722902" cy="461665"/>
          </a:xfrm>
          <a:prstGeom prst="rect">
            <a:avLst/>
          </a:prstGeom>
          <a:noFill/>
        </p:spPr>
        <p:txBody>
          <a:bodyPr wrap="square">
            <a:spAutoFit/>
          </a:bodyPr>
          <a:lstStyle/>
          <a:p>
            <a:r>
              <a:rPr lang="en-US" sz="2400" b="0" i="0" dirty="0">
                <a:effectLst/>
                <a:sym typeface="Wingdings" pitchFamily="2" charset="2"/>
              </a:rPr>
              <a:t>Negative</a:t>
            </a:r>
            <a:r>
              <a:rPr lang="en-US" sz="2400" dirty="0">
                <a:sym typeface="Wingdings" pitchFamily="2" charset="2"/>
              </a:rPr>
              <a:t> update</a:t>
            </a:r>
            <a:endParaRPr lang="en-US" sz="2400" dirty="0"/>
          </a:p>
        </p:txBody>
      </p:sp>
      <p:sp>
        <p:nvSpPr>
          <p:cNvPr id="20" name="TextBox 19">
            <a:extLst>
              <a:ext uri="{FF2B5EF4-FFF2-40B4-BE49-F238E27FC236}">
                <a16:creationId xmlns:a16="http://schemas.microsoft.com/office/drawing/2014/main" id="{F31DAA6B-A535-3B24-8829-0E5CD0274879}"/>
              </a:ext>
            </a:extLst>
          </p:cNvPr>
          <p:cNvSpPr txBox="1"/>
          <p:nvPr/>
        </p:nvSpPr>
        <p:spPr>
          <a:xfrm>
            <a:off x="10115422" y="3966044"/>
            <a:ext cx="1583978" cy="523220"/>
          </a:xfrm>
          <a:prstGeom prst="rect">
            <a:avLst/>
          </a:prstGeom>
          <a:noFill/>
        </p:spPr>
        <p:txBody>
          <a:bodyPr wrap="square">
            <a:spAutoFit/>
          </a:bodyPr>
          <a:lstStyle/>
          <a:p>
            <a:r>
              <a:rPr lang="en-US" sz="2800" u="sng" dirty="0">
                <a:sym typeface="Wingdings" pitchFamily="2" charset="2"/>
              </a:rPr>
              <a:t>8X speed</a:t>
            </a:r>
            <a:endParaRPr lang="en-US" sz="2800" u="sng" dirty="0"/>
          </a:p>
        </p:txBody>
      </p:sp>
      <p:sp>
        <p:nvSpPr>
          <p:cNvPr id="4" name="TextBox 3">
            <a:extLst>
              <a:ext uri="{FF2B5EF4-FFF2-40B4-BE49-F238E27FC236}">
                <a16:creationId xmlns:a16="http://schemas.microsoft.com/office/drawing/2014/main" id="{2D5B47BF-21F1-F364-477D-1145535B4E01}"/>
              </a:ext>
            </a:extLst>
          </p:cNvPr>
          <p:cNvSpPr txBox="1"/>
          <p:nvPr/>
        </p:nvSpPr>
        <p:spPr>
          <a:xfrm>
            <a:off x="316104" y="1879125"/>
            <a:ext cx="11222412" cy="523220"/>
          </a:xfrm>
          <a:prstGeom prst="rect">
            <a:avLst/>
          </a:prstGeom>
          <a:noFill/>
        </p:spPr>
        <p:txBody>
          <a:bodyPr wrap="square">
            <a:spAutoFit/>
          </a:bodyPr>
          <a:lstStyle/>
          <a:p>
            <a:r>
              <a:rPr lang="en-US" sz="2800" dirty="0">
                <a:sym typeface="Wingdings" pitchFamily="2" charset="2"/>
              </a:rPr>
              <a:t>Process (S2)</a:t>
            </a:r>
            <a:endParaRPr lang="en-US" sz="2800" dirty="0"/>
          </a:p>
        </p:txBody>
      </p:sp>
      <p:pic>
        <p:nvPicPr>
          <p:cNvPr id="5" name="Picture 4" descr="A machine on a table&#10;&#10;Description automatically generated">
            <a:extLst>
              <a:ext uri="{FF2B5EF4-FFF2-40B4-BE49-F238E27FC236}">
                <a16:creationId xmlns:a16="http://schemas.microsoft.com/office/drawing/2014/main" id="{E2D23949-59F3-61FC-76E2-556066926B07}"/>
              </a:ext>
            </a:extLst>
          </p:cNvPr>
          <p:cNvPicPr>
            <a:picLocks noChangeAspect="1"/>
          </p:cNvPicPr>
          <p:nvPr/>
        </p:nvPicPr>
        <p:blipFill>
          <a:blip r:embed="rId6"/>
          <a:stretch>
            <a:fillRect/>
          </a:stretch>
        </p:blipFill>
        <p:spPr>
          <a:xfrm>
            <a:off x="131242" y="2539318"/>
            <a:ext cx="3503788" cy="2422482"/>
          </a:xfrm>
          <a:prstGeom prst="rect">
            <a:avLst/>
          </a:prstGeom>
        </p:spPr>
      </p:pic>
      <p:sp>
        <p:nvSpPr>
          <p:cNvPr id="6" name="TextBox 5">
            <a:extLst>
              <a:ext uri="{FF2B5EF4-FFF2-40B4-BE49-F238E27FC236}">
                <a16:creationId xmlns:a16="http://schemas.microsoft.com/office/drawing/2014/main" id="{3C09A0E9-D89A-3C40-7060-465706394A32}"/>
              </a:ext>
            </a:extLst>
          </p:cNvPr>
          <p:cNvSpPr txBox="1"/>
          <p:nvPr/>
        </p:nvSpPr>
        <p:spPr>
          <a:xfrm>
            <a:off x="-65585" y="5123373"/>
            <a:ext cx="4011168" cy="646331"/>
          </a:xfrm>
          <a:prstGeom prst="rect">
            <a:avLst/>
          </a:prstGeom>
          <a:noFill/>
        </p:spPr>
        <p:txBody>
          <a:bodyPr wrap="square">
            <a:spAutoFit/>
          </a:bodyPr>
          <a:lstStyle/>
          <a:p>
            <a:r>
              <a:rPr lang="en-US" dirty="0">
                <a:sym typeface="Wingdings" pitchFamily="2" charset="2"/>
              </a:rPr>
              <a:t>Task: put a purple block in the bowl</a:t>
            </a:r>
          </a:p>
          <a:p>
            <a:r>
              <a:rPr lang="en-US" sz="1800" b="0" i="0" dirty="0">
                <a:effectLst/>
                <a:sym typeface="Wingdings" pitchFamily="2" charset="2"/>
              </a:rPr>
              <a:t>Information: There are two purple block</a:t>
            </a:r>
            <a:endParaRPr lang="en-US" dirty="0">
              <a:sym typeface="Wingdings" pitchFamily="2" charset="2"/>
            </a:endParaRPr>
          </a:p>
        </p:txBody>
      </p:sp>
      <p:pic>
        <p:nvPicPr>
          <p:cNvPr id="8" name="S2P">
            <a:hlinkClick r:id="" action="ppaction://media"/>
            <a:extLst>
              <a:ext uri="{FF2B5EF4-FFF2-40B4-BE49-F238E27FC236}">
                <a16:creationId xmlns:a16="http://schemas.microsoft.com/office/drawing/2014/main" id="{EF856848-DF68-DC1C-E7C8-960C70669E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7477" r="9845"/>
          <a:stretch/>
        </p:blipFill>
        <p:spPr>
          <a:xfrm>
            <a:off x="6126175" y="1891149"/>
            <a:ext cx="3475185" cy="2364374"/>
          </a:xfrm>
          <a:prstGeom prst="rect">
            <a:avLst/>
          </a:prstGeom>
        </p:spPr>
      </p:pic>
      <p:pic>
        <p:nvPicPr>
          <p:cNvPr id="9" name="S2N">
            <a:hlinkClick r:id="" action="ppaction://media"/>
            <a:extLst>
              <a:ext uri="{FF2B5EF4-FFF2-40B4-BE49-F238E27FC236}">
                <a16:creationId xmlns:a16="http://schemas.microsoft.com/office/drawing/2014/main" id="{3648987D-1D4C-86C0-CE64-BCCE61BC2AB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7385" r="9257"/>
          <a:stretch/>
        </p:blipFill>
        <p:spPr>
          <a:xfrm>
            <a:off x="6112400" y="4407936"/>
            <a:ext cx="3503788" cy="2364373"/>
          </a:xfrm>
          <a:prstGeom prst="rect">
            <a:avLst/>
          </a:prstGeom>
        </p:spPr>
      </p:pic>
    </p:spTree>
    <p:extLst>
      <p:ext uri="{BB962C8B-B14F-4D97-AF65-F5344CB8AC3E}">
        <p14:creationId xmlns:p14="http://schemas.microsoft.com/office/powerpoint/2010/main" val="63674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68" fill="hold"/>
                                        <p:tgtEl>
                                          <p:spTgt spid="8"/>
                                        </p:tgtEl>
                                      </p:cBhvr>
                                    </p:cmd>
                                  </p:childTnLst>
                                </p:cTn>
                              </p:par>
                              <p:par>
                                <p:cTn id="7" presetID="1" presetClass="mediacall" presetSubtype="0" fill="hold" nodeType="withEffect">
                                  <p:stCondLst>
                                    <p:cond delay="0"/>
                                  </p:stCondLst>
                                  <p:childTnLst>
                                    <p:cmd type="call" cmd="playFrom(0.0)">
                                      <p:cBhvr>
                                        <p:cTn id="8" dur="94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mute="1">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Updates</a:t>
            </a:r>
          </a:p>
        </p:txBody>
      </p:sp>
      <p:sp>
        <p:nvSpPr>
          <p:cNvPr id="7" name="TextBox 6">
            <a:extLst>
              <a:ext uri="{FF2B5EF4-FFF2-40B4-BE49-F238E27FC236}">
                <a16:creationId xmlns:a16="http://schemas.microsoft.com/office/drawing/2014/main" id="{A7F94556-B5C5-18E0-5DB2-D1C5D6915B45}"/>
              </a:ext>
            </a:extLst>
          </p:cNvPr>
          <p:cNvSpPr txBox="1"/>
          <p:nvPr/>
        </p:nvSpPr>
        <p:spPr>
          <a:xfrm>
            <a:off x="525966" y="1294350"/>
            <a:ext cx="2379627" cy="584775"/>
          </a:xfrm>
          <a:prstGeom prst="rect">
            <a:avLst/>
          </a:prstGeom>
          <a:noFill/>
        </p:spPr>
        <p:txBody>
          <a:bodyPr wrap="square">
            <a:spAutoFit/>
          </a:bodyPr>
          <a:lstStyle/>
          <a:p>
            <a:r>
              <a:rPr lang="en-US" sz="3200" b="1" i="0" u="sng" dirty="0">
                <a:effectLst/>
                <a:sym typeface="Wingdings" pitchFamily="2" charset="2"/>
              </a:rPr>
              <a:t>Scenario:  </a:t>
            </a:r>
            <a:endParaRPr lang="en-US" sz="3200" b="1" u="sng" dirty="0"/>
          </a:p>
        </p:txBody>
      </p:sp>
      <p:sp>
        <p:nvSpPr>
          <p:cNvPr id="3" name="TextBox 2">
            <a:extLst>
              <a:ext uri="{FF2B5EF4-FFF2-40B4-BE49-F238E27FC236}">
                <a16:creationId xmlns:a16="http://schemas.microsoft.com/office/drawing/2014/main" id="{364A84FD-EBDF-F60B-6326-EA42CBCC2018}"/>
              </a:ext>
            </a:extLst>
          </p:cNvPr>
          <p:cNvSpPr txBox="1"/>
          <p:nvPr/>
        </p:nvSpPr>
        <p:spPr>
          <a:xfrm>
            <a:off x="5650703" y="1293286"/>
            <a:ext cx="2379627" cy="584775"/>
          </a:xfrm>
          <a:prstGeom prst="rect">
            <a:avLst/>
          </a:prstGeom>
          <a:noFill/>
        </p:spPr>
        <p:txBody>
          <a:bodyPr wrap="square">
            <a:spAutoFit/>
          </a:bodyPr>
          <a:lstStyle/>
          <a:p>
            <a:r>
              <a:rPr lang="en-US" sz="3200" b="1" i="0" u="sng" dirty="0">
                <a:effectLst/>
                <a:sym typeface="Wingdings" pitchFamily="2" charset="2"/>
              </a:rPr>
              <a:t>Updates:</a:t>
            </a:r>
            <a:endParaRPr lang="en-US" sz="3200" b="1" u="sng" dirty="0"/>
          </a:p>
        </p:txBody>
      </p:sp>
      <p:sp>
        <p:nvSpPr>
          <p:cNvPr id="13" name="Right Arrow 12">
            <a:extLst>
              <a:ext uri="{FF2B5EF4-FFF2-40B4-BE49-F238E27FC236}">
                <a16:creationId xmlns:a16="http://schemas.microsoft.com/office/drawing/2014/main" id="{C460EE53-5703-F838-73AF-10D478953EB3}"/>
              </a:ext>
            </a:extLst>
          </p:cNvPr>
          <p:cNvSpPr/>
          <p:nvPr/>
        </p:nvSpPr>
        <p:spPr>
          <a:xfrm rot="19791711">
            <a:off x="4420818" y="2805402"/>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95480D6-FAE9-547F-B0A4-77CE8709D5F8}"/>
              </a:ext>
            </a:extLst>
          </p:cNvPr>
          <p:cNvSpPr/>
          <p:nvPr/>
        </p:nvSpPr>
        <p:spPr>
          <a:xfrm rot="1652247">
            <a:off x="4377455" y="4519710"/>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CDD2DAC-C1D0-EAE2-32CA-D278E79AF9EB}"/>
              </a:ext>
            </a:extLst>
          </p:cNvPr>
          <p:cNvSpPr txBox="1"/>
          <p:nvPr/>
        </p:nvSpPr>
        <p:spPr>
          <a:xfrm rot="19817054">
            <a:off x="4031138" y="2275588"/>
            <a:ext cx="2722902" cy="461665"/>
          </a:xfrm>
          <a:prstGeom prst="rect">
            <a:avLst/>
          </a:prstGeom>
          <a:noFill/>
        </p:spPr>
        <p:txBody>
          <a:bodyPr wrap="square">
            <a:spAutoFit/>
          </a:bodyPr>
          <a:lstStyle/>
          <a:p>
            <a:r>
              <a:rPr lang="en-US" sz="2400" b="0" i="0" dirty="0">
                <a:effectLst/>
                <a:sym typeface="Wingdings" pitchFamily="2" charset="2"/>
              </a:rPr>
              <a:t>Positi</a:t>
            </a:r>
            <a:r>
              <a:rPr lang="en-US" sz="2400" dirty="0">
                <a:sym typeface="Wingdings" pitchFamily="2" charset="2"/>
              </a:rPr>
              <a:t>ve update</a:t>
            </a:r>
            <a:endParaRPr lang="en-US" sz="2400" dirty="0"/>
          </a:p>
        </p:txBody>
      </p:sp>
      <p:sp>
        <p:nvSpPr>
          <p:cNvPr id="18" name="TextBox 17">
            <a:extLst>
              <a:ext uri="{FF2B5EF4-FFF2-40B4-BE49-F238E27FC236}">
                <a16:creationId xmlns:a16="http://schemas.microsoft.com/office/drawing/2014/main" id="{7D45B0CC-3E2B-322C-C3E4-3E5847B7B33E}"/>
              </a:ext>
            </a:extLst>
          </p:cNvPr>
          <p:cNvSpPr txBox="1"/>
          <p:nvPr/>
        </p:nvSpPr>
        <p:spPr>
          <a:xfrm rot="1515470">
            <a:off x="4064088" y="5305412"/>
            <a:ext cx="2722902" cy="461665"/>
          </a:xfrm>
          <a:prstGeom prst="rect">
            <a:avLst/>
          </a:prstGeom>
          <a:noFill/>
        </p:spPr>
        <p:txBody>
          <a:bodyPr wrap="square">
            <a:spAutoFit/>
          </a:bodyPr>
          <a:lstStyle/>
          <a:p>
            <a:r>
              <a:rPr lang="en-US" sz="2400" b="0" i="0" dirty="0">
                <a:effectLst/>
                <a:sym typeface="Wingdings" pitchFamily="2" charset="2"/>
              </a:rPr>
              <a:t>Negative</a:t>
            </a:r>
            <a:r>
              <a:rPr lang="en-US" sz="2400" dirty="0">
                <a:sym typeface="Wingdings" pitchFamily="2" charset="2"/>
              </a:rPr>
              <a:t> update</a:t>
            </a:r>
            <a:endParaRPr lang="en-US" sz="2400" dirty="0"/>
          </a:p>
        </p:txBody>
      </p:sp>
      <p:sp>
        <p:nvSpPr>
          <p:cNvPr id="20" name="TextBox 19">
            <a:extLst>
              <a:ext uri="{FF2B5EF4-FFF2-40B4-BE49-F238E27FC236}">
                <a16:creationId xmlns:a16="http://schemas.microsoft.com/office/drawing/2014/main" id="{F31DAA6B-A535-3B24-8829-0E5CD0274879}"/>
              </a:ext>
            </a:extLst>
          </p:cNvPr>
          <p:cNvSpPr txBox="1"/>
          <p:nvPr/>
        </p:nvSpPr>
        <p:spPr>
          <a:xfrm>
            <a:off x="10505161" y="3966044"/>
            <a:ext cx="1741803" cy="523220"/>
          </a:xfrm>
          <a:prstGeom prst="rect">
            <a:avLst/>
          </a:prstGeom>
          <a:noFill/>
        </p:spPr>
        <p:txBody>
          <a:bodyPr wrap="square">
            <a:spAutoFit/>
          </a:bodyPr>
          <a:lstStyle/>
          <a:p>
            <a:r>
              <a:rPr lang="en-US" sz="2800" u="sng" dirty="0">
                <a:sym typeface="Wingdings" pitchFamily="2" charset="2"/>
              </a:rPr>
              <a:t>20X speed</a:t>
            </a:r>
            <a:endParaRPr lang="en-US" sz="2800" u="sng" dirty="0"/>
          </a:p>
        </p:txBody>
      </p:sp>
      <p:pic>
        <p:nvPicPr>
          <p:cNvPr id="11" name="Picture 10" descr="A group of people standing in front of a table&#10;&#10;Description automatically generated">
            <a:extLst>
              <a:ext uri="{FF2B5EF4-FFF2-40B4-BE49-F238E27FC236}">
                <a16:creationId xmlns:a16="http://schemas.microsoft.com/office/drawing/2014/main" id="{DE10FF95-C493-8626-2F76-2D2CA0D61F95}"/>
              </a:ext>
            </a:extLst>
          </p:cNvPr>
          <p:cNvPicPr>
            <a:picLocks noChangeAspect="1"/>
          </p:cNvPicPr>
          <p:nvPr/>
        </p:nvPicPr>
        <p:blipFill>
          <a:blip r:embed="rId7"/>
          <a:stretch>
            <a:fillRect/>
          </a:stretch>
        </p:blipFill>
        <p:spPr>
          <a:xfrm>
            <a:off x="144541" y="2575515"/>
            <a:ext cx="3881900" cy="2181206"/>
          </a:xfrm>
          <a:prstGeom prst="rect">
            <a:avLst/>
          </a:prstGeom>
        </p:spPr>
      </p:pic>
      <p:sp>
        <p:nvSpPr>
          <p:cNvPr id="15" name="TextBox 14">
            <a:extLst>
              <a:ext uri="{FF2B5EF4-FFF2-40B4-BE49-F238E27FC236}">
                <a16:creationId xmlns:a16="http://schemas.microsoft.com/office/drawing/2014/main" id="{2151DA27-C170-BC16-DEED-046E28723F57}"/>
              </a:ext>
            </a:extLst>
          </p:cNvPr>
          <p:cNvSpPr txBox="1"/>
          <p:nvPr/>
        </p:nvSpPr>
        <p:spPr>
          <a:xfrm>
            <a:off x="-4717" y="4882571"/>
            <a:ext cx="4121097" cy="2031325"/>
          </a:xfrm>
          <a:prstGeom prst="rect">
            <a:avLst/>
          </a:prstGeom>
          <a:noFill/>
        </p:spPr>
        <p:txBody>
          <a:bodyPr wrap="square">
            <a:spAutoFit/>
          </a:bodyPr>
          <a:lstStyle/>
          <a:p>
            <a:r>
              <a:rPr lang="en-US" dirty="0">
                <a:sym typeface="Wingdings" pitchFamily="2" charset="2"/>
              </a:rPr>
              <a:t>Task: Help the friend (black T-shirt) to stack the block</a:t>
            </a:r>
          </a:p>
          <a:p>
            <a:r>
              <a:rPr lang="en-US" dirty="0">
                <a:sym typeface="Wingdings" pitchFamily="2" charset="2"/>
              </a:rPr>
              <a:t>Equally likely p</a:t>
            </a:r>
            <a:r>
              <a:rPr lang="en-US" sz="1800" b="0" i="0" dirty="0">
                <a:effectLst/>
                <a:sym typeface="Wingdings" pitchFamily="2" charset="2"/>
              </a:rPr>
              <a:t>ossible robots:</a:t>
            </a:r>
          </a:p>
          <a:p>
            <a:r>
              <a:rPr lang="en-US" dirty="0">
                <a:sym typeface="Wingdings" pitchFamily="2" charset="2"/>
              </a:rPr>
              <a:t>	1. Satisfying user’s goal is the 	robot's objective. </a:t>
            </a:r>
          </a:p>
          <a:p>
            <a:r>
              <a:rPr lang="en-US" dirty="0">
                <a:sym typeface="Wingdings" pitchFamily="2" charset="2"/>
              </a:rPr>
              <a:t>	 2. Satisfying user’s goal is not 	the robot's objective.</a:t>
            </a:r>
          </a:p>
        </p:txBody>
      </p:sp>
      <p:sp>
        <p:nvSpPr>
          <p:cNvPr id="17" name="TextBox 16">
            <a:extLst>
              <a:ext uri="{FF2B5EF4-FFF2-40B4-BE49-F238E27FC236}">
                <a16:creationId xmlns:a16="http://schemas.microsoft.com/office/drawing/2014/main" id="{2ACDDCF6-B317-E0B4-61CC-08D5D5132373}"/>
              </a:ext>
            </a:extLst>
          </p:cNvPr>
          <p:cNvSpPr txBox="1"/>
          <p:nvPr/>
        </p:nvSpPr>
        <p:spPr>
          <a:xfrm>
            <a:off x="316104" y="1879125"/>
            <a:ext cx="11222412" cy="523220"/>
          </a:xfrm>
          <a:prstGeom prst="rect">
            <a:avLst/>
          </a:prstGeom>
          <a:noFill/>
        </p:spPr>
        <p:txBody>
          <a:bodyPr wrap="square">
            <a:spAutoFit/>
          </a:bodyPr>
          <a:lstStyle/>
          <a:p>
            <a:r>
              <a:rPr lang="en-US" sz="2800" dirty="0">
                <a:sym typeface="Wingdings" pitchFamily="2" charset="2"/>
              </a:rPr>
              <a:t>Purpose (S3)</a:t>
            </a:r>
            <a:endParaRPr lang="en-US" sz="2800" dirty="0"/>
          </a:p>
        </p:txBody>
      </p:sp>
      <p:pic>
        <p:nvPicPr>
          <p:cNvPr id="19" name="S3N">
            <a:hlinkClick r:id="" action="ppaction://media"/>
            <a:extLst>
              <a:ext uri="{FF2B5EF4-FFF2-40B4-BE49-F238E27FC236}">
                <a16:creationId xmlns:a16="http://schemas.microsoft.com/office/drawing/2014/main" id="{BDD38D52-BBE8-6969-CC25-6E2A8FC8C60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342543" y="4329457"/>
            <a:ext cx="4015659" cy="2258808"/>
          </a:xfrm>
          <a:prstGeom prst="rect">
            <a:avLst/>
          </a:prstGeom>
        </p:spPr>
      </p:pic>
      <p:pic>
        <p:nvPicPr>
          <p:cNvPr id="21" name="S3P">
            <a:hlinkClick r:id="" action="ppaction://media"/>
            <a:extLst>
              <a:ext uri="{FF2B5EF4-FFF2-40B4-BE49-F238E27FC236}">
                <a16:creationId xmlns:a16="http://schemas.microsoft.com/office/drawing/2014/main" id="{1E699BF5-30DF-EC26-B7A7-7C776314DD7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342543" y="1893051"/>
            <a:ext cx="4015659" cy="2258808"/>
          </a:xfrm>
          <a:prstGeom prst="rect">
            <a:avLst/>
          </a:prstGeom>
        </p:spPr>
      </p:pic>
    </p:spTree>
    <p:extLst>
      <p:ext uri="{BB962C8B-B14F-4D97-AF65-F5344CB8AC3E}">
        <p14:creationId xmlns:p14="http://schemas.microsoft.com/office/powerpoint/2010/main" val="32727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37" fill="hold"/>
                                        <p:tgtEl>
                                          <p:spTgt spid="19"/>
                                        </p:tgtEl>
                                      </p:cBhvr>
                                    </p:cmd>
                                  </p:childTnLst>
                                </p:cTn>
                              </p:par>
                              <p:par>
                                <p:cTn id="7" presetID="1" presetClass="mediacall" presetSubtype="0" fill="hold" nodeType="withEffect">
                                  <p:stCondLst>
                                    <p:cond delay="0"/>
                                  </p:stCondLst>
                                  <p:childTnLst>
                                    <p:cmd type="call" cmd="playFrom(0.0)">
                                      <p:cBhvr>
                                        <p:cTn id="8" dur="4304"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9"/>
                </p:tgtEl>
              </p:cMediaNode>
            </p:video>
            <p:seq concurrent="1" nextAc="seek">
              <p:cTn id="10" restart="whenNotActive" fill="hold" evtFilter="cancelBubble" nodeType="interactiveSeq">
                <p:stCondLst>
                  <p:cond evt="onClick" delay="0">
                    <p:tgtEl>
                      <p:spTgt spid="1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9"/>
                                        </p:tgtEl>
                                      </p:cBhvr>
                                    </p:cmd>
                                  </p:childTnLst>
                                </p:cTn>
                              </p:par>
                            </p:childTnLst>
                          </p:cTn>
                        </p:par>
                      </p:childTnLst>
                    </p:cTn>
                  </p:par>
                </p:childTnLst>
              </p:cTn>
              <p:nextCondLst>
                <p:cond evt="onClick" delay="0">
                  <p:tgtEl>
                    <p:spTgt spid="19"/>
                  </p:tgtEl>
                </p:cond>
              </p:nextCondLst>
            </p:seq>
            <p:video>
              <p:cMediaNode vol="80000" mute="1">
                <p:cTn id="15" fill="hold" display="0">
                  <p:stCondLst>
                    <p:cond delay="indefinite"/>
                  </p:stCondLst>
                </p:cTn>
                <p:tgtEl>
                  <p:spTgt spid="21"/>
                </p:tgtEl>
              </p:cMediaNode>
            </p:video>
            <p:seq concurrent="1" nextAc="seek">
              <p:cTn id="16" restart="whenNotActive" fill="hold" evtFilter="cancelBubble" nodeType="interactiveSeq">
                <p:stCondLst>
                  <p:cond evt="onClick" delay="0">
                    <p:tgtEl>
                      <p:spTgt spid="2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Trust Questionnaire</a:t>
            </a:r>
          </a:p>
        </p:txBody>
      </p:sp>
      <p:pic>
        <p:nvPicPr>
          <p:cNvPr id="5" name="Picture 4" descr="A paper with text on it&#10;&#10;Description automatically generated">
            <a:extLst>
              <a:ext uri="{FF2B5EF4-FFF2-40B4-BE49-F238E27FC236}">
                <a16:creationId xmlns:a16="http://schemas.microsoft.com/office/drawing/2014/main" id="{869946A7-1D35-227B-8C4E-DA055B85CB2C}"/>
              </a:ext>
            </a:extLst>
          </p:cNvPr>
          <p:cNvPicPr>
            <a:picLocks noChangeAspect="1"/>
          </p:cNvPicPr>
          <p:nvPr/>
        </p:nvPicPr>
        <p:blipFill rotWithShape="1">
          <a:blip r:embed="rId2"/>
          <a:srcRect t="28064" b="45278"/>
          <a:stretch/>
        </p:blipFill>
        <p:spPr>
          <a:xfrm>
            <a:off x="15911" y="4296444"/>
            <a:ext cx="7207137" cy="2196429"/>
          </a:xfrm>
          <a:prstGeom prst="rect">
            <a:avLst/>
          </a:prstGeom>
        </p:spPr>
      </p:pic>
      <p:pic>
        <p:nvPicPr>
          <p:cNvPr id="6" name="Picture 5" descr="A paper with text on it&#10;&#10;Description automatically generated">
            <a:extLst>
              <a:ext uri="{FF2B5EF4-FFF2-40B4-BE49-F238E27FC236}">
                <a16:creationId xmlns:a16="http://schemas.microsoft.com/office/drawing/2014/main" id="{AB017AF2-81F5-F954-AD47-472E04FCCCEF}"/>
              </a:ext>
            </a:extLst>
          </p:cNvPr>
          <p:cNvPicPr>
            <a:picLocks noChangeAspect="1"/>
          </p:cNvPicPr>
          <p:nvPr/>
        </p:nvPicPr>
        <p:blipFill rotWithShape="1">
          <a:blip r:embed="rId2"/>
          <a:srcRect t="2535" b="70930"/>
          <a:stretch/>
        </p:blipFill>
        <p:spPr>
          <a:xfrm>
            <a:off x="15911" y="1289156"/>
            <a:ext cx="7054077" cy="2139844"/>
          </a:xfrm>
          <a:prstGeom prst="rect">
            <a:avLst/>
          </a:prstGeom>
        </p:spPr>
      </p:pic>
      <p:pic>
        <p:nvPicPr>
          <p:cNvPr id="9" name="Picture 8" descr="A paper with text on it&#10;&#10;Description automatically generated">
            <a:extLst>
              <a:ext uri="{FF2B5EF4-FFF2-40B4-BE49-F238E27FC236}">
                <a16:creationId xmlns:a16="http://schemas.microsoft.com/office/drawing/2014/main" id="{74CE66E2-2FAF-1552-A4CA-0DA6570B16B7}"/>
              </a:ext>
            </a:extLst>
          </p:cNvPr>
          <p:cNvPicPr>
            <a:picLocks noChangeAspect="1"/>
          </p:cNvPicPr>
          <p:nvPr/>
        </p:nvPicPr>
        <p:blipFill rotWithShape="1">
          <a:blip r:embed="rId2"/>
          <a:srcRect t="55401" r="2319" b="4187"/>
          <a:stretch/>
        </p:blipFill>
        <p:spPr>
          <a:xfrm>
            <a:off x="5886138" y="1664518"/>
            <a:ext cx="6305862" cy="2982432"/>
          </a:xfrm>
          <a:prstGeom prst="rect">
            <a:avLst/>
          </a:prstGeom>
        </p:spPr>
      </p:pic>
      <p:sp>
        <p:nvSpPr>
          <p:cNvPr id="7" name="Rectangle 6">
            <a:extLst>
              <a:ext uri="{FF2B5EF4-FFF2-40B4-BE49-F238E27FC236}">
                <a16:creationId xmlns:a16="http://schemas.microsoft.com/office/drawing/2014/main" id="{5E854CCA-B0BB-B7B9-15B5-F6C4F7C1D72F}"/>
              </a:ext>
            </a:extLst>
          </p:cNvPr>
          <p:cNvSpPr/>
          <p:nvPr/>
        </p:nvSpPr>
        <p:spPr>
          <a:xfrm>
            <a:off x="0" y="6531937"/>
            <a:ext cx="9984658" cy="276999"/>
          </a:xfrm>
          <a:prstGeom prst="rect">
            <a:avLst/>
          </a:prstGeom>
        </p:spPr>
        <p:txBody>
          <a:bodyPr wrap="square">
            <a:spAutoFit/>
          </a:bodyPr>
          <a:lstStyle/>
          <a:p>
            <a:r>
              <a:rPr lang="en-US" sz="1200" dirty="0">
                <a:solidFill>
                  <a:schemeClr val="bg1">
                    <a:lumMod val="65000"/>
                  </a:schemeClr>
                </a:solidFill>
                <a:latin typeface="Helvetica" panose="020B0604020202020204" pitchFamily="34" charset="0"/>
                <a:cs typeface="Helvetica" panose="020B0604020202020204" pitchFamily="34" charset="0"/>
              </a:rPr>
              <a:t>[</a:t>
            </a:r>
            <a:r>
              <a:rPr lang="en-US" sz="1200" i="1" dirty="0" err="1">
                <a:solidFill>
                  <a:schemeClr val="bg1">
                    <a:lumMod val="65000"/>
                  </a:schemeClr>
                </a:solidFill>
                <a:latin typeface="Helvetica" panose="020B0604020202020204" pitchFamily="34" charset="0"/>
                <a:cs typeface="Helvetica" panose="020B0604020202020204" pitchFamily="34" charset="0"/>
              </a:rPr>
              <a:t>Chancey</a:t>
            </a:r>
            <a:r>
              <a:rPr lang="en-US" sz="1200" i="1" dirty="0">
                <a:solidFill>
                  <a:schemeClr val="bg1">
                    <a:lumMod val="65000"/>
                  </a:schemeClr>
                </a:solidFill>
                <a:latin typeface="Helvetica" panose="020B0604020202020204" pitchFamily="34" charset="0"/>
                <a:cs typeface="Helvetica" panose="020B0604020202020204" pitchFamily="34" charset="0"/>
              </a:rPr>
              <a:t>, et al., 2017]</a:t>
            </a:r>
            <a:r>
              <a:rPr lang="en-US" sz="1200" dirty="0">
                <a:solidFill>
                  <a:schemeClr val="bg1">
                    <a:lumMod val="65000"/>
                  </a:schemeClr>
                </a:solidFill>
                <a:latin typeface="Helvetica" panose="020B0604020202020204" pitchFamily="34" charset="0"/>
                <a:cs typeface="Helvetica" panose="020B0604020202020204" pitchFamily="34" charset="0"/>
              </a:rPr>
              <a:t>  </a:t>
            </a:r>
            <a:r>
              <a:rPr lang="en-US" sz="1200" dirty="0">
                <a:latin typeface="Helvetica" panose="020B0604020202020204" pitchFamily="34" charset="0"/>
                <a:cs typeface="Helvetica" panose="020B0604020202020204" pitchFamily="34" charset="0"/>
              </a:rPr>
              <a:t>Trust and the compliance–reliance paradigm: The effects of risk, error bias, and reliability on trust and dependence.</a:t>
            </a:r>
          </a:p>
        </p:txBody>
      </p:sp>
    </p:spTree>
    <p:extLst>
      <p:ext uri="{BB962C8B-B14F-4D97-AF65-F5344CB8AC3E}">
        <p14:creationId xmlns:p14="http://schemas.microsoft.com/office/powerpoint/2010/main" val="2229768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a:t>
            </a:r>
          </a:p>
        </p:txBody>
      </p:sp>
      <p:pic>
        <p:nvPicPr>
          <p:cNvPr id="4" name="Picture 3">
            <a:extLst>
              <a:ext uri="{FF2B5EF4-FFF2-40B4-BE49-F238E27FC236}">
                <a16:creationId xmlns:a16="http://schemas.microsoft.com/office/drawing/2014/main" id="{771ADBF6-1940-8CCA-2776-BAA50AB17A00}"/>
              </a:ext>
            </a:extLst>
          </p:cNvPr>
          <p:cNvPicPr>
            <a:picLocks noChangeAspect="1"/>
          </p:cNvPicPr>
          <p:nvPr/>
        </p:nvPicPr>
        <p:blipFill>
          <a:blip r:embed="rId2"/>
          <a:stretch>
            <a:fillRect/>
          </a:stretch>
        </p:blipFill>
        <p:spPr>
          <a:xfrm>
            <a:off x="46658" y="3889945"/>
            <a:ext cx="3719087" cy="2585803"/>
          </a:xfrm>
          <a:prstGeom prst="rect">
            <a:avLst/>
          </a:prstGeom>
        </p:spPr>
      </p:pic>
      <p:pic>
        <p:nvPicPr>
          <p:cNvPr id="8" name="Picture 7">
            <a:extLst>
              <a:ext uri="{FF2B5EF4-FFF2-40B4-BE49-F238E27FC236}">
                <a16:creationId xmlns:a16="http://schemas.microsoft.com/office/drawing/2014/main" id="{0432748B-8582-9830-F453-AB86B94D0123}"/>
              </a:ext>
            </a:extLst>
          </p:cNvPr>
          <p:cNvPicPr>
            <a:picLocks noChangeAspect="1"/>
          </p:cNvPicPr>
          <p:nvPr/>
        </p:nvPicPr>
        <p:blipFill>
          <a:blip r:embed="rId3"/>
          <a:stretch>
            <a:fillRect/>
          </a:stretch>
        </p:blipFill>
        <p:spPr>
          <a:xfrm>
            <a:off x="8393106" y="3889945"/>
            <a:ext cx="3798895" cy="2585803"/>
          </a:xfrm>
          <a:prstGeom prst="rect">
            <a:avLst/>
          </a:prstGeom>
        </p:spPr>
      </p:pic>
      <p:pic>
        <p:nvPicPr>
          <p:cNvPr id="11" name="Picture 10">
            <a:extLst>
              <a:ext uri="{FF2B5EF4-FFF2-40B4-BE49-F238E27FC236}">
                <a16:creationId xmlns:a16="http://schemas.microsoft.com/office/drawing/2014/main" id="{E9390649-0FEA-CC83-BE7B-FF7DE370EC9A}"/>
              </a:ext>
            </a:extLst>
          </p:cNvPr>
          <p:cNvPicPr>
            <a:picLocks noChangeAspect="1"/>
          </p:cNvPicPr>
          <p:nvPr/>
        </p:nvPicPr>
        <p:blipFill>
          <a:blip r:embed="rId4"/>
          <a:stretch>
            <a:fillRect/>
          </a:stretch>
        </p:blipFill>
        <p:spPr>
          <a:xfrm>
            <a:off x="4229378" y="3889945"/>
            <a:ext cx="3798895" cy="2585803"/>
          </a:xfrm>
          <a:prstGeom prst="rect">
            <a:avLst/>
          </a:prstGeom>
        </p:spPr>
      </p:pic>
      <p:pic>
        <p:nvPicPr>
          <p:cNvPr id="13" name="Picture 12">
            <a:extLst>
              <a:ext uri="{FF2B5EF4-FFF2-40B4-BE49-F238E27FC236}">
                <a16:creationId xmlns:a16="http://schemas.microsoft.com/office/drawing/2014/main" id="{D1FE3697-61A0-E16A-85D5-D11B26469380}"/>
              </a:ext>
            </a:extLst>
          </p:cNvPr>
          <p:cNvPicPr>
            <a:picLocks noChangeAspect="1"/>
          </p:cNvPicPr>
          <p:nvPr/>
        </p:nvPicPr>
        <p:blipFill>
          <a:blip r:embed="rId5"/>
          <a:stretch>
            <a:fillRect/>
          </a:stretch>
        </p:blipFill>
        <p:spPr>
          <a:xfrm>
            <a:off x="3937624" y="712032"/>
            <a:ext cx="4316751" cy="2938293"/>
          </a:xfrm>
          <a:prstGeom prst="rect">
            <a:avLst/>
          </a:prstGeom>
        </p:spPr>
      </p:pic>
    </p:spTree>
    <p:extLst>
      <p:ext uri="{BB962C8B-B14F-4D97-AF65-F5344CB8AC3E}">
        <p14:creationId xmlns:p14="http://schemas.microsoft.com/office/powerpoint/2010/main" val="27886701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a:t>
            </a:r>
          </a:p>
        </p:txBody>
      </p:sp>
      <p:pic>
        <p:nvPicPr>
          <p:cNvPr id="18" name="Picture 17" descr="A screenshot of a report&#10;&#10;Description automatically generated">
            <a:extLst>
              <a:ext uri="{FF2B5EF4-FFF2-40B4-BE49-F238E27FC236}">
                <a16:creationId xmlns:a16="http://schemas.microsoft.com/office/drawing/2014/main" id="{C44BD9D8-0173-C3DA-6DA4-07B853A16D28}"/>
              </a:ext>
            </a:extLst>
          </p:cNvPr>
          <p:cNvPicPr>
            <a:picLocks noChangeAspect="1"/>
          </p:cNvPicPr>
          <p:nvPr/>
        </p:nvPicPr>
        <p:blipFill>
          <a:blip r:embed="rId2"/>
          <a:stretch>
            <a:fillRect/>
          </a:stretch>
        </p:blipFill>
        <p:spPr>
          <a:xfrm>
            <a:off x="91461" y="1409342"/>
            <a:ext cx="4051887" cy="4477828"/>
          </a:xfrm>
          <a:prstGeom prst="rect">
            <a:avLst/>
          </a:prstGeom>
        </p:spPr>
      </p:pic>
      <p:pic>
        <p:nvPicPr>
          <p:cNvPr id="19" name="Picture 18" descr="A screenshot of a report&#10;&#10;Description automatically generated">
            <a:extLst>
              <a:ext uri="{FF2B5EF4-FFF2-40B4-BE49-F238E27FC236}">
                <a16:creationId xmlns:a16="http://schemas.microsoft.com/office/drawing/2014/main" id="{F2E246C6-41E7-1E2B-5051-6FA2DBAE8930}"/>
              </a:ext>
            </a:extLst>
          </p:cNvPr>
          <p:cNvPicPr>
            <a:picLocks noChangeAspect="1"/>
          </p:cNvPicPr>
          <p:nvPr/>
        </p:nvPicPr>
        <p:blipFill>
          <a:blip r:embed="rId3"/>
          <a:stretch>
            <a:fillRect/>
          </a:stretch>
        </p:blipFill>
        <p:spPr>
          <a:xfrm>
            <a:off x="4285569" y="1409342"/>
            <a:ext cx="3832376" cy="4477827"/>
          </a:xfrm>
          <a:prstGeom prst="rect">
            <a:avLst/>
          </a:prstGeom>
        </p:spPr>
      </p:pic>
      <p:pic>
        <p:nvPicPr>
          <p:cNvPr id="20" name="Picture 19" descr="A screenshot of a test&#10;&#10;Description automatically generated">
            <a:extLst>
              <a:ext uri="{FF2B5EF4-FFF2-40B4-BE49-F238E27FC236}">
                <a16:creationId xmlns:a16="http://schemas.microsoft.com/office/drawing/2014/main" id="{E4DC18CA-07DD-B6E8-05AC-ED5E525D2803}"/>
              </a:ext>
            </a:extLst>
          </p:cNvPr>
          <p:cNvPicPr>
            <a:picLocks noChangeAspect="1"/>
          </p:cNvPicPr>
          <p:nvPr/>
        </p:nvPicPr>
        <p:blipFill>
          <a:blip r:embed="rId4"/>
          <a:stretch>
            <a:fillRect/>
          </a:stretch>
        </p:blipFill>
        <p:spPr>
          <a:xfrm>
            <a:off x="8260166" y="1409342"/>
            <a:ext cx="3840372" cy="4502160"/>
          </a:xfrm>
          <a:prstGeom prst="rect">
            <a:avLst/>
          </a:prstGeom>
        </p:spPr>
      </p:pic>
    </p:spTree>
    <p:extLst>
      <p:ext uri="{BB962C8B-B14F-4D97-AF65-F5344CB8AC3E}">
        <p14:creationId xmlns:p14="http://schemas.microsoft.com/office/powerpoint/2010/main" val="119348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Different Directions of Trust Studies</a:t>
            </a:r>
            <a:endParaRPr lang="en-US" sz="3600" b="1" dirty="0">
              <a:latin typeface="Eurostile" panose="020B0504020202050204" pitchFamily="34" charset="77"/>
            </a:endParaRPr>
          </a:p>
        </p:txBody>
      </p:sp>
      <p:sp>
        <p:nvSpPr>
          <p:cNvPr id="3" name="TextBox 2">
            <a:extLst>
              <a:ext uri="{FF2B5EF4-FFF2-40B4-BE49-F238E27FC236}">
                <a16:creationId xmlns:a16="http://schemas.microsoft.com/office/drawing/2014/main" id="{3FF11567-9D44-ECE0-F1DC-987F2E82C8F4}"/>
              </a:ext>
            </a:extLst>
          </p:cNvPr>
          <p:cNvSpPr txBox="1"/>
          <p:nvPr/>
        </p:nvSpPr>
        <p:spPr>
          <a:xfrm>
            <a:off x="1742914" y="2469635"/>
            <a:ext cx="2535836" cy="892552"/>
          </a:xfrm>
          <a:prstGeom prst="rect">
            <a:avLst/>
          </a:prstGeom>
          <a:noFill/>
        </p:spPr>
        <p:txBody>
          <a:bodyPr wrap="square" rtlCol="0">
            <a:spAutoFit/>
          </a:bodyPr>
          <a:lstStyle/>
          <a:p>
            <a:r>
              <a:rPr lang="en-US" sz="2600" u="sng" dirty="0"/>
              <a:t>Information and characteristics</a:t>
            </a:r>
          </a:p>
        </p:txBody>
      </p:sp>
      <p:sp>
        <p:nvSpPr>
          <p:cNvPr id="4" name="TextBox 3">
            <a:extLst>
              <a:ext uri="{FF2B5EF4-FFF2-40B4-BE49-F238E27FC236}">
                <a16:creationId xmlns:a16="http://schemas.microsoft.com/office/drawing/2014/main" id="{0620ECEE-C351-C745-1F81-2665D963CA33}"/>
              </a:ext>
            </a:extLst>
          </p:cNvPr>
          <p:cNvSpPr txBox="1"/>
          <p:nvPr/>
        </p:nvSpPr>
        <p:spPr>
          <a:xfrm>
            <a:off x="0" y="2469635"/>
            <a:ext cx="2225600" cy="492443"/>
          </a:xfrm>
          <a:prstGeom prst="rect">
            <a:avLst/>
          </a:prstGeom>
          <a:noFill/>
        </p:spPr>
        <p:txBody>
          <a:bodyPr wrap="square" rtlCol="0">
            <a:spAutoFit/>
          </a:bodyPr>
          <a:lstStyle/>
          <a:p>
            <a:r>
              <a:rPr lang="en-US" sz="2600" u="sng" dirty="0"/>
              <a:t>Definitions</a:t>
            </a:r>
          </a:p>
        </p:txBody>
      </p:sp>
      <p:sp>
        <p:nvSpPr>
          <p:cNvPr id="5" name="TextBox 4">
            <a:extLst>
              <a:ext uri="{FF2B5EF4-FFF2-40B4-BE49-F238E27FC236}">
                <a16:creationId xmlns:a16="http://schemas.microsoft.com/office/drawing/2014/main" id="{1C54CEB9-D803-9839-9AEC-9767A6BD9A89}"/>
              </a:ext>
            </a:extLst>
          </p:cNvPr>
          <p:cNvSpPr txBox="1"/>
          <p:nvPr/>
        </p:nvSpPr>
        <p:spPr>
          <a:xfrm>
            <a:off x="4166387" y="2483136"/>
            <a:ext cx="1970197" cy="492443"/>
          </a:xfrm>
          <a:prstGeom prst="rect">
            <a:avLst/>
          </a:prstGeom>
          <a:noFill/>
        </p:spPr>
        <p:txBody>
          <a:bodyPr wrap="square" rtlCol="0">
            <a:spAutoFit/>
          </a:bodyPr>
          <a:lstStyle/>
          <a:p>
            <a:r>
              <a:rPr lang="en-US" sz="2600" u="sng" dirty="0"/>
              <a:t>Quantifying</a:t>
            </a:r>
          </a:p>
        </p:txBody>
      </p:sp>
      <p:sp>
        <p:nvSpPr>
          <p:cNvPr id="9" name="TextBox 8">
            <a:extLst>
              <a:ext uri="{FF2B5EF4-FFF2-40B4-BE49-F238E27FC236}">
                <a16:creationId xmlns:a16="http://schemas.microsoft.com/office/drawing/2014/main" id="{985C1A8D-100A-7F17-3B7E-80E681BCDD53}"/>
              </a:ext>
            </a:extLst>
          </p:cNvPr>
          <p:cNvSpPr txBox="1"/>
          <p:nvPr/>
        </p:nvSpPr>
        <p:spPr>
          <a:xfrm>
            <a:off x="8717151" y="2523395"/>
            <a:ext cx="1731935" cy="492443"/>
          </a:xfrm>
          <a:prstGeom prst="rect">
            <a:avLst/>
          </a:prstGeom>
          <a:noFill/>
        </p:spPr>
        <p:txBody>
          <a:bodyPr wrap="square" rtlCol="0">
            <a:spAutoFit/>
          </a:bodyPr>
          <a:lstStyle/>
          <a:p>
            <a:r>
              <a:rPr lang="en-US" sz="2600" u="sng" dirty="0"/>
              <a:t>Utilization</a:t>
            </a:r>
          </a:p>
        </p:txBody>
      </p:sp>
      <p:sp>
        <p:nvSpPr>
          <p:cNvPr id="10" name="TextBox 9">
            <a:extLst>
              <a:ext uri="{FF2B5EF4-FFF2-40B4-BE49-F238E27FC236}">
                <a16:creationId xmlns:a16="http://schemas.microsoft.com/office/drawing/2014/main" id="{839118EB-D2B9-A399-0C3B-97894C97F17F}"/>
              </a:ext>
            </a:extLst>
          </p:cNvPr>
          <p:cNvSpPr txBox="1"/>
          <p:nvPr/>
        </p:nvSpPr>
        <p:spPr>
          <a:xfrm>
            <a:off x="6941761" y="2523395"/>
            <a:ext cx="1518695" cy="492443"/>
          </a:xfrm>
          <a:prstGeom prst="rect">
            <a:avLst/>
          </a:prstGeom>
          <a:noFill/>
        </p:spPr>
        <p:txBody>
          <a:bodyPr wrap="square" rtlCol="0">
            <a:spAutoFit/>
          </a:bodyPr>
          <a:lstStyle/>
          <a:p>
            <a:r>
              <a:rPr lang="en-US" sz="2600" u="sng" dirty="0"/>
              <a:t>Inference</a:t>
            </a:r>
          </a:p>
        </p:txBody>
      </p:sp>
      <p:sp>
        <p:nvSpPr>
          <p:cNvPr id="11" name="TextBox 10">
            <a:extLst>
              <a:ext uri="{FF2B5EF4-FFF2-40B4-BE49-F238E27FC236}">
                <a16:creationId xmlns:a16="http://schemas.microsoft.com/office/drawing/2014/main" id="{5135DACE-7C8F-BD20-DAC3-C607F9550DD5}"/>
              </a:ext>
            </a:extLst>
          </p:cNvPr>
          <p:cNvSpPr txBox="1"/>
          <p:nvPr/>
        </p:nvSpPr>
        <p:spPr>
          <a:xfrm>
            <a:off x="10441149" y="2523395"/>
            <a:ext cx="1894328" cy="492443"/>
          </a:xfrm>
          <a:prstGeom prst="rect">
            <a:avLst/>
          </a:prstGeom>
          <a:noFill/>
        </p:spPr>
        <p:txBody>
          <a:bodyPr wrap="square" rtlCol="0">
            <a:spAutoFit/>
          </a:bodyPr>
          <a:lstStyle/>
          <a:p>
            <a:r>
              <a:rPr lang="en-US" sz="2600" u="sng" dirty="0"/>
              <a:t>Calibration</a:t>
            </a:r>
          </a:p>
        </p:txBody>
      </p:sp>
      <p:sp>
        <p:nvSpPr>
          <p:cNvPr id="14" name="TextBox 13">
            <a:extLst>
              <a:ext uri="{FF2B5EF4-FFF2-40B4-BE49-F238E27FC236}">
                <a16:creationId xmlns:a16="http://schemas.microsoft.com/office/drawing/2014/main" id="{5A9301D8-D40F-7B41-6B83-36381762D74C}"/>
              </a:ext>
            </a:extLst>
          </p:cNvPr>
          <p:cNvSpPr txBox="1"/>
          <p:nvPr/>
        </p:nvSpPr>
        <p:spPr>
          <a:xfrm>
            <a:off x="6773502" y="3306608"/>
            <a:ext cx="1731935"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Desai (2012); </a:t>
            </a:r>
            <a:r>
              <a:rPr lang="en-US" sz="1400" dirty="0" err="1">
                <a:solidFill>
                  <a:schemeClr val="tx1">
                    <a:lumMod val="50000"/>
                    <a:lumOff val="50000"/>
                  </a:schemeClr>
                </a:solidFill>
                <a:effectLst/>
                <a:latin typeface="Helvetica" pitchFamily="2" charset="0"/>
              </a:rPr>
              <a:t>Kok</a:t>
            </a:r>
            <a:r>
              <a:rPr lang="en-US" sz="1400" dirty="0">
                <a:solidFill>
                  <a:schemeClr val="tx1">
                    <a:lumMod val="50000"/>
                    <a:lumOff val="50000"/>
                  </a:schemeClr>
                </a:solidFill>
                <a:effectLst/>
                <a:latin typeface="Helvetica" pitchFamily="2" charset="0"/>
              </a:rPr>
              <a:t> and Soh (2020); Xu and Dudek (2015); Guo et al. (2020); Soh et al.</a:t>
            </a:r>
          </a:p>
          <a:p>
            <a:r>
              <a:rPr lang="en-US" sz="1400" dirty="0">
                <a:solidFill>
                  <a:schemeClr val="tx1">
                    <a:lumMod val="50000"/>
                    <a:lumOff val="50000"/>
                  </a:schemeClr>
                </a:solidFill>
                <a:effectLst/>
                <a:latin typeface="Helvetica" pitchFamily="2" charset="0"/>
              </a:rPr>
              <a:t>(2020); Desai et al. (2013, 2012)</a:t>
            </a:r>
          </a:p>
        </p:txBody>
      </p:sp>
      <p:sp>
        <p:nvSpPr>
          <p:cNvPr id="15" name="TextBox 14">
            <a:extLst>
              <a:ext uri="{FF2B5EF4-FFF2-40B4-BE49-F238E27FC236}">
                <a16:creationId xmlns:a16="http://schemas.microsoft.com/office/drawing/2014/main" id="{B114C267-53FE-3C71-4C68-8CC2B98D5E98}"/>
              </a:ext>
            </a:extLst>
          </p:cNvPr>
          <p:cNvSpPr txBox="1"/>
          <p:nvPr/>
        </p:nvSpPr>
        <p:spPr>
          <a:xfrm>
            <a:off x="8593780" y="3311067"/>
            <a:ext cx="1731935" cy="1815882"/>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Floyd et al. (2015); Xu and Dudek (2012, 2016); Wang et al. (2015); Chen et al. (2018, 2020); </a:t>
            </a:r>
            <a:r>
              <a:rPr lang="en-US" sz="1400" dirty="0" err="1">
                <a:solidFill>
                  <a:schemeClr val="tx1">
                    <a:lumMod val="50000"/>
                    <a:lumOff val="50000"/>
                  </a:schemeClr>
                </a:solidFill>
                <a:effectLst/>
                <a:latin typeface="Helvetica" pitchFamily="2" charset="0"/>
              </a:rPr>
              <a:t>Nikolaidis</a:t>
            </a:r>
            <a:r>
              <a:rPr lang="en-US" sz="1400" dirty="0">
                <a:solidFill>
                  <a:schemeClr val="tx1">
                    <a:lumMod val="50000"/>
                    <a:lumOff val="50000"/>
                  </a:schemeClr>
                </a:solidFill>
                <a:effectLst/>
                <a:latin typeface="Helvetica" pitchFamily="2" charset="0"/>
              </a:rPr>
              <a:t> et al. (2017); </a:t>
            </a:r>
          </a:p>
          <a:p>
            <a:r>
              <a:rPr lang="en-US" sz="1400" dirty="0">
                <a:solidFill>
                  <a:schemeClr val="tx1">
                    <a:lumMod val="50000"/>
                    <a:lumOff val="50000"/>
                  </a:schemeClr>
                </a:solidFill>
                <a:effectLst/>
                <a:latin typeface="Helvetica" pitchFamily="2" charset="0"/>
              </a:rPr>
              <a:t>Liu et al. (2019</a:t>
            </a:r>
            <a:r>
              <a:rPr lang="en-US" sz="1400" dirty="0">
                <a:solidFill>
                  <a:schemeClr val="tx1">
                    <a:lumMod val="50000"/>
                    <a:lumOff val="50000"/>
                  </a:schemeClr>
                </a:solidFill>
                <a:latin typeface="Helvetica" pitchFamily="2" charset="0"/>
              </a:rPr>
              <a:t>)</a:t>
            </a:r>
            <a:endParaRPr lang="en-US" sz="1400" dirty="0">
              <a:solidFill>
                <a:schemeClr val="tx1">
                  <a:lumMod val="50000"/>
                  <a:lumOff val="50000"/>
                </a:schemeClr>
              </a:solidFill>
              <a:effectLst/>
              <a:latin typeface="Helvetica" pitchFamily="2" charset="0"/>
            </a:endParaRPr>
          </a:p>
        </p:txBody>
      </p:sp>
      <p:sp>
        <p:nvSpPr>
          <p:cNvPr id="16" name="TextBox 15">
            <a:extLst>
              <a:ext uri="{FF2B5EF4-FFF2-40B4-BE49-F238E27FC236}">
                <a16:creationId xmlns:a16="http://schemas.microsoft.com/office/drawing/2014/main" id="{59E1085A-A060-4EC2-FE05-48F248A3F611}"/>
              </a:ext>
            </a:extLst>
          </p:cNvPr>
          <p:cNvSpPr txBox="1"/>
          <p:nvPr/>
        </p:nvSpPr>
        <p:spPr>
          <a:xfrm>
            <a:off x="10502400" y="3306608"/>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Billings et al. (2012); Baker et al. (2018); </a:t>
            </a:r>
            <a:r>
              <a:rPr lang="en-US" sz="1400" dirty="0" err="1">
                <a:solidFill>
                  <a:schemeClr val="tx1">
                    <a:lumMod val="50000"/>
                    <a:lumOff val="50000"/>
                  </a:schemeClr>
                </a:solidFill>
                <a:effectLst/>
                <a:latin typeface="Helvetica" pitchFamily="2" charset="0"/>
              </a:rPr>
              <a:t>Tolmeijer</a:t>
            </a:r>
            <a:r>
              <a:rPr lang="en-US" sz="1400" dirty="0">
                <a:solidFill>
                  <a:schemeClr val="tx1">
                    <a:lumMod val="50000"/>
                    <a:lumOff val="50000"/>
                  </a:schemeClr>
                </a:solidFill>
                <a:effectLst/>
                <a:latin typeface="Helvetica" pitchFamily="2" charset="0"/>
              </a:rPr>
              <a:t> et al. (2020); De Visser et al. (2018); Robinette et al. (2015); </a:t>
            </a:r>
            <a:r>
              <a:rPr lang="en-US" sz="1400" dirty="0" err="1">
                <a:solidFill>
                  <a:schemeClr val="tx1">
                    <a:lumMod val="50000"/>
                    <a:lumOff val="50000"/>
                  </a:schemeClr>
                </a:solidFill>
                <a:effectLst/>
                <a:latin typeface="Helvetica" pitchFamily="2" charset="0"/>
              </a:rPr>
              <a:t>Sebo</a:t>
            </a:r>
            <a:r>
              <a:rPr lang="en-US" sz="1400" dirty="0">
                <a:solidFill>
                  <a:schemeClr val="tx1">
                    <a:lumMod val="50000"/>
                    <a:lumOff val="50000"/>
                  </a:schemeClr>
                </a:solidFill>
                <a:effectLst/>
                <a:latin typeface="Helvetica" pitchFamily="2" charset="0"/>
              </a:rPr>
              <a:t> et al. (2019)</a:t>
            </a:r>
            <a:r>
              <a:rPr lang="en-US" sz="1400" dirty="0">
                <a:solidFill>
                  <a:schemeClr val="tx1">
                    <a:lumMod val="50000"/>
                    <a:lumOff val="50000"/>
                  </a:schemeClr>
                </a:solidFill>
                <a:latin typeface="Helvetica" pitchFamily="2" charset="0"/>
              </a:rPr>
              <a:t>; Wang et al. (2016)</a:t>
            </a:r>
          </a:p>
        </p:txBody>
      </p:sp>
      <p:sp>
        <p:nvSpPr>
          <p:cNvPr id="17" name="TextBox 16">
            <a:extLst>
              <a:ext uri="{FF2B5EF4-FFF2-40B4-BE49-F238E27FC236}">
                <a16:creationId xmlns:a16="http://schemas.microsoft.com/office/drawing/2014/main" id="{A4DA386B-4086-A268-053A-77EB2393759B}"/>
              </a:ext>
            </a:extLst>
          </p:cNvPr>
          <p:cNvSpPr txBox="1"/>
          <p:nvPr/>
        </p:nvSpPr>
        <p:spPr>
          <a:xfrm>
            <a:off x="10979" y="3317217"/>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Rotter (1967); Rempel et al. (1985); Barber (1983); Johns (1996); Moorman et al. (1993); Mayer et al. (1995); Deutsch (1960); Meyer (2001)</a:t>
            </a:r>
          </a:p>
        </p:txBody>
      </p:sp>
      <p:sp>
        <p:nvSpPr>
          <p:cNvPr id="20" name="TextBox 19">
            <a:extLst>
              <a:ext uri="{FF2B5EF4-FFF2-40B4-BE49-F238E27FC236}">
                <a16:creationId xmlns:a16="http://schemas.microsoft.com/office/drawing/2014/main" id="{6136C05B-34B2-3E37-6245-CCB365AD4BDB}"/>
              </a:ext>
            </a:extLst>
          </p:cNvPr>
          <p:cNvSpPr txBox="1"/>
          <p:nvPr/>
        </p:nvSpPr>
        <p:spPr>
          <a:xfrm>
            <a:off x="2124322" y="3317217"/>
            <a:ext cx="1731936" cy="954107"/>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Lee and See (2004) ); Barber (1983); </a:t>
            </a:r>
            <a:r>
              <a:rPr lang="en-US" sz="1400" dirty="0" err="1">
                <a:solidFill>
                  <a:schemeClr val="tx1">
                    <a:lumMod val="50000"/>
                    <a:lumOff val="50000"/>
                  </a:schemeClr>
                </a:solidFill>
                <a:effectLst/>
                <a:latin typeface="Helvetica" pitchFamily="2" charset="0"/>
              </a:rPr>
              <a:t>Jacovi</a:t>
            </a:r>
            <a:r>
              <a:rPr lang="en-US" sz="1400" dirty="0">
                <a:solidFill>
                  <a:schemeClr val="tx1">
                    <a:lumMod val="50000"/>
                    <a:lumOff val="50000"/>
                  </a:schemeClr>
                </a:solidFill>
                <a:effectLst/>
                <a:latin typeface="Helvetica" pitchFamily="2" charset="0"/>
              </a:rPr>
              <a:t> et al. (2021)</a:t>
            </a:r>
          </a:p>
        </p:txBody>
      </p:sp>
      <p:sp>
        <p:nvSpPr>
          <p:cNvPr id="21" name="TextBox 20">
            <a:extLst>
              <a:ext uri="{FF2B5EF4-FFF2-40B4-BE49-F238E27FC236}">
                <a16:creationId xmlns:a16="http://schemas.microsoft.com/office/drawing/2014/main" id="{AD4BB54D-32A0-C4A5-7677-3EEFD1A7F156}"/>
              </a:ext>
            </a:extLst>
          </p:cNvPr>
          <p:cNvSpPr txBox="1"/>
          <p:nvPr/>
        </p:nvSpPr>
        <p:spPr>
          <a:xfrm>
            <a:off x="4237666" y="3306608"/>
            <a:ext cx="1731936"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Muir (1994); Cummings et al. (2008); Ullman and </a:t>
            </a:r>
            <a:r>
              <a:rPr lang="en-US" sz="1400" dirty="0" err="1">
                <a:solidFill>
                  <a:schemeClr val="tx1">
                    <a:lumMod val="50000"/>
                    <a:lumOff val="50000"/>
                  </a:schemeClr>
                </a:solidFill>
                <a:effectLst/>
                <a:latin typeface="Helvetica" pitchFamily="2" charset="0"/>
              </a:rPr>
              <a:t>Malle</a:t>
            </a:r>
            <a:r>
              <a:rPr lang="en-US" sz="1400" dirty="0">
                <a:solidFill>
                  <a:schemeClr val="tx1">
                    <a:lumMod val="50000"/>
                    <a:lumOff val="50000"/>
                  </a:schemeClr>
                </a:solidFill>
                <a:effectLst/>
                <a:latin typeface="Helvetica" pitchFamily="2" charset="0"/>
              </a:rPr>
              <a:t> (2018); Merritt et al. (2013)</a:t>
            </a:r>
          </a:p>
          <a:p>
            <a:endParaRPr lang="en-US" sz="1400" dirty="0">
              <a:solidFill>
                <a:schemeClr val="tx1">
                  <a:lumMod val="50000"/>
                  <a:lumOff val="50000"/>
                </a:schemeClr>
              </a:solidFill>
              <a:effectLst/>
              <a:latin typeface="Helvetica" pitchFamily="2" charset="0"/>
            </a:endParaRPr>
          </a:p>
          <a:p>
            <a:endParaRPr lang="en-US" sz="1400" dirty="0">
              <a:solidFill>
                <a:schemeClr val="tx1">
                  <a:lumMod val="50000"/>
                  <a:lumOff val="50000"/>
                </a:schemeClr>
              </a:solidFill>
              <a:effectLst/>
              <a:latin typeface="Helvetica" pitchFamily="2" charset="0"/>
            </a:endParaRPr>
          </a:p>
        </p:txBody>
      </p:sp>
      <p:sp>
        <p:nvSpPr>
          <p:cNvPr id="29" name="Rectangle 28">
            <a:extLst>
              <a:ext uri="{FF2B5EF4-FFF2-40B4-BE49-F238E27FC236}">
                <a16:creationId xmlns:a16="http://schemas.microsoft.com/office/drawing/2014/main" id="{7421E028-4BE3-93AB-643B-0536A90D1B08}"/>
              </a:ext>
            </a:extLst>
          </p:cNvPr>
          <p:cNvSpPr/>
          <p:nvPr/>
        </p:nvSpPr>
        <p:spPr>
          <a:xfrm>
            <a:off x="25969" y="3293107"/>
            <a:ext cx="5943633" cy="2195430"/>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5A622E-EB38-6B41-1E97-5A018AB0700F}"/>
              </a:ext>
            </a:extLst>
          </p:cNvPr>
          <p:cNvSpPr/>
          <p:nvPr/>
        </p:nvSpPr>
        <p:spPr>
          <a:xfrm>
            <a:off x="6532982" y="3293106"/>
            <a:ext cx="5633049" cy="2195431"/>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8B5B96B-662B-E789-5AD0-7313B05AF40A}"/>
              </a:ext>
            </a:extLst>
          </p:cNvPr>
          <p:cNvSpPr txBox="1"/>
          <p:nvPr/>
        </p:nvSpPr>
        <p:spPr>
          <a:xfrm>
            <a:off x="4562141" y="5444594"/>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
        <p:nvSpPr>
          <p:cNvPr id="34" name="Rectangle 33">
            <a:extLst>
              <a:ext uri="{FF2B5EF4-FFF2-40B4-BE49-F238E27FC236}">
                <a16:creationId xmlns:a16="http://schemas.microsoft.com/office/drawing/2014/main" id="{617D1641-1C1C-AC46-58C6-43BE28D2241C}"/>
              </a:ext>
            </a:extLst>
          </p:cNvPr>
          <p:cNvSpPr/>
          <p:nvPr/>
        </p:nvSpPr>
        <p:spPr>
          <a:xfrm>
            <a:off x="1632317" y="5970797"/>
            <a:ext cx="9008533" cy="867683"/>
          </a:xfrm>
          <a:prstGeom prst="rect">
            <a:avLst/>
          </a:prstGeom>
          <a:noFill/>
          <a:ln w="57150">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174C50AD-A42D-CE3A-88CD-F9F787AC5097}"/>
              </a:ext>
            </a:extLst>
          </p:cNvPr>
          <p:cNvGrpSpPr/>
          <p:nvPr/>
        </p:nvGrpSpPr>
        <p:grpSpPr>
          <a:xfrm>
            <a:off x="525966" y="1268198"/>
            <a:ext cx="4657455" cy="1280160"/>
            <a:chOff x="525966" y="2437420"/>
            <a:chExt cx="4657455" cy="1280160"/>
          </a:xfrm>
        </p:grpSpPr>
        <p:sp>
          <p:nvSpPr>
            <p:cNvPr id="36" name="Round Same Side Corner Rectangle 35">
              <a:extLst>
                <a:ext uri="{FF2B5EF4-FFF2-40B4-BE49-F238E27FC236}">
                  <a16:creationId xmlns:a16="http://schemas.microsoft.com/office/drawing/2014/main" id="{826FCEAA-C31A-F62E-3F59-7410FB270B56}"/>
                </a:ext>
              </a:extLst>
            </p:cNvPr>
            <p:cNvSpPr/>
            <p:nvPr/>
          </p:nvSpPr>
          <p:spPr>
            <a:xfrm>
              <a:off x="525966" y="2437420"/>
              <a:ext cx="4480560" cy="1280160"/>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D10890A-71F4-EF5B-7A08-1796CAB415F7}"/>
                </a:ext>
              </a:extLst>
            </p:cNvPr>
            <p:cNvSpPr txBox="1"/>
            <p:nvPr/>
          </p:nvSpPr>
          <p:spPr>
            <a:xfrm>
              <a:off x="1040943" y="2512644"/>
              <a:ext cx="4142478" cy="1077218"/>
            </a:xfrm>
            <a:prstGeom prst="rect">
              <a:avLst/>
            </a:prstGeom>
            <a:noFill/>
          </p:spPr>
          <p:txBody>
            <a:bodyPr wrap="square" rtlCol="0">
              <a:spAutoFit/>
            </a:bodyPr>
            <a:lstStyle/>
            <a:p>
              <a:r>
                <a:rPr lang="en-US" sz="3200" dirty="0"/>
                <a:t>Psychological and Human factors view</a:t>
              </a:r>
            </a:p>
          </p:txBody>
        </p:sp>
      </p:grpSp>
      <p:grpSp>
        <p:nvGrpSpPr>
          <p:cNvPr id="38" name="Group 37">
            <a:extLst>
              <a:ext uri="{FF2B5EF4-FFF2-40B4-BE49-F238E27FC236}">
                <a16:creationId xmlns:a16="http://schemas.microsoft.com/office/drawing/2014/main" id="{8BA1C6FA-D586-24C6-9CD9-04C80DEBB453}"/>
              </a:ext>
            </a:extLst>
          </p:cNvPr>
          <p:cNvGrpSpPr/>
          <p:nvPr/>
        </p:nvGrpSpPr>
        <p:grpSpPr>
          <a:xfrm>
            <a:off x="7186356" y="1268198"/>
            <a:ext cx="4479678" cy="1278635"/>
            <a:chOff x="7186356" y="2437420"/>
            <a:chExt cx="4479678" cy="1278635"/>
          </a:xfrm>
        </p:grpSpPr>
        <p:sp>
          <p:nvSpPr>
            <p:cNvPr id="39" name="Round Same Side Corner Rectangle 38">
              <a:extLst>
                <a:ext uri="{FF2B5EF4-FFF2-40B4-BE49-F238E27FC236}">
                  <a16:creationId xmlns:a16="http://schemas.microsoft.com/office/drawing/2014/main" id="{029E5CE7-BD40-351E-D43D-6419F5ABDEDE}"/>
                </a:ext>
              </a:extLst>
            </p:cNvPr>
            <p:cNvSpPr/>
            <p:nvPr/>
          </p:nvSpPr>
          <p:spPr>
            <a:xfrm>
              <a:off x="7186357" y="2437420"/>
              <a:ext cx="4479677" cy="1278635"/>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BB10184-EB37-3B2D-9F44-0D959AA29070}"/>
                </a:ext>
              </a:extLst>
            </p:cNvPr>
            <p:cNvSpPr txBox="1"/>
            <p:nvPr/>
          </p:nvSpPr>
          <p:spPr>
            <a:xfrm>
              <a:off x="7186356" y="2638837"/>
              <a:ext cx="4479677" cy="1077218"/>
            </a:xfrm>
            <a:prstGeom prst="rect">
              <a:avLst/>
            </a:prstGeom>
            <a:noFill/>
          </p:spPr>
          <p:txBody>
            <a:bodyPr wrap="square" rtlCol="0">
              <a:spAutoFit/>
            </a:bodyPr>
            <a:lstStyle/>
            <a:p>
              <a:pPr algn="ctr"/>
              <a:r>
                <a:rPr lang="en-US" sz="3200" dirty="0"/>
                <a:t>Computational accounts of trust</a:t>
              </a:r>
            </a:p>
          </p:txBody>
        </p:sp>
      </p:grpSp>
      <p:sp>
        <p:nvSpPr>
          <p:cNvPr id="41" name="TextBox 40">
            <a:extLst>
              <a:ext uri="{FF2B5EF4-FFF2-40B4-BE49-F238E27FC236}">
                <a16:creationId xmlns:a16="http://schemas.microsoft.com/office/drawing/2014/main" id="{671BC79C-F392-64E2-8B4B-7F8B3328BC0A}"/>
              </a:ext>
            </a:extLst>
          </p:cNvPr>
          <p:cNvSpPr txBox="1"/>
          <p:nvPr/>
        </p:nvSpPr>
        <p:spPr>
          <a:xfrm>
            <a:off x="9555502" y="6369135"/>
            <a:ext cx="1133151" cy="461665"/>
          </a:xfrm>
          <a:prstGeom prst="rect">
            <a:avLst/>
          </a:prstGeom>
          <a:noFill/>
        </p:spPr>
        <p:txBody>
          <a:bodyPr wrap="square">
            <a:spAutoFit/>
          </a:bodyPr>
          <a:lstStyle/>
          <a:p>
            <a:r>
              <a:rPr lang="en-US" sz="1200" dirty="0">
                <a:solidFill>
                  <a:schemeClr val="tx1">
                    <a:lumMod val="50000"/>
                    <a:lumOff val="50000"/>
                  </a:schemeClr>
                </a:solidFill>
                <a:effectLst/>
                <a:latin typeface="Helvetica" pitchFamily="2" charset="0"/>
              </a:rPr>
              <a:t>Lee and See (2004)</a:t>
            </a:r>
          </a:p>
        </p:txBody>
      </p:sp>
      <p:sp>
        <p:nvSpPr>
          <p:cNvPr id="42" name="TextBox 41">
            <a:extLst>
              <a:ext uri="{FF2B5EF4-FFF2-40B4-BE49-F238E27FC236}">
                <a16:creationId xmlns:a16="http://schemas.microsoft.com/office/drawing/2014/main" id="{A7C85CA5-9FED-CBFA-C0D4-754B3FAB9F14}"/>
              </a:ext>
            </a:extLst>
          </p:cNvPr>
          <p:cNvSpPr txBox="1"/>
          <p:nvPr/>
        </p:nvSpPr>
        <p:spPr>
          <a:xfrm>
            <a:off x="1680120" y="5995256"/>
            <a:ext cx="8912926" cy="830997"/>
          </a:xfrm>
          <a:prstGeom prst="rect">
            <a:avLst/>
          </a:prstGeom>
          <a:noFill/>
        </p:spPr>
        <p:txBody>
          <a:bodyPr wrap="square">
            <a:spAutoFit/>
          </a:bodyPr>
          <a:lstStyle/>
          <a:p>
            <a:pPr algn="ctr"/>
            <a:r>
              <a:rPr lang="en-US" sz="2400" dirty="0">
                <a:solidFill>
                  <a:srgbClr val="420E65"/>
                </a:solidFill>
              </a:rPr>
              <a:t>T</a:t>
            </a:r>
            <a:r>
              <a:rPr lang="en-US" sz="2400" dirty="0">
                <a:solidFill>
                  <a:srgbClr val="420E65"/>
                </a:solidFill>
                <a:effectLst/>
              </a:rPr>
              <a:t>he attitude that an agent will help achieve an individual’s goals in a situation characterized by uncertainty and vulnerability</a:t>
            </a:r>
          </a:p>
        </p:txBody>
      </p:sp>
    </p:spTree>
    <p:extLst>
      <p:ext uri="{BB962C8B-B14F-4D97-AF65-F5344CB8AC3E}">
        <p14:creationId xmlns:p14="http://schemas.microsoft.com/office/powerpoint/2010/main" val="389139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41" grpId="0"/>
      <p:bldP spid="4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All Scenarios</a:t>
            </a:r>
          </a:p>
        </p:txBody>
      </p:sp>
      <p:pic>
        <p:nvPicPr>
          <p:cNvPr id="17" name="Picture 16" descr="A screenshot of a document&#10;&#10;Description automatically generated">
            <a:extLst>
              <a:ext uri="{FF2B5EF4-FFF2-40B4-BE49-F238E27FC236}">
                <a16:creationId xmlns:a16="http://schemas.microsoft.com/office/drawing/2014/main" id="{AE75F914-9F3A-5BB8-5BCA-4B54B4215734}"/>
              </a:ext>
            </a:extLst>
          </p:cNvPr>
          <p:cNvPicPr>
            <a:picLocks noChangeAspect="1"/>
          </p:cNvPicPr>
          <p:nvPr/>
        </p:nvPicPr>
        <p:blipFill>
          <a:blip r:embed="rId2"/>
          <a:stretch>
            <a:fillRect/>
          </a:stretch>
        </p:blipFill>
        <p:spPr>
          <a:xfrm>
            <a:off x="3427409" y="1294445"/>
            <a:ext cx="5012054" cy="5370058"/>
          </a:xfrm>
          <a:prstGeom prst="rect">
            <a:avLst/>
          </a:prstGeom>
        </p:spPr>
      </p:pic>
    </p:spTree>
    <p:extLst>
      <p:ext uri="{BB962C8B-B14F-4D97-AF65-F5344CB8AC3E}">
        <p14:creationId xmlns:p14="http://schemas.microsoft.com/office/powerpoint/2010/main" val="8364854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Takeaways</a:t>
            </a:r>
          </a:p>
        </p:txBody>
      </p:sp>
      <p:sp>
        <p:nvSpPr>
          <p:cNvPr id="3" name="TextBox 2">
            <a:extLst>
              <a:ext uri="{FF2B5EF4-FFF2-40B4-BE49-F238E27FC236}">
                <a16:creationId xmlns:a16="http://schemas.microsoft.com/office/drawing/2014/main" id="{F30485EB-40E5-024F-574D-FD94C208F399}"/>
              </a:ext>
            </a:extLst>
          </p:cNvPr>
          <p:cNvSpPr txBox="1"/>
          <p:nvPr/>
        </p:nvSpPr>
        <p:spPr>
          <a:xfrm>
            <a:off x="166206" y="1648705"/>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H1</a:t>
            </a:r>
          </a:p>
        </p:txBody>
      </p:sp>
      <p:pic>
        <p:nvPicPr>
          <p:cNvPr id="4" name="Graphic 3" descr="Badge Tick with solid fill">
            <a:extLst>
              <a:ext uri="{FF2B5EF4-FFF2-40B4-BE49-F238E27FC236}">
                <a16:creationId xmlns:a16="http://schemas.microsoft.com/office/drawing/2014/main" id="{92F8786A-8FE9-B7D6-D79E-2B5895E726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448" y="1708665"/>
            <a:ext cx="421577" cy="421577"/>
          </a:xfrm>
          <a:prstGeom prst="rect">
            <a:avLst/>
          </a:prstGeom>
        </p:spPr>
      </p:pic>
      <p:pic>
        <p:nvPicPr>
          <p:cNvPr id="5" name="Graphic 4" descr="Badge Tick with solid fill">
            <a:extLst>
              <a:ext uri="{FF2B5EF4-FFF2-40B4-BE49-F238E27FC236}">
                <a16:creationId xmlns:a16="http://schemas.microsoft.com/office/drawing/2014/main" id="{2943A266-6893-8F0E-C788-87C0BE8CF2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449" y="3717400"/>
            <a:ext cx="421577" cy="421577"/>
          </a:xfrm>
          <a:prstGeom prst="rect">
            <a:avLst/>
          </a:prstGeom>
        </p:spPr>
      </p:pic>
      <p:pic>
        <p:nvPicPr>
          <p:cNvPr id="6" name="Graphic 5" descr="Badge Tick with solid fill">
            <a:extLst>
              <a:ext uri="{FF2B5EF4-FFF2-40B4-BE49-F238E27FC236}">
                <a16:creationId xmlns:a16="http://schemas.microsoft.com/office/drawing/2014/main" id="{E7B8FECA-C955-E0CA-48A5-CFD2E53AAE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7625" y="5642664"/>
            <a:ext cx="421577" cy="421577"/>
          </a:xfrm>
          <a:prstGeom prst="rect">
            <a:avLst/>
          </a:prstGeom>
        </p:spPr>
      </p:pic>
      <p:pic>
        <p:nvPicPr>
          <p:cNvPr id="8" name="Graphic 7" descr="Badge Tick with solid fill">
            <a:extLst>
              <a:ext uri="{FF2B5EF4-FFF2-40B4-BE49-F238E27FC236}">
                <a16:creationId xmlns:a16="http://schemas.microsoft.com/office/drawing/2014/main" id="{BEBB0909-EAB7-F9A9-0506-F4E1AE8CD0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8033" y="5381053"/>
            <a:ext cx="421577" cy="421577"/>
          </a:xfrm>
          <a:prstGeom prst="rect">
            <a:avLst/>
          </a:prstGeom>
        </p:spPr>
      </p:pic>
      <p:pic>
        <p:nvPicPr>
          <p:cNvPr id="9" name="Graphic 8" descr="Badge Tick with solid fill">
            <a:extLst>
              <a:ext uri="{FF2B5EF4-FFF2-40B4-BE49-F238E27FC236}">
                <a16:creationId xmlns:a16="http://schemas.microsoft.com/office/drawing/2014/main" id="{6916FAFB-2A2A-32F8-2272-8A9FAEF73B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9355" y="1697152"/>
            <a:ext cx="421577" cy="421577"/>
          </a:xfrm>
          <a:prstGeom prst="rect">
            <a:avLst/>
          </a:prstGeom>
        </p:spPr>
      </p:pic>
      <p:sp>
        <p:nvSpPr>
          <p:cNvPr id="12" name="TextBox 11">
            <a:extLst>
              <a:ext uri="{FF2B5EF4-FFF2-40B4-BE49-F238E27FC236}">
                <a16:creationId xmlns:a16="http://schemas.microsoft.com/office/drawing/2014/main" id="{EE15D5C2-9409-AF54-7797-3211EB34019E}"/>
              </a:ext>
            </a:extLst>
          </p:cNvPr>
          <p:cNvSpPr txBox="1"/>
          <p:nvPr/>
        </p:nvSpPr>
        <p:spPr>
          <a:xfrm>
            <a:off x="1784757" y="1284695"/>
            <a:ext cx="5120796" cy="1569660"/>
          </a:xfrm>
          <a:prstGeom prst="rect">
            <a:avLst/>
          </a:prstGeom>
          <a:noFill/>
        </p:spPr>
        <p:txBody>
          <a:bodyPr wrap="square">
            <a:spAutoFit/>
          </a:bodyPr>
          <a:lstStyle/>
          <a:p>
            <a:r>
              <a:rPr lang="en-US" sz="2400" dirty="0">
                <a:sym typeface="Wingdings" pitchFamily="2" charset="2"/>
              </a:rPr>
              <a:t>All scenarios</a:t>
            </a:r>
          </a:p>
          <a:p>
            <a:r>
              <a:rPr lang="en-US" sz="2400" dirty="0">
                <a:sym typeface="Wingdings" pitchFamily="2" charset="2"/>
              </a:rPr>
              <a:t>Performance (S1)</a:t>
            </a:r>
          </a:p>
          <a:p>
            <a:r>
              <a:rPr lang="en-US" sz="2400" dirty="0">
                <a:sym typeface="Wingdings" pitchFamily="2" charset="2"/>
              </a:rPr>
              <a:t>Purpose (S3)</a:t>
            </a:r>
          </a:p>
          <a:p>
            <a:r>
              <a:rPr lang="en-US" sz="2400" dirty="0">
                <a:sym typeface="Wingdings" pitchFamily="2" charset="2"/>
              </a:rPr>
              <a:t>Process (S2)  only process perception </a:t>
            </a:r>
            <a:endParaRPr lang="en-US" sz="2400" dirty="0"/>
          </a:p>
        </p:txBody>
      </p:sp>
      <p:sp>
        <p:nvSpPr>
          <p:cNvPr id="14" name="TextBox 13">
            <a:extLst>
              <a:ext uri="{FF2B5EF4-FFF2-40B4-BE49-F238E27FC236}">
                <a16:creationId xmlns:a16="http://schemas.microsoft.com/office/drawing/2014/main" id="{64FF0989-9DD5-5783-FFBE-2C22848133FD}"/>
              </a:ext>
            </a:extLst>
          </p:cNvPr>
          <p:cNvSpPr txBox="1"/>
          <p:nvPr/>
        </p:nvSpPr>
        <p:spPr>
          <a:xfrm>
            <a:off x="1708883" y="3281497"/>
            <a:ext cx="3027088" cy="1569660"/>
          </a:xfrm>
          <a:prstGeom prst="rect">
            <a:avLst/>
          </a:prstGeom>
          <a:noFill/>
        </p:spPr>
        <p:txBody>
          <a:bodyPr wrap="square">
            <a:spAutoFit/>
          </a:bodyPr>
          <a:lstStyle/>
          <a:p>
            <a:r>
              <a:rPr lang="en-US" sz="2400" dirty="0">
                <a:sym typeface="Wingdings" pitchFamily="2" charset="2"/>
              </a:rPr>
              <a:t>All scenarios</a:t>
            </a:r>
          </a:p>
          <a:p>
            <a:r>
              <a:rPr lang="en-US" sz="2400" dirty="0">
                <a:sym typeface="Wingdings" pitchFamily="2" charset="2"/>
              </a:rPr>
              <a:t>Performance (S1)</a:t>
            </a:r>
          </a:p>
          <a:p>
            <a:r>
              <a:rPr lang="en-US" sz="2400" dirty="0">
                <a:sym typeface="Wingdings" pitchFamily="2" charset="2"/>
              </a:rPr>
              <a:t>Process (S2)</a:t>
            </a:r>
          </a:p>
          <a:p>
            <a:r>
              <a:rPr lang="en-US" sz="2400" dirty="0">
                <a:sym typeface="Wingdings" pitchFamily="2" charset="2"/>
              </a:rPr>
              <a:t>Purpose (S3)</a:t>
            </a:r>
            <a:endParaRPr lang="en-US" sz="2400" dirty="0"/>
          </a:p>
        </p:txBody>
      </p:sp>
      <p:sp>
        <p:nvSpPr>
          <p:cNvPr id="16" name="TextBox 15">
            <a:extLst>
              <a:ext uri="{FF2B5EF4-FFF2-40B4-BE49-F238E27FC236}">
                <a16:creationId xmlns:a16="http://schemas.microsoft.com/office/drawing/2014/main" id="{A6322F54-9EB5-B19A-CA6E-3374AD2708D1}"/>
              </a:ext>
            </a:extLst>
          </p:cNvPr>
          <p:cNvSpPr txBox="1"/>
          <p:nvPr/>
        </p:nvSpPr>
        <p:spPr>
          <a:xfrm>
            <a:off x="166206" y="3666578"/>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H2</a:t>
            </a:r>
          </a:p>
        </p:txBody>
      </p:sp>
      <p:sp>
        <p:nvSpPr>
          <p:cNvPr id="17" name="TextBox 16">
            <a:extLst>
              <a:ext uri="{FF2B5EF4-FFF2-40B4-BE49-F238E27FC236}">
                <a16:creationId xmlns:a16="http://schemas.microsoft.com/office/drawing/2014/main" id="{549F1295-D318-B33F-ED9F-3975D6CCB3C3}"/>
              </a:ext>
            </a:extLst>
          </p:cNvPr>
          <p:cNvSpPr txBox="1"/>
          <p:nvPr/>
        </p:nvSpPr>
        <p:spPr>
          <a:xfrm>
            <a:off x="170373" y="5591843"/>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H3</a:t>
            </a:r>
          </a:p>
        </p:txBody>
      </p:sp>
      <p:sp>
        <p:nvSpPr>
          <p:cNvPr id="18" name="TextBox 17">
            <a:extLst>
              <a:ext uri="{FF2B5EF4-FFF2-40B4-BE49-F238E27FC236}">
                <a16:creationId xmlns:a16="http://schemas.microsoft.com/office/drawing/2014/main" id="{D507AE49-0C51-B210-C8F0-22D21CCE716D}"/>
              </a:ext>
            </a:extLst>
          </p:cNvPr>
          <p:cNvSpPr txBox="1"/>
          <p:nvPr/>
        </p:nvSpPr>
        <p:spPr>
          <a:xfrm>
            <a:off x="1708883" y="5182686"/>
            <a:ext cx="4977146" cy="1569660"/>
          </a:xfrm>
          <a:prstGeom prst="rect">
            <a:avLst/>
          </a:prstGeom>
          <a:noFill/>
        </p:spPr>
        <p:txBody>
          <a:bodyPr wrap="square">
            <a:spAutoFit/>
          </a:bodyPr>
          <a:lstStyle/>
          <a:p>
            <a:r>
              <a:rPr lang="en-US" sz="2400" dirty="0">
                <a:sym typeface="Wingdings" pitchFamily="2" charset="2"/>
              </a:rPr>
              <a:t>All scenarios  purpose perception 	   		   and total trust</a:t>
            </a:r>
          </a:p>
          <a:p>
            <a:r>
              <a:rPr lang="en-US" sz="2400" dirty="0">
                <a:sym typeface="Wingdings" pitchFamily="2" charset="2"/>
              </a:rPr>
              <a:t>Performance (S1)</a:t>
            </a:r>
          </a:p>
          <a:p>
            <a:r>
              <a:rPr lang="en-US" sz="2400" dirty="0">
                <a:sym typeface="Wingdings" pitchFamily="2" charset="2"/>
              </a:rPr>
              <a:t>Process (S2)  Increase!! </a:t>
            </a:r>
          </a:p>
        </p:txBody>
      </p:sp>
      <p:sp>
        <p:nvSpPr>
          <p:cNvPr id="20" name="TextBox 19">
            <a:extLst>
              <a:ext uri="{FF2B5EF4-FFF2-40B4-BE49-F238E27FC236}">
                <a16:creationId xmlns:a16="http://schemas.microsoft.com/office/drawing/2014/main" id="{50BC9F30-BCEC-D9AF-31C0-B0964B49A3B7}"/>
              </a:ext>
            </a:extLst>
          </p:cNvPr>
          <p:cNvSpPr txBox="1"/>
          <p:nvPr/>
        </p:nvSpPr>
        <p:spPr>
          <a:xfrm>
            <a:off x="7100424" y="1634227"/>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H4</a:t>
            </a:r>
          </a:p>
        </p:txBody>
      </p:sp>
      <p:sp>
        <p:nvSpPr>
          <p:cNvPr id="21" name="TextBox 20">
            <a:extLst>
              <a:ext uri="{FF2B5EF4-FFF2-40B4-BE49-F238E27FC236}">
                <a16:creationId xmlns:a16="http://schemas.microsoft.com/office/drawing/2014/main" id="{CB380641-B6BE-CA6B-9D53-90F0515599E9}"/>
              </a:ext>
            </a:extLst>
          </p:cNvPr>
          <p:cNvSpPr txBox="1"/>
          <p:nvPr/>
        </p:nvSpPr>
        <p:spPr>
          <a:xfrm>
            <a:off x="7100423" y="3049627"/>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H5</a:t>
            </a:r>
          </a:p>
        </p:txBody>
      </p:sp>
      <p:sp>
        <p:nvSpPr>
          <p:cNvPr id="22" name="TextBox 21">
            <a:extLst>
              <a:ext uri="{FF2B5EF4-FFF2-40B4-BE49-F238E27FC236}">
                <a16:creationId xmlns:a16="http://schemas.microsoft.com/office/drawing/2014/main" id="{C936D4CA-9588-34D9-788F-B7BF1A1FFA42}"/>
              </a:ext>
            </a:extLst>
          </p:cNvPr>
          <p:cNvSpPr txBox="1"/>
          <p:nvPr/>
        </p:nvSpPr>
        <p:spPr>
          <a:xfrm>
            <a:off x="7141314" y="4810147"/>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H6</a:t>
            </a:r>
          </a:p>
        </p:txBody>
      </p:sp>
      <p:sp>
        <p:nvSpPr>
          <p:cNvPr id="23" name="TextBox 22">
            <a:extLst>
              <a:ext uri="{FF2B5EF4-FFF2-40B4-BE49-F238E27FC236}">
                <a16:creationId xmlns:a16="http://schemas.microsoft.com/office/drawing/2014/main" id="{9E16947F-16D5-2A21-C88F-78639E4BE771}"/>
              </a:ext>
            </a:extLst>
          </p:cNvPr>
          <p:cNvSpPr txBox="1"/>
          <p:nvPr/>
        </p:nvSpPr>
        <p:spPr>
          <a:xfrm>
            <a:off x="7874438" y="2698276"/>
            <a:ext cx="4139900" cy="461665"/>
          </a:xfrm>
          <a:prstGeom prst="rect">
            <a:avLst/>
          </a:prstGeom>
          <a:noFill/>
        </p:spPr>
        <p:txBody>
          <a:bodyPr wrap="square">
            <a:spAutoFit/>
          </a:bodyPr>
          <a:lstStyle/>
          <a:p>
            <a:r>
              <a:rPr lang="en-US" sz="2400" dirty="0">
                <a:sym typeface="Wingdings" pitchFamily="2" charset="2"/>
              </a:rPr>
              <a:t>Positive update  performance</a:t>
            </a:r>
            <a:endParaRPr lang="en-US" sz="2400" dirty="0"/>
          </a:p>
        </p:txBody>
      </p:sp>
      <p:pic>
        <p:nvPicPr>
          <p:cNvPr id="25" name="Graphic 24" descr="Badge Tick with solid fill">
            <a:extLst>
              <a:ext uri="{FF2B5EF4-FFF2-40B4-BE49-F238E27FC236}">
                <a16:creationId xmlns:a16="http://schemas.microsoft.com/office/drawing/2014/main" id="{19624236-0AF7-DA5B-5FD5-AAA3FBAB89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8034" y="3533064"/>
            <a:ext cx="421577" cy="421577"/>
          </a:xfrm>
          <a:prstGeom prst="rect">
            <a:avLst/>
          </a:prstGeom>
        </p:spPr>
      </p:pic>
      <p:sp>
        <p:nvSpPr>
          <p:cNvPr id="26" name="TextBox 25">
            <a:extLst>
              <a:ext uri="{FF2B5EF4-FFF2-40B4-BE49-F238E27FC236}">
                <a16:creationId xmlns:a16="http://schemas.microsoft.com/office/drawing/2014/main" id="{D8A618C8-CB7B-C379-908B-824179DE0D57}"/>
              </a:ext>
            </a:extLst>
          </p:cNvPr>
          <p:cNvSpPr txBox="1"/>
          <p:nvPr/>
        </p:nvSpPr>
        <p:spPr>
          <a:xfrm>
            <a:off x="7885894" y="3486567"/>
            <a:ext cx="3652140" cy="461665"/>
          </a:xfrm>
          <a:prstGeom prst="rect">
            <a:avLst/>
          </a:prstGeom>
          <a:noFill/>
        </p:spPr>
        <p:txBody>
          <a:bodyPr wrap="square">
            <a:spAutoFit/>
          </a:bodyPr>
          <a:lstStyle/>
          <a:p>
            <a:r>
              <a:rPr lang="en-US" sz="2400" dirty="0">
                <a:sym typeface="Wingdings" pitchFamily="2" charset="2"/>
              </a:rPr>
              <a:t>Negative update  Process</a:t>
            </a:r>
            <a:endParaRPr lang="en-US" sz="2400" dirty="0"/>
          </a:p>
        </p:txBody>
      </p:sp>
      <p:sp>
        <p:nvSpPr>
          <p:cNvPr id="27" name="TextBox 26">
            <a:extLst>
              <a:ext uri="{FF2B5EF4-FFF2-40B4-BE49-F238E27FC236}">
                <a16:creationId xmlns:a16="http://schemas.microsoft.com/office/drawing/2014/main" id="{46A3328C-8A51-18D7-1DE5-0718BECFCD96}"/>
              </a:ext>
            </a:extLst>
          </p:cNvPr>
          <p:cNvSpPr txBox="1"/>
          <p:nvPr/>
        </p:nvSpPr>
        <p:spPr>
          <a:xfrm>
            <a:off x="7874438" y="4572719"/>
            <a:ext cx="4139900" cy="461665"/>
          </a:xfrm>
          <a:prstGeom prst="rect">
            <a:avLst/>
          </a:prstGeom>
          <a:noFill/>
        </p:spPr>
        <p:txBody>
          <a:bodyPr wrap="square">
            <a:spAutoFit/>
          </a:bodyPr>
          <a:lstStyle/>
          <a:p>
            <a:r>
              <a:rPr lang="en-US" sz="2400" dirty="0">
                <a:sym typeface="Wingdings" pitchFamily="2" charset="2"/>
              </a:rPr>
              <a:t>Positive update  performance</a:t>
            </a:r>
            <a:endParaRPr lang="en-US" sz="2400" dirty="0"/>
          </a:p>
        </p:txBody>
      </p:sp>
      <p:sp>
        <p:nvSpPr>
          <p:cNvPr id="29" name="TextBox 28">
            <a:extLst>
              <a:ext uri="{FF2B5EF4-FFF2-40B4-BE49-F238E27FC236}">
                <a16:creationId xmlns:a16="http://schemas.microsoft.com/office/drawing/2014/main" id="{1F5BAD84-529D-99E3-29A6-371056D23A41}"/>
              </a:ext>
            </a:extLst>
          </p:cNvPr>
          <p:cNvSpPr txBox="1"/>
          <p:nvPr/>
        </p:nvSpPr>
        <p:spPr>
          <a:xfrm>
            <a:off x="7885894" y="5361010"/>
            <a:ext cx="3776454" cy="461665"/>
          </a:xfrm>
          <a:prstGeom prst="rect">
            <a:avLst/>
          </a:prstGeom>
          <a:noFill/>
        </p:spPr>
        <p:txBody>
          <a:bodyPr wrap="square">
            <a:spAutoFit/>
          </a:bodyPr>
          <a:lstStyle/>
          <a:p>
            <a:r>
              <a:rPr lang="en-US" sz="2400" dirty="0">
                <a:sym typeface="Wingdings" pitchFamily="2" charset="2"/>
              </a:rPr>
              <a:t>Negative update  Purpose</a:t>
            </a:r>
            <a:endParaRPr lang="en-US" sz="2400" dirty="0"/>
          </a:p>
        </p:txBody>
      </p:sp>
      <p:sp>
        <p:nvSpPr>
          <p:cNvPr id="30" name="Left Bracket 29">
            <a:extLst>
              <a:ext uri="{FF2B5EF4-FFF2-40B4-BE49-F238E27FC236}">
                <a16:creationId xmlns:a16="http://schemas.microsoft.com/office/drawing/2014/main" id="{488071E6-2551-0AC4-22C2-46DD03D39B79}"/>
              </a:ext>
            </a:extLst>
          </p:cNvPr>
          <p:cNvSpPr/>
          <p:nvPr/>
        </p:nvSpPr>
        <p:spPr>
          <a:xfrm>
            <a:off x="1589887" y="1300752"/>
            <a:ext cx="339681" cy="1537546"/>
          </a:xfrm>
          <a:prstGeom prst="leftBracket">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3CC4E05-8CA0-8E6B-2E67-EB123CFFA767}"/>
              </a:ext>
            </a:extLst>
          </p:cNvPr>
          <p:cNvSpPr/>
          <p:nvPr/>
        </p:nvSpPr>
        <p:spPr>
          <a:xfrm>
            <a:off x="1578904" y="3288210"/>
            <a:ext cx="339681" cy="1537546"/>
          </a:xfrm>
          <a:prstGeom prst="leftBracket">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E80C22BA-5246-C836-AC37-2BC20F9F4D4C}"/>
              </a:ext>
            </a:extLst>
          </p:cNvPr>
          <p:cNvSpPr/>
          <p:nvPr/>
        </p:nvSpPr>
        <p:spPr>
          <a:xfrm>
            <a:off x="1589886" y="5183896"/>
            <a:ext cx="339681" cy="1537546"/>
          </a:xfrm>
          <a:prstGeom prst="leftBracket">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D53816F7-7897-648E-8A6D-3E85F66E4A5D}"/>
              </a:ext>
            </a:extLst>
          </p:cNvPr>
          <p:cNvSpPr/>
          <p:nvPr/>
        </p:nvSpPr>
        <p:spPr>
          <a:xfrm>
            <a:off x="7786469" y="2587303"/>
            <a:ext cx="339681" cy="1537546"/>
          </a:xfrm>
          <a:prstGeom prst="leftBracket">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8DE1B9F1-DC6D-0C31-104E-CC0BEFD2A7AA}"/>
              </a:ext>
            </a:extLst>
          </p:cNvPr>
          <p:cNvSpPr/>
          <p:nvPr/>
        </p:nvSpPr>
        <p:spPr>
          <a:xfrm>
            <a:off x="7786473" y="4482019"/>
            <a:ext cx="339681" cy="1537546"/>
          </a:xfrm>
          <a:prstGeom prst="leftBracket">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422480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Takeaways</a:t>
            </a:r>
          </a:p>
        </p:txBody>
      </p:sp>
      <p:sp>
        <p:nvSpPr>
          <p:cNvPr id="7" name="TextBox 6">
            <a:extLst>
              <a:ext uri="{FF2B5EF4-FFF2-40B4-BE49-F238E27FC236}">
                <a16:creationId xmlns:a16="http://schemas.microsoft.com/office/drawing/2014/main" id="{1AE85A6F-3435-0FA4-1E3F-65C09CB83AA9}"/>
              </a:ext>
            </a:extLst>
          </p:cNvPr>
          <p:cNvSpPr txBox="1"/>
          <p:nvPr/>
        </p:nvSpPr>
        <p:spPr>
          <a:xfrm>
            <a:off x="922879" y="1419442"/>
            <a:ext cx="10346242" cy="5262979"/>
          </a:xfrm>
          <a:prstGeom prst="rect">
            <a:avLst/>
          </a:prstGeom>
          <a:noFill/>
        </p:spPr>
        <p:txBody>
          <a:bodyPr wrap="square">
            <a:spAutoFit/>
          </a:bodyPr>
          <a:lstStyle/>
          <a:p>
            <a:pPr marL="457200" indent="-457200">
              <a:buClr>
                <a:srgbClr val="7030A0"/>
              </a:buClr>
              <a:buFont typeface="Wingdings" pitchFamily="2" charset="2"/>
              <a:buChar char="q"/>
            </a:pPr>
            <a:r>
              <a:rPr lang="en-US" sz="2800" dirty="0">
                <a:sym typeface="Wingdings" pitchFamily="2" charset="2"/>
              </a:rPr>
              <a:t>Positive update in model  Increase trust</a:t>
            </a:r>
          </a:p>
          <a:p>
            <a:pPr marL="457200" indent="-457200">
              <a:buClr>
                <a:srgbClr val="7030A0"/>
              </a:buClr>
              <a:buFont typeface="Wingdings" pitchFamily="2" charset="2"/>
              <a:buChar char="q"/>
            </a:pPr>
            <a:r>
              <a:rPr lang="en-US" sz="2800" dirty="0">
                <a:sym typeface="Wingdings" pitchFamily="2" charset="2"/>
              </a:rPr>
              <a:t>Negative update in model  Decrease trust</a:t>
            </a:r>
          </a:p>
          <a:p>
            <a:pPr marL="457200" indent="-457200">
              <a:buClr>
                <a:srgbClr val="7030A0"/>
              </a:buClr>
              <a:buFont typeface="Wingdings" pitchFamily="2" charset="2"/>
              <a:buChar char="q"/>
            </a:pPr>
            <a:r>
              <a:rPr lang="en-US" sz="2800" dirty="0">
                <a:sym typeface="Wingdings" pitchFamily="2" charset="2"/>
              </a:rPr>
              <a:t>Updating models for specific trust-related information correlated with that specific trust perception  Especially in negative update</a:t>
            </a:r>
          </a:p>
          <a:p>
            <a:pPr marL="457200" indent="-457200">
              <a:buClr>
                <a:srgbClr val="7030A0"/>
              </a:buClr>
              <a:buFont typeface="Wingdings" pitchFamily="2" charset="2"/>
              <a:buChar char="q"/>
            </a:pPr>
            <a:r>
              <a:rPr lang="en-US" sz="2800" dirty="0">
                <a:solidFill>
                  <a:schemeClr val="accent5">
                    <a:lumMod val="50000"/>
                  </a:schemeClr>
                </a:solidFill>
                <a:sym typeface="Wingdings" pitchFamily="2" charset="2"/>
              </a:rPr>
              <a:t>Negative update in process increased trust:</a:t>
            </a:r>
          </a:p>
          <a:p>
            <a:pPr>
              <a:buClr>
                <a:srgbClr val="7030A0"/>
              </a:buClr>
            </a:pPr>
            <a:r>
              <a:rPr lang="en-US" sz="2800" dirty="0">
                <a:solidFill>
                  <a:schemeClr val="accent5">
                    <a:lumMod val="50000"/>
                  </a:schemeClr>
                </a:solidFill>
                <a:sym typeface="Wingdings" pitchFamily="2" charset="2"/>
              </a:rPr>
              <a:t>		1. Comes with positive update in other perception</a:t>
            </a:r>
          </a:p>
          <a:p>
            <a:pPr>
              <a:buClr>
                <a:srgbClr val="7030A0"/>
              </a:buClr>
            </a:pPr>
            <a:r>
              <a:rPr lang="en-US" sz="2800" dirty="0">
                <a:solidFill>
                  <a:schemeClr val="accent5">
                    <a:lumMod val="50000"/>
                  </a:schemeClr>
                </a:solidFill>
                <a:sym typeface="Wingdings" pitchFamily="2" charset="2"/>
              </a:rPr>
              <a:t>		2. Process can include both observability and preference </a:t>
            </a:r>
          </a:p>
          <a:p>
            <a:pPr>
              <a:buClr>
                <a:srgbClr val="7030A0"/>
              </a:buClr>
            </a:pPr>
            <a:r>
              <a:rPr lang="en-US" sz="2800" dirty="0">
                <a:solidFill>
                  <a:schemeClr val="accent5">
                    <a:lumMod val="50000"/>
                  </a:schemeClr>
                </a:solidFill>
                <a:sym typeface="Wingdings" pitchFamily="2" charset="2"/>
              </a:rPr>
              <a:t>		3. Excluding one perception without others is challenging</a:t>
            </a:r>
          </a:p>
          <a:p>
            <a:pPr marL="457200" indent="-457200">
              <a:buClr>
                <a:srgbClr val="7030A0"/>
              </a:buClr>
              <a:buFont typeface="Wingdings" pitchFamily="2" charset="2"/>
              <a:buChar char="q"/>
            </a:pPr>
            <a:r>
              <a:rPr lang="en-US" sz="2800" dirty="0">
                <a:solidFill>
                  <a:schemeClr val="accent5">
                    <a:lumMod val="50000"/>
                  </a:schemeClr>
                </a:solidFill>
                <a:sym typeface="Wingdings" pitchFamily="2" charset="2"/>
              </a:rPr>
              <a:t>The significance of performance shows:</a:t>
            </a:r>
          </a:p>
          <a:p>
            <a:pPr>
              <a:buClr>
                <a:srgbClr val="7030A0"/>
              </a:buClr>
            </a:pPr>
            <a:r>
              <a:rPr lang="en-US" sz="2800" dirty="0">
                <a:solidFill>
                  <a:schemeClr val="accent5">
                    <a:lumMod val="50000"/>
                  </a:schemeClr>
                </a:solidFill>
                <a:sym typeface="Wingdings" pitchFamily="2" charset="2"/>
              </a:rPr>
              <a:t>		1. Performance perception is more effective in trust</a:t>
            </a:r>
          </a:p>
          <a:p>
            <a:pPr>
              <a:buClr>
                <a:srgbClr val="7030A0"/>
              </a:buClr>
            </a:pPr>
            <a:r>
              <a:rPr lang="en-US" sz="2800" dirty="0">
                <a:solidFill>
                  <a:schemeClr val="accent5">
                    <a:lumMod val="50000"/>
                  </a:schemeClr>
                </a:solidFill>
                <a:sym typeface="Wingdings" pitchFamily="2" charset="2"/>
              </a:rPr>
              <a:t>		2. Assuming performance is byproduct of aligned 				purpose and effective process</a:t>
            </a:r>
          </a:p>
        </p:txBody>
      </p:sp>
    </p:spTree>
    <p:extLst>
      <p:ext uri="{BB962C8B-B14F-4D97-AF65-F5344CB8AC3E}">
        <p14:creationId xmlns:p14="http://schemas.microsoft.com/office/powerpoint/2010/main" val="1447184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50878" y="6132973"/>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evron 10">
            <a:extLst>
              <a:ext uri="{FF2B5EF4-FFF2-40B4-BE49-F238E27FC236}">
                <a16:creationId xmlns:a16="http://schemas.microsoft.com/office/drawing/2014/main" id="{CBE178C0-ACC4-EF3C-AD5E-2605B636BEFA}"/>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3" name="Picture 12" descr="A diagram of a bridge&#10;&#10;Description automatically generated">
            <a:extLst>
              <a:ext uri="{FF2B5EF4-FFF2-40B4-BE49-F238E27FC236}">
                <a16:creationId xmlns:a16="http://schemas.microsoft.com/office/drawing/2014/main" id="{C0FA7524-A535-9C6E-6CE4-8B048B4B7D42}"/>
              </a:ext>
            </a:extLst>
          </p:cNvPr>
          <p:cNvPicPr>
            <a:picLocks noChangeAspect="1"/>
          </p:cNvPicPr>
          <p:nvPr/>
        </p:nvPicPr>
        <p:blipFill rotWithShape="1">
          <a:blip r:embed="rId3"/>
          <a:srcRect l="2880" t="11650" r="4147" b="4781"/>
          <a:stretch/>
        </p:blipFill>
        <p:spPr>
          <a:xfrm>
            <a:off x="7150308" y="164284"/>
            <a:ext cx="5041692" cy="2641863"/>
          </a:xfrm>
          <a:prstGeom prst="rect">
            <a:avLst/>
          </a:prstGeom>
        </p:spPr>
      </p:pic>
      <p:sp>
        <p:nvSpPr>
          <p:cNvPr id="14" name="Rectangle 13">
            <a:extLst>
              <a:ext uri="{FF2B5EF4-FFF2-40B4-BE49-F238E27FC236}">
                <a16:creationId xmlns:a16="http://schemas.microsoft.com/office/drawing/2014/main" id="{3D2A1621-62CB-C3BC-C612-7BF26DDFB35E}"/>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types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2831606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Other Research Contributions: AITA</a:t>
            </a:r>
          </a:p>
        </p:txBody>
      </p:sp>
      <p:pic>
        <p:nvPicPr>
          <p:cNvPr id="6" name="Picture 5" descr="A screenshot of a computer&#10;&#10;Description automatically generated">
            <a:extLst>
              <a:ext uri="{FF2B5EF4-FFF2-40B4-BE49-F238E27FC236}">
                <a16:creationId xmlns:a16="http://schemas.microsoft.com/office/drawing/2014/main" id="{82E14AF2-77C8-160C-28A7-985CC9039ADF}"/>
              </a:ext>
            </a:extLst>
          </p:cNvPr>
          <p:cNvPicPr>
            <a:picLocks noChangeAspect="1"/>
          </p:cNvPicPr>
          <p:nvPr/>
        </p:nvPicPr>
        <p:blipFill>
          <a:blip r:embed="rId3"/>
          <a:stretch>
            <a:fillRect/>
          </a:stretch>
        </p:blipFill>
        <p:spPr>
          <a:xfrm>
            <a:off x="-7327" y="1358530"/>
            <a:ext cx="3764732" cy="4973506"/>
          </a:xfrm>
          <a:prstGeom prst="rect">
            <a:avLst/>
          </a:prstGeom>
        </p:spPr>
      </p:pic>
      <p:sp>
        <p:nvSpPr>
          <p:cNvPr id="11" name="TextBox 10">
            <a:extLst>
              <a:ext uri="{FF2B5EF4-FFF2-40B4-BE49-F238E27FC236}">
                <a16:creationId xmlns:a16="http://schemas.microsoft.com/office/drawing/2014/main" id="{2F14643F-FB8B-7F5E-83C8-527BE9106926}"/>
              </a:ext>
            </a:extLst>
          </p:cNvPr>
          <p:cNvSpPr txBox="1"/>
          <p:nvPr/>
        </p:nvSpPr>
        <p:spPr>
          <a:xfrm>
            <a:off x="3691364" y="1196839"/>
            <a:ext cx="8431062" cy="4893647"/>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Arial" panose="020B0604020202020204" pitchFamily="34" charset="0"/>
              </a:rPr>
              <a:t>AI Task Allocator for team of human</a:t>
            </a:r>
            <a:endParaRPr lang="en-US" sz="2400" dirty="0">
              <a:latin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rPr>
              <a:t>Humans might contest AITA’s allocation by </a:t>
            </a:r>
            <a:r>
              <a:rPr lang="en-US" sz="2400" b="0" i="0" dirty="0">
                <a:effectLst/>
                <a:latin typeface="Arial" panose="020B0604020202020204" pitchFamily="34" charset="0"/>
              </a:rPr>
              <a:t>a counterfactual</a:t>
            </a:r>
            <a:br>
              <a:rPr lang="en-US" sz="2400" dirty="0"/>
            </a:br>
            <a:r>
              <a:rPr lang="en-US" sz="2400" dirty="0"/>
              <a:t>	</a:t>
            </a:r>
            <a:r>
              <a:rPr lang="en-US" sz="2400" dirty="0">
                <a:latin typeface="Arial" panose="020B0604020202020204" pitchFamily="34" charset="0"/>
              </a:rPr>
              <a:t>A</a:t>
            </a:r>
            <a:r>
              <a:rPr lang="en-US" sz="2400" b="0" i="0" dirty="0">
                <a:effectLst/>
                <a:latin typeface="Arial" panose="020B0604020202020204" pitchFamily="34" charset="0"/>
              </a:rPr>
              <a:t>gent with imperfect knowledge </a:t>
            </a:r>
          </a:p>
          <a:p>
            <a:r>
              <a:rPr lang="en-US" sz="2400" dirty="0">
                <a:latin typeface="Arial" panose="020B0604020202020204" pitchFamily="34" charset="0"/>
              </a:rPr>
              <a:t>	Agent with limited computational capability </a:t>
            </a:r>
            <a:br>
              <a:rPr lang="en-US" sz="2400" dirty="0"/>
            </a:br>
            <a:endParaRPr lang="en-US" sz="2400" dirty="0">
              <a:latin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sym typeface="Wingdings" pitchFamily="2" charset="2"/>
              </a:rPr>
              <a:t>A</a:t>
            </a:r>
            <a:r>
              <a:rPr lang="en-US" sz="2400" b="0" i="0" dirty="0">
                <a:effectLst/>
                <a:latin typeface="Arial" panose="020B0604020202020204" pitchFamily="34" charset="0"/>
              </a:rPr>
              <a:t> contrastive explanation is provided </a:t>
            </a:r>
            <a:r>
              <a:rPr lang="en-US" sz="2400" b="0" i="0" dirty="0">
                <a:effectLst/>
                <a:latin typeface="Arial" panose="020B0604020202020204" pitchFamily="34" charset="0"/>
                <a:sym typeface="Wingdings" pitchFamily="2" charset="2"/>
              </a:rPr>
              <a:t> </a:t>
            </a:r>
            <a:r>
              <a:rPr lang="en-US" sz="2400" b="0" i="0" dirty="0">
                <a:effectLst/>
                <a:latin typeface="Arial" panose="020B0604020202020204" pitchFamily="34" charset="0"/>
              </a:rPr>
              <a:t>the proposed allocation is better than the counterfactual.</a:t>
            </a:r>
          </a:p>
          <a:p>
            <a:pPr marL="342900" indent="-342900">
              <a:buFont typeface="Arial" panose="020B0604020202020204" pitchFamily="34" charset="0"/>
              <a:buChar char="•"/>
            </a:pPr>
            <a:r>
              <a:rPr lang="en-US" sz="2400" b="0" i="0" dirty="0">
                <a:effectLst/>
                <a:latin typeface="Arial" panose="020B0604020202020204" pitchFamily="34" charset="0"/>
              </a:rPr>
              <a:t>AITA uses a negotiation process that produces a negotiation-aware task allocation and contrastive explanation.</a:t>
            </a:r>
          </a:p>
          <a:p>
            <a:pPr marL="342900" indent="-342900">
              <a:buFont typeface="Arial" panose="020B0604020202020204" pitchFamily="34" charset="0"/>
              <a:buChar char="•"/>
            </a:pPr>
            <a:r>
              <a:rPr lang="en-US" sz="2400" dirty="0">
                <a:latin typeface="Arial" panose="020B0604020202020204" pitchFamily="34" charset="0"/>
              </a:rPr>
              <a:t>Human studies show AITA’s allocation is fair and the explanation is understandable and convincing.</a:t>
            </a:r>
            <a:endParaRPr lang="en-US" sz="2400" dirty="0"/>
          </a:p>
        </p:txBody>
      </p:sp>
      <p:sp>
        <p:nvSpPr>
          <p:cNvPr id="12" name="TextBox 11">
            <a:extLst>
              <a:ext uri="{FF2B5EF4-FFF2-40B4-BE49-F238E27FC236}">
                <a16:creationId xmlns:a16="http://schemas.microsoft.com/office/drawing/2014/main" id="{E8EA7279-1ECA-76C6-9198-4D71E7631B2F}"/>
              </a:ext>
            </a:extLst>
          </p:cNvPr>
          <p:cNvSpPr txBox="1"/>
          <p:nvPr/>
        </p:nvSpPr>
        <p:spPr>
          <a:xfrm>
            <a:off x="69573" y="6354350"/>
            <a:ext cx="12052853"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sengupta</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,“'Why didn't you allocate this task to them? 'Negotiation-Aware Explicable Task Allocation and Contrastive Explanation Generation,” In Proceedings AAMAS 2023.</a:t>
            </a:r>
          </a:p>
        </p:txBody>
      </p:sp>
    </p:spTree>
    <p:extLst>
      <p:ext uri="{BB962C8B-B14F-4D97-AF65-F5344CB8AC3E}">
        <p14:creationId xmlns:p14="http://schemas.microsoft.com/office/powerpoint/2010/main" val="22595161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fontScale="90000"/>
          </a:bodyPr>
          <a:lstStyle/>
          <a:p>
            <a:r>
              <a:rPr lang="en-US" sz="3600" b="1" dirty="0">
                <a:latin typeface="Eurostile" panose="020B0504020202050204" pitchFamily="34" charset="77"/>
              </a:rPr>
              <a:t>Other Research Contributions: User Preference in MCE </a:t>
            </a:r>
          </a:p>
        </p:txBody>
      </p:sp>
      <p:sp>
        <p:nvSpPr>
          <p:cNvPr id="10" name="TextBox 9">
            <a:extLst>
              <a:ext uri="{FF2B5EF4-FFF2-40B4-BE49-F238E27FC236}">
                <a16:creationId xmlns:a16="http://schemas.microsoft.com/office/drawing/2014/main" id="{D046724C-024C-B7F4-AE93-F18E5B43F9B0}"/>
              </a:ext>
            </a:extLst>
          </p:cNvPr>
          <p:cNvSpPr txBox="1"/>
          <p:nvPr/>
        </p:nvSpPr>
        <p:spPr>
          <a:xfrm>
            <a:off x="69573" y="6324854"/>
            <a:ext cx="11507899"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A. </a:t>
            </a:r>
            <a:r>
              <a:rPr lang="en-US" sz="1400" i="1" dirty="0" err="1">
                <a:solidFill>
                  <a:schemeClr val="accent5">
                    <a:lumMod val="75000"/>
                  </a:schemeClr>
                </a:solidFill>
              </a:rPr>
              <a:t>Olmo</a:t>
            </a:r>
            <a:r>
              <a:rPr lang="en-US" sz="1400" i="1" dirty="0">
                <a:solidFill>
                  <a:schemeClr val="accent5">
                    <a:lumMod val="75000"/>
                  </a:schemeClr>
                </a:solidFill>
              </a:rPr>
              <a:t>*, T. </a:t>
            </a:r>
            <a:r>
              <a:rPr lang="en-US" sz="1400" i="1" dirty="0" err="1">
                <a:solidFill>
                  <a:schemeClr val="accent5">
                    <a:lumMod val="75000"/>
                  </a:schemeClr>
                </a:solidFill>
              </a:rPr>
              <a:t>Chakraborti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 “Towards Understanding User Preferences for Explanation Types in Model Reconciliation,” In Proceedings HRI 2019.</a:t>
            </a:r>
          </a:p>
        </p:txBody>
      </p:sp>
      <p:pic>
        <p:nvPicPr>
          <p:cNvPr id="31" name="Picture 30" descr="A diagram of a graph&#10;&#10;Description automatically generated">
            <a:extLst>
              <a:ext uri="{FF2B5EF4-FFF2-40B4-BE49-F238E27FC236}">
                <a16:creationId xmlns:a16="http://schemas.microsoft.com/office/drawing/2014/main" id="{EF62A056-16EA-EE75-7187-C0B515180CDE}"/>
              </a:ext>
            </a:extLst>
          </p:cNvPr>
          <p:cNvPicPr>
            <a:picLocks noChangeAspect="1"/>
          </p:cNvPicPr>
          <p:nvPr/>
        </p:nvPicPr>
        <p:blipFill>
          <a:blip r:embed="rId3"/>
          <a:stretch>
            <a:fillRect/>
          </a:stretch>
        </p:blipFill>
        <p:spPr>
          <a:xfrm>
            <a:off x="6937132" y="1130281"/>
            <a:ext cx="5185293" cy="2254475"/>
          </a:xfrm>
          <a:prstGeom prst="rect">
            <a:avLst/>
          </a:prstGeom>
        </p:spPr>
      </p:pic>
      <p:cxnSp>
        <p:nvCxnSpPr>
          <p:cNvPr id="35" name="Straight Connector 34">
            <a:extLst>
              <a:ext uri="{FF2B5EF4-FFF2-40B4-BE49-F238E27FC236}">
                <a16:creationId xmlns:a16="http://schemas.microsoft.com/office/drawing/2014/main" id="{BC6CBD56-755E-B452-AFBD-E85D9B527A0E}"/>
              </a:ext>
            </a:extLst>
          </p:cNvPr>
          <p:cNvCxnSpPr>
            <a:cxnSpLocks/>
          </p:cNvCxnSpPr>
          <p:nvPr/>
        </p:nvCxnSpPr>
        <p:spPr>
          <a:xfrm>
            <a:off x="9645445" y="1607574"/>
            <a:ext cx="0" cy="356665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5528182-2EDF-A231-4247-1E1C69129FD8}"/>
              </a:ext>
            </a:extLst>
          </p:cNvPr>
          <p:cNvCxnSpPr/>
          <p:nvPr/>
        </p:nvCxnSpPr>
        <p:spPr>
          <a:xfrm>
            <a:off x="9026016" y="3886202"/>
            <a:ext cx="634180" cy="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2736952-D133-F357-C0E4-AA3BFC2A4E19}"/>
              </a:ext>
            </a:extLst>
          </p:cNvPr>
          <p:cNvCxnSpPr/>
          <p:nvPr/>
        </p:nvCxnSpPr>
        <p:spPr>
          <a:xfrm>
            <a:off x="9011267" y="4318821"/>
            <a:ext cx="634180" cy="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9DD92556-39D1-EF9D-D111-D5D801FCE712}"/>
              </a:ext>
            </a:extLst>
          </p:cNvPr>
          <p:cNvCxnSpPr/>
          <p:nvPr/>
        </p:nvCxnSpPr>
        <p:spPr>
          <a:xfrm>
            <a:off x="9011267" y="4746525"/>
            <a:ext cx="634180" cy="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BFCCD08-8EFA-82BF-F853-84047F500205}"/>
              </a:ext>
            </a:extLst>
          </p:cNvPr>
          <p:cNvCxnSpPr/>
          <p:nvPr/>
        </p:nvCxnSpPr>
        <p:spPr>
          <a:xfrm>
            <a:off x="9011267" y="5174228"/>
            <a:ext cx="634180" cy="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49D29357-D2D5-E56B-C578-1262EDFE2994}"/>
              </a:ext>
            </a:extLst>
          </p:cNvPr>
          <p:cNvSpPr txBox="1"/>
          <p:nvPr/>
        </p:nvSpPr>
        <p:spPr>
          <a:xfrm>
            <a:off x="7300453" y="3706452"/>
            <a:ext cx="1843545" cy="369332"/>
          </a:xfrm>
          <a:prstGeom prst="rect">
            <a:avLst/>
          </a:prstGeom>
          <a:noFill/>
        </p:spPr>
        <p:txBody>
          <a:bodyPr wrap="square" rtlCol="0">
            <a:spAutoFit/>
          </a:bodyPr>
          <a:lstStyle/>
          <a:p>
            <a:r>
              <a:rPr lang="en-US" dirty="0"/>
              <a:t>Initial Conditions</a:t>
            </a:r>
          </a:p>
        </p:txBody>
      </p:sp>
      <p:sp>
        <p:nvSpPr>
          <p:cNvPr id="45" name="TextBox 44">
            <a:extLst>
              <a:ext uri="{FF2B5EF4-FFF2-40B4-BE49-F238E27FC236}">
                <a16:creationId xmlns:a16="http://schemas.microsoft.com/office/drawing/2014/main" id="{4C9204BD-5143-E30A-FD43-C41D2E9C963B}"/>
              </a:ext>
            </a:extLst>
          </p:cNvPr>
          <p:cNvSpPr txBox="1"/>
          <p:nvPr/>
        </p:nvSpPr>
        <p:spPr>
          <a:xfrm>
            <a:off x="7300453" y="4137820"/>
            <a:ext cx="1710813" cy="369332"/>
          </a:xfrm>
          <a:prstGeom prst="rect">
            <a:avLst/>
          </a:prstGeom>
          <a:noFill/>
        </p:spPr>
        <p:txBody>
          <a:bodyPr wrap="square" rtlCol="0">
            <a:spAutoFit/>
          </a:bodyPr>
          <a:lstStyle/>
          <a:p>
            <a:r>
              <a:rPr lang="en-US" dirty="0"/>
              <a:t>Effects</a:t>
            </a:r>
          </a:p>
        </p:txBody>
      </p:sp>
      <p:sp>
        <p:nvSpPr>
          <p:cNvPr id="46" name="TextBox 45">
            <a:extLst>
              <a:ext uri="{FF2B5EF4-FFF2-40B4-BE49-F238E27FC236}">
                <a16:creationId xmlns:a16="http://schemas.microsoft.com/office/drawing/2014/main" id="{5754FCC1-83FB-D80E-E43F-ECF1C431F675}"/>
              </a:ext>
            </a:extLst>
          </p:cNvPr>
          <p:cNvSpPr txBox="1"/>
          <p:nvPr/>
        </p:nvSpPr>
        <p:spPr>
          <a:xfrm>
            <a:off x="7315203" y="4591045"/>
            <a:ext cx="1710813" cy="369332"/>
          </a:xfrm>
          <a:prstGeom prst="rect">
            <a:avLst/>
          </a:prstGeom>
          <a:noFill/>
        </p:spPr>
        <p:txBody>
          <a:bodyPr wrap="square" rtlCol="0">
            <a:spAutoFit/>
          </a:bodyPr>
          <a:lstStyle/>
          <a:p>
            <a:r>
              <a:rPr lang="en-US" dirty="0"/>
              <a:t>Preconditions</a:t>
            </a:r>
          </a:p>
        </p:txBody>
      </p:sp>
      <p:sp>
        <p:nvSpPr>
          <p:cNvPr id="47" name="TextBox 46">
            <a:extLst>
              <a:ext uri="{FF2B5EF4-FFF2-40B4-BE49-F238E27FC236}">
                <a16:creationId xmlns:a16="http://schemas.microsoft.com/office/drawing/2014/main" id="{B6476C8D-BA37-4B6E-4884-BDA272D1BC31}"/>
              </a:ext>
            </a:extLst>
          </p:cNvPr>
          <p:cNvSpPr txBox="1"/>
          <p:nvPr/>
        </p:nvSpPr>
        <p:spPr>
          <a:xfrm>
            <a:off x="7315203" y="4996440"/>
            <a:ext cx="1710813" cy="369332"/>
          </a:xfrm>
          <a:prstGeom prst="rect">
            <a:avLst/>
          </a:prstGeom>
          <a:noFill/>
        </p:spPr>
        <p:txBody>
          <a:bodyPr wrap="square" rtlCol="0">
            <a:spAutoFit/>
          </a:bodyPr>
          <a:lstStyle/>
          <a:p>
            <a:r>
              <a:rPr lang="en-US" dirty="0"/>
              <a:t>Goal</a:t>
            </a:r>
          </a:p>
        </p:txBody>
      </p:sp>
      <p:sp>
        <p:nvSpPr>
          <p:cNvPr id="48" name="TextBox 47">
            <a:extLst>
              <a:ext uri="{FF2B5EF4-FFF2-40B4-BE49-F238E27FC236}">
                <a16:creationId xmlns:a16="http://schemas.microsoft.com/office/drawing/2014/main" id="{6592D98C-52C9-942B-226F-8AE93EA69807}"/>
              </a:ext>
            </a:extLst>
          </p:cNvPr>
          <p:cNvSpPr txBox="1"/>
          <p:nvPr/>
        </p:nvSpPr>
        <p:spPr>
          <a:xfrm>
            <a:off x="260499" y="1380706"/>
            <a:ext cx="6435273" cy="4154984"/>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Arial" panose="020B0604020202020204" pitchFamily="34" charset="0"/>
              </a:rPr>
              <a:t>Understanding user preference in explanation as model reconciliation</a:t>
            </a:r>
          </a:p>
          <a:p>
            <a:pPr marL="342900" indent="-342900">
              <a:buFont typeface="Arial" panose="020B0604020202020204" pitchFamily="34" charset="0"/>
              <a:buChar char="•"/>
            </a:pPr>
            <a:r>
              <a:rPr lang="en-US" sz="2400" dirty="0">
                <a:latin typeface="Arial" panose="020B0604020202020204" pitchFamily="34" charset="0"/>
              </a:rPr>
              <a:t>MCE is Minimally Complete Explanation</a:t>
            </a:r>
          </a:p>
          <a:p>
            <a:pPr marL="342900" indent="-342900">
              <a:buFont typeface="Arial" panose="020B0604020202020204" pitchFamily="34" charset="0"/>
              <a:buChar char="•"/>
            </a:pPr>
            <a:r>
              <a:rPr lang="en-US" sz="2400" dirty="0">
                <a:latin typeface="Arial" panose="020B0604020202020204" pitchFamily="34" charset="0"/>
              </a:rPr>
              <a:t>Type of explanation consists of </a:t>
            </a:r>
          </a:p>
          <a:p>
            <a:pPr marL="4000500" lvl="8" indent="-342900">
              <a:buFont typeface="Arial" panose="020B0604020202020204" pitchFamily="34" charset="0"/>
              <a:buChar char="•"/>
            </a:pPr>
            <a:r>
              <a:rPr lang="en-US" sz="2400" dirty="0">
                <a:latin typeface="Arial" panose="020B0604020202020204" pitchFamily="34" charset="0"/>
              </a:rPr>
              <a:t>Initial conditions</a:t>
            </a:r>
          </a:p>
          <a:p>
            <a:pPr marL="4000500" lvl="8" indent="-342900">
              <a:buFont typeface="Arial" panose="020B0604020202020204" pitchFamily="34" charset="0"/>
              <a:buChar char="•"/>
            </a:pPr>
            <a:r>
              <a:rPr lang="en-US" sz="2400" dirty="0">
                <a:latin typeface="Arial" panose="020B0604020202020204" pitchFamily="34" charset="0"/>
              </a:rPr>
              <a:t>Effects</a:t>
            </a:r>
          </a:p>
          <a:p>
            <a:pPr marL="4000500" lvl="8" indent="-342900">
              <a:buFont typeface="Arial" panose="020B0604020202020204" pitchFamily="34" charset="0"/>
              <a:buChar char="•"/>
            </a:pPr>
            <a:r>
              <a:rPr lang="en-US" sz="2400" dirty="0">
                <a:latin typeface="Arial" panose="020B0604020202020204" pitchFamily="34" charset="0"/>
              </a:rPr>
              <a:t>Preconditions</a:t>
            </a:r>
          </a:p>
          <a:p>
            <a:pPr marL="4000500" lvl="8" indent="-342900">
              <a:buFont typeface="Arial" panose="020B0604020202020204" pitchFamily="34" charset="0"/>
              <a:buChar char="•"/>
            </a:pPr>
            <a:r>
              <a:rPr lang="en-US" sz="2400" dirty="0">
                <a:latin typeface="Arial" panose="020B0604020202020204" pitchFamily="34" charset="0"/>
              </a:rPr>
              <a:t>Goal </a:t>
            </a:r>
          </a:p>
          <a:p>
            <a:pPr marL="342900" indent="-342900">
              <a:buFont typeface="Arial" panose="020B0604020202020204" pitchFamily="34" charset="0"/>
              <a:buChar char="•"/>
            </a:pPr>
            <a:r>
              <a:rPr lang="en-US" sz="2400" dirty="0">
                <a:latin typeface="Arial" panose="020B0604020202020204" pitchFamily="34" charset="0"/>
              </a:rPr>
              <a:t>Our human subject studies show that users prefer the explanations that address misunderstandings about the effects</a:t>
            </a:r>
          </a:p>
        </p:txBody>
      </p:sp>
    </p:spTree>
    <p:extLst>
      <p:ext uri="{BB962C8B-B14F-4D97-AF65-F5344CB8AC3E}">
        <p14:creationId xmlns:p14="http://schemas.microsoft.com/office/powerpoint/2010/main" val="1962199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Other Research Contributions: GHAI Landscape</a:t>
            </a:r>
          </a:p>
        </p:txBody>
      </p:sp>
      <p:pic>
        <p:nvPicPr>
          <p:cNvPr id="4" name="Picture 3" descr="A screenshot of a video game&#10;&#10;Description automatically generated">
            <a:extLst>
              <a:ext uri="{FF2B5EF4-FFF2-40B4-BE49-F238E27FC236}">
                <a16:creationId xmlns:a16="http://schemas.microsoft.com/office/drawing/2014/main" id="{B2483F33-DD75-4A80-4702-23CF3C42B388}"/>
              </a:ext>
            </a:extLst>
          </p:cNvPr>
          <p:cNvPicPr>
            <a:picLocks noChangeAspect="1"/>
          </p:cNvPicPr>
          <p:nvPr/>
        </p:nvPicPr>
        <p:blipFill>
          <a:blip r:embed="rId3"/>
          <a:stretch>
            <a:fillRect/>
          </a:stretch>
        </p:blipFill>
        <p:spPr>
          <a:xfrm>
            <a:off x="6732830" y="1446532"/>
            <a:ext cx="5267750" cy="299273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FB00FA3-C18B-426E-943F-354D3AA88B28}"/>
                  </a:ext>
                </a:extLst>
              </p:cNvPr>
              <p:cNvSpPr txBox="1"/>
              <p:nvPr/>
            </p:nvSpPr>
            <p:spPr>
              <a:xfrm>
                <a:off x="260495" y="1645693"/>
                <a:ext cx="6280604" cy="3046988"/>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Arial" panose="020B0604020202020204" pitchFamily="34" charset="0"/>
                  </a:rPr>
                  <a:t>Generalized Human Aware AI framework.</a:t>
                </a:r>
              </a:p>
              <a:p>
                <a:pPr marL="342900" indent="-342900">
                  <a:buFont typeface="Arial" panose="020B0604020202020204" pitchFamily="34" charset="0"/>
                  <a:buChar char="•"/>
                </a:pPr>
                <a:r>
                  <a:rPr lang="en-US" sz="2400" b="0" i="0" dirty="0">
                    <a:effectLst/>
                    <a:latin typeface="Arial" panose="020B0604020202020204" pitchFamily="34" charset="0"/>
                  </a:rPr>
                  <a:t>GHAI can explain and unify the various. works in the area of human AI interaction. </a:t>
                </a:r>
              </a:p>
              <a:p>
                <a:pPr marL="342900" indent="-342900">
                  <a:buFont typeface="Arial" panose="020B0604020202020204" pitchFamily="34" charset="0"/>
                  <a:buChar char="•"/>
                </a:pPr>
                <a:r>
                  <a:rPr lang="en-US" sz="2400" dirty="0">
                    <a:latin typeface="Arial" panose="020B0604020202020204" pitchFamily="34" charset="0"/>
                  </a:rPr>
                  <a:t>GHAI allows for scenarios where human is actor</a:t>
                </a:r>
              </a:p>
              <a:p>
                <a:pPr marL="342900" indent="-342900">
                  <a:buFont typeface="Arial" panose="020B0604020202020204" pitchFamily="34" charset="0"/>
                  <a:buChar char="•"/>
                </a:pPr>
                <a:r>
                  <a:rPr lang="en-US" sz="2400" b="0" i="0" dirty="0">
                    <a:effectLst/>
                    <a:latin typeface="Arial" panose="020B0604020202020204" pitchFamily="34" charset="0"/>
                  </a:rPr>
                  <a:t>The task model </a:t>
                </a:r>
                <a14:m>
                  <m:oMath xmlns:m="http://schemas.openxmlformats.org/officeDocument/2006/math">
                    <m:sSup>
                      <m:sSupPr>
                        <m:ctrlPr>
                          <a:rPr lang="en-US" sz="2400" b="0" i="1" dirty="0" smtClean="0">
                            <a:effectLst/>
                            <a:latin typeface="Cambria Math" panose="02040503050406030204" pitchFamily="18" charset="0"/>
                            <a:ea typeface="Cambria Math" panose="02040503050406030204" pitchFamily="18" charset="0"/>
                          </a:rPr>
                        </m:ctrlPr>
                      </m:sSupPr>
                      <m:e>
                        <m:r>
                          <a:rPr lang="en-US" sz="2400" b="0" i="1" dirty="0" smtClean="0">
                            <a:effectLst/>
                            <a:latin typeface="Cambria Math" panose="02040503050406030204" pitchFamily="18" charset="0"/>
                            <a:ea typeface="Cambria Math" panose="02040503050406030204" pitchFamily="18" charset="0"/>
                          </a:rPr>
                          <m:t>ℳ</m:t>
                        </m:r>
                      </m:e>
                      <m:sup>
                        <m:r>
                          <a:rPr lang="en-US" sz="2400" b="0" i="1" dirty="0" smtClean="0">
                            <a:effectLst/>
                            <a:latin typeface="Cambria Math" panose="02040503050406030204" pitchFamily="18" charset="0"/>
                          </a:rPr>
                          <m:t>∗</m:t>
                        </m:r>
                      </m:sup>
                    </m:sSup>
                  </m:oMath>
                </a14:m>
                <a:r>
                  <a:rPr lang="en-US" sz="2400" b="0" i="0" dirty="0">
                    <a:effectLst/>
                    <a:latin typeface="Arial" panose="020B0604020202020204" pitchFamily="34" charset="0"/>
                  </a:rPr>
                  <a:t> captures the true joint task specification of both the human and AI agent</a:t>
                </a:r>
              </a:p>
            </p:txBody>
          </p:sp>
        </mc:Choice>
        <mc:Fallback xmlns="">
          <p:sp>
            <p:nvSpPr>
              <p:cNvPr id="5" name="TextBox 4">
                <a:extLst>
                  <a:ext uri="{FF2B5EF4-FFF2-40B4-BE49-F238E27FC236}">
                    <a16:creationId xmlns:a16="http://schemas.microsoft.com/office/drawing/2014/main" id="{0FB00FA3-C18B-426E-943F-354D3AA88B28}"/>
                  </a:ext>
                </a:extLst>
              </p:cNvPr>
              <p:cNvSpPr txBox="1">
                <a:spLocks noRot="1" noChangeAspect="1" noMove="1" noResize="1" noEditPoints="1" noAdjustHandles="1" noChangeArrowheads="1" noChangeShapeType="1" noTextEdit="1"/>
              </p:cNvSpPr>
              <p:nvPr/>
            </p:nvSpPr>
            <p:spPr>
              <a:xfrm>
                <a:off x="260495" y="1645693"/>
                <a:ext cx="6280604" cy="3046988"/>
              </a:xfrm>
              <a:prstGeom prst="rect">
                <a:avLst/>
              </a:prstGeom>
              <a:blipFill>
                <a:blip r:embed="rId4"/>
                <a:stretch>
                  <a:fillRect l="-1411" t="-1660" r="-2621" b="-332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84EF6E1-47C7-78A2-4DC8-CD4423A04F22}"/>
              </a:ext>
            </a:extLst>
          </p:cNvPr>
          <p:cNvSpPr txBox="1"/>
          <p:nvPr/>
        </p:nvSpPr>
        <p:spPr>
          <a:xfrm>
            <a:off x="260495" y="4692681"/>
            <a:ext cx="9473440"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rPr>
              <a:t>GHAI can be leveraged as next step for extending our mental model framework of trust when </a:t>
            </a:r>
            <a:r>
              <a:rPr lang="en-US" sz="2400" b="0" i="0" dirty="0">
                <a:effectLst/>
                <a:latin typeface="Arial" panose="020B0604020202020204" pitchFamily="34" charset="0"/>
              </a:rPr>
              <a:t>GHAI framework may not fully encompass our proposed mental model based framework of trust which humans play a more active role </a:t>
            </a:r>
          </a:p>
        </p:txBody>
      </p:sp>
      <p:sp>
        <p:nvSpPr>
          <p:cNvPr id="10" name="TextBox 9">
            <a:extLst>
              <a:ext uri="{FF2B5EF4-FFF2-40B4-BE49-F238E27FC236}">
                <a16:creationId xmlns:a16="http://schemas.microsoft.com/office/drawing/2014/main" id="{D046724C-024C-B7F4-AE93-F18E5B43F9B0}"/>
              </a:ext>
            </a:extLst>
          </p:cNvPr>
          <p:cNvSpPr txBox="1"/>
          <p:nvPr/>
        </p:nvSpPr>
        <p:spPr>
          <a:xfrm>
            <a:off x="69573" y="6354350"/>
            <a:ext cx="12052853"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,“A Mental-Model Centric Landscape of Human-AI Symbiosis,” R2HCAI, AAAI 2023.</a:t>
            </a:r>
          </a:p>
        </p:txBody>
      </p:sp>
    </p:spTree>
    <p:extLst>
      <p:ext uri="{BB962C8B-B14F-4D97-AF65-F5344CB8AC3E}">
        <p14:creationId xmlns:p14="http://schemas.microsoft.com/office/powerpoint/2010/main" val="1694131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A diagram of a bridge&#10;&#10;Description automatically generated">
            <a:extLst>
              <a:ext uri="{FF2B5EF4-FFF2-40B4-BE49-F238E27FC236}">
                <a16:creationId xmlns:a16="http://schemas.microsoft.com/office/drawing/2014/main" id="{01CB629C-0724-DEC4-A62D-AFB4EA278C7F}"/>
              </a:ext>
            </a:extLst>
          </p:cNvPr>
          <p:cNvPicPr>
            <a:picLocks noChangeAspect="1"/>
          </p:cNvPicPr>
          <p:nvPr/>
        </p:nvPicPr>
        <p:blipFill rotWithShape="1">
          <a:blip r:embed="rId2"/>
          <a:srcRect l="-1" r="378"/>
          <a:stretch/>
        </p:blipFill>
        <p:spPr>
          <a:xfrm>
            <a:off x="4448949" y="1055391"/>
            <a:ext cx="7743051" cy="4133776"/>
          </a:xfrm>
          <a:prstGeom prst="rect">
            <a:avLst/>
          </a:prstGeom>
        </p:spPr>
      </p:pic>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Conclusions and Takeaways</a:t>
            </a:r>
          </a:p>
        </p:txBody>
      </p:sp>
      <p:sp>
        <p:nvSpPr>
          <p:cNvPr id="65" name="Rectangle 64">
            <a:extLst>
              <a:ext uri="{FF2B5EF4-FFF2-40B4-BE49-F238E27FC236}">
                <a16:creationId xmlns:a16="http://schemas.microsoft.com/office/drawing/2014/main" id="{102070C8-9012-0874-198C-F9BBEEAA86D3}"/>
              </a:ext>
            </a:extLst>
          </p:cNvPr>
          <p:cNvSpPr/>
          <p:nvPr/>
        </p:nvSpPr>
        <p:spPr>
          <a:xfrm>
            <a:off x="167122" y="1550855"/>
            <a:ext cx="4712073" cy="1061954"/>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u="sng" dirty="0">
                <a:solidFill>
                  <a:schemeClr val="tx1">
                    <a:lumMod val="85000"/>
                    <a:lumOff val="15000"/>
                  </a:schemeClr>
                </a:solidFill>
              </a:rPr>
              <a:t>A G</a:t>
            </a:r>
            <a:r>
              <a:rPr lang="en-US" sz="2800" b="1" u="sng" dirty="0">
                <a:solidFill>
                  <a:schemeClr val="tx1"/>
                </a:solidFill>
                <a:effectLst/>
              </a:rPr>
              <a:t>eneralized</a:t>
            </a:r>
            <a:r>
              <a:rPr lang="en-US" sz="2800" b="1" u="sng" dirty="0">
                <a:solidFill>
                  <a:schemeClr val="tx1"/>
                </a:solidFill>
              </a:rPr>
              <a:t> </a:t>
            </a:r>
            <a:r>
              <a:rPr lang="en-US" sz="2800" b="1" u="sng" dirty="0">
                <a:solidFill>
                  <a:schemeClr val="tx1"/>
                </a:solidFill>
                <a:effectLst/>
              </a:rPr>
              <a:t>mental model based formalizations of trust</a:t>
            </a:r>
          </a:p>
        </p:txBody>
      </p:sp>
      <p:sp>
        <p:nvSpPr>
          <p:cNvPr id="66" name="Rectangle 65">
            <a:extLst>
              <a:ext uri="{FF2B5EF4-FFF2-40B4-BE49-F238E27FC236}">
                <a16:creationId xmlns:a16="http://schemas.microsoft.com/office/drawing/2014/main" id="{D193234A-EF95-BEC1-1FB7-45F2F7C34149}"/>
              </a:ext>
            </a:extLst>
          </p:cNvPr>
          <p:cNvSpPr/>
          <p:nvPr/>
        </p:nvSpPr>
        <p:spPr>
          <a:xfrm>
            <a:off x="449756" y="2698032"/>
            <a:ext cx="4144297"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F</a:t>
            </a:r>
            <a:r>
              <a:rPr lang="en-US" sz="2400" dirty="0">
                <a:solidFill>
                  <a:schemeClr val="tx1"/>
                </a:solidFill>
                <a:effectLst/>
              </a:rPr>
              <a:t>oundation for </a:t>
            </a:r>
            <a:r>
              <a:rPr lang="en-US" sz="2400" dirty="0">
                <a:solidFill>
                  <a:schemeClr val="tx1"/>
                </a:solidFill>
              </a:rPr>
              <a:t>working with</a:t>
            </a:r>
            <a:r>
              <a:rPr lang="en-US" sz="2400" dirty="0">
                <a:solidFill>
                  <a:schemeClr val="tx1"/>
                </a:solidFill>
                <a:effectLst/>
              </a:rPr>
              <a:t> an appropriate level of trust</a:t>
            </a:r>
          </a:p>
        </p:txBody>
      </p:sp>
      <p:sp>
        <p:nvSpPr>
          <p:cNvPr id="67" name="Rectangle 66">
            <a:extLst>
              <a:ext uri="{FF2B5EF4-FFF2-40B4-BE49-F238E27FC236}">
                <a16:creationId xmlns:a16="http://schemas.microsoft.com/office/drawing/2014/main" id="{8A97A25C-F49B-2FD5-F6B3-29F008278150}"/>
              </a:ext>
            </a:extLst>
          </p:cNvPr>
          <p:cNvSpPr/>
          <p:nvPr/>
        </p:nvSpPr>
        <p:spPr>
          <a:xfrm>
            <a:off x="449756" y="3793099"/>
            <a:ext cx="4144298"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a:t>
            </a:r>
            <a:r>
              <a:rPr lang="en-US" sz="2400" dirty="0">
                <a:solidFill>
                  <a:schemeClr val="tx1"/>
                </a:solidFill>
                <a:effectLst/>
              </a:rPr>
              <a:t>aptures the multi-dimensional aspects of trust and bridge the gap in literature</a:t>
            </a:r>
          </a:p>
        </p:txBody>
      </p:sp>
      <p:sp>
        <p:nvSpPr>
          <p:cNvPr id="68" name="Rectangle 67">
            <a:extLst>
              <a:ext uri="{FF2B5EF4-FFF2-40B4-BE49-F238E27FC236}">
                <a16:creationId xmlns:a16="http://schemas.microsoft.com/office/drawing/2014/main" id="{600C0933-3CE2-1C4B-AB79-C665C7173A64}"/>
              </a:ext>
            </a:extLst>
          </p:cNvPr>
          <p:cNvSpPr/>
          <p:nvPr/>
        </p:nvSpPr>
        <p:spPr>
          <a:xfrm>
            <a:off x="449756" y="4688268"/>
            <a:ext cx="5304090" cy="122483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effectLst/>
              </a:rPr>
              <a:t>Developing different trust-aware decision making frameworks</a:t>
            </a:r>
            <a:endParaRPr lang="en-US" sz="2400" dirty="0">
              <a:effectLst/>
              <a:latin typeface="Helvetica" pitchFamily="2" charset="0"/>
            </a:endParaRPr>
          </a:p>
        </p:txBody>
      </p:sp>
      <p:sp>
        <p:nvSpPr>
          <p:cNvPr id="69" name="Rectangle 68">
            <a:extLst>
              <a:ext uri="{FF2B5EF4-FFF2-40B4-BE49-F238E27FC236}">
                <a16:creationId xmlns:a16="http://schemas.microsoft.com/office/drawing/2014/main" id="{0A933FD6-B2A2-ACF0-0FDC-3C3AA312EABF}"/>
              </a:ext>
            </a:extLst>
          </p:cNvPr>
          <p:cNvSpPr/>
          <p:nvPr/>
        </p:nvSpPr>
        <p:spPr>
          <a:xfrm>
            <a:off x="449756" y="5640717"/>
            <a:ext cx="6845679"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U</a:t>
            </a:r>
            <a:r>
              <a:rPr lang="en-US" sz="2400" dirty="0">
                <a:solidFill>
                  <a:schemeClr val="tx1"/>
                </a:solidFill>
                <a:effectLst/>
              </a:rPr>
              <a:t>tilizing our framework for trust inference</a:t>
            </a:r>
          </a:p>
        </p:txBody>
      </p:sp>
      <p:sp>
        <p:nvSpPr>
          <p:cNvPr id="70" name="Chevron 69">
            <a:extLst>
              <a:ext uri="{FF2B5EF4-FFF2-40B4-BE49-F238E27FC236}">
                <a16:creationId xmlns:a16="http://schemas.microsoft.com/office/drawing/2014/main" id="{D6B58E76-9281-F745-ABAD-9DC021B00A78}"/>
              </a:ext>
            </a:extLst>
          </p:cNvPr>
          <p:cNvSpPr/>
          <p:nvPr/>
        </p:nvSpPr>
        <p:spPr>
          <a:xfrm>
            <a:off x="171799" y="2814896"/>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71" name="Chevron 70">
            <a:extLst>
              <a:ext uri="{FF2B5EF4-FFF2-40B4-BE49-F238E27FC236}">
                <a16:creationId xmlns:a16="http://schemas.microsoft.com/office/drawing/2014/main" id="{A87573CC-C074-0156-E9F1-2FFF78BC8DBF}"/>
              </a:ext>
            </a:extLst>
          </p:cNvPr>
          <p:cNvSpPr/>
          <p:nvPr/>
        </p:nvSpPr>
        <p:spPr>
          <a:xfrm>
            <a:off x="167122" y="3681814"/>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72" name="Chevron 71">
            <a:extLst>
              <a:ext uri="{FF2B5EF4-FFF2-40B4-BE49-F238E27FC236}">
                <a16:creationId xmlns:a16="http://schemas.microsoft.com/office/drawing/2014/main" id="{699CEC76-6C93-5EEF-F4AC-D88EF3F45AF4}"/>
              </a:ext>
            </a:extLst>
          </p:cNvPr>
          <p:cNvSpPr/>
          <p:nvPr/>
        </p:nvSpPr>
        <p:spPr>
          <a:xfrm>
            <a:off x="169136" y="4961218"/>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73" name="Chevron 72">
            <a:extLst>
              <a:ext uri="{FF2B5EF4-FFF2-40B4-BE49-F238E27FC236}">
                <a16:creationId xmlns:a16="http://schemas.microsoft.com/office/drawing/2014/main" id="{8BD6BCC8-B2E2-86B5-A9FE-C8378C60A8BF}"/>
              </a:ext>
            </a:extLst>
          </p:cNvPr>
          <p:cNvSpPr/>
          <p:nvPr/>
        </p:nvSpPr>
        <p:spPr>
          <a:xfrm>
            <a:off x="169136" y="5913104"/>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7042648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Research Contributions: List 1</a:t>
            </a:r>
          </a:p>
        </p:txBody>
      </p:sp>
      <p:pic>
        <p:nvPicPr>
          <p:cNvPr id="4" name="Picture 3" descr="A screenshot of a graph&#10;&#10;Description automatically generated">
            <a:extLst>
              <a:ext uri="{FF2B5EF4-FFF2-40B4-BE49-F238E27FC236}">
                <a16:creationId xmlns:a16="http://schemas.microsoft.com/office/drawing/2014/main" id="{08424D8C-464A-B2C7-952B-F552AA31BEFA}"/>
              </a:ext>
            </a:extLst>
          </p:cNvPr>
          <p:cNvPicPr>
            <a:picLocks noChangeAspect="1"/>
          </p:cNvPicPr>
          <p:nvPr/>
        </p:nvPicPr>
        <p:blipFill>
          <a:blip r:embed="rId3"/>
          <a:stretch>
            <a:fillRect/>
          </a:stretch>
        </p:blipFill>
        <p:spPr>
          <a:xfrm>
            <a:off x="8808335" y="711951"/>
            <a:ext cx="3329912" cy="4111003"/>
          </a:xfrm>
          <a:prstGeom prst="rect">
            <a:avLst/>
          </a:prstGeom>
        </p:spPr>
      </p:pic>
      <p:sp>
        <p:nvSpPr>
          <p:cNvPr id="5" name="TextBox 4">
            <a:extLst>
              <a:ext uri="{FF2B5EF4-FFF2-40B4-BE49-F238E27FC236}">
                <a16:creationId xmlns:a16="http://schemas.microsoft.com/office/drawing/2014/main" id="{D4FEBB89-17A1-A67C-E416-D097CA41D6B0}"/>
              </a:ext>
            </a:extLst>
          </p:cNvPr>
          <p:cNvSpPr txBox="1"/>
          <p:nvPr/>
        </p:nvSpPr>
        <p:spPr>
          <a:xfrm>
            <a:off x="190500" y="4590845"/>
            <a:ext cx="12001500" cy="2308324"/>
          </a:xfrm>
          <a:prstGeom prst="rect">
            <a:avLst/>
          </a:prstGeom>
          <a:noFill/>
        </p:spPr>
        <p:txBody>
          <a:bodyPr wrap="square">
            <a:spAutoFit/>
          </a:bodyPr>
          <a:lstStyle/>
          <a:p>
            <a:r>
              <a:rPr lang="en-US" sz="2400" dirty="0"/>
              <a:t>[3] Zahedi, Z., Verma, M., </a:t>
            </a:r>
            <a:r>
              <a:rPr lang="en-US" sz="2400" dirty="0" err="1"/>
              <a:t>Sreedharan</a:t>
            </a:r>
            <a:r>
              <a:rPr lang="en-US" sz="2400" dirty="0"/>
              <a:t>, S., &amp; </a:t>
            </a:r>
            <a:r>
              <a:rPr lang="en-US" sz="2400" dirty="0" err="1"/>
              <a:t>Kambhampati</a:t>
            </a:r>
            <a:r>
              <a:rPr lang="en-US" sz="2400" dirty="0"/>
              <a:t>, S. (2023, March). Trust-aware planning: Modeling trust evolution in iterated human-robot interaction. In Proceedings of the 2023 ACM/IEEE International Conference on Human-Robot Interaction (pp. 281-289).</a:t>
            </a:r>
          </a:p>
          <a:p>
            <a:endParaRPr lang="en-US" sz="2400" dirty="0"/>
          </a:p>
          <a:p>
            <a:r>
              <a:rPr lang="en-US" sz="2400" dirty="0"/>
              <a:t>[4] Zahedi, Z., </a:t>
            </a:r>
            <a:r>
              <a:rPr lang="en-US" sz="2400" dirty="0" err="1"/>
              <a:t>Sreedharan</a:t>
            </a:r>
            <a:r>
              <a:rPr lang="en-US" sz="2400" dirty="0"/>
              <a:t>, S., </a:t>
            </a:r>
            <a:r>
              <a:rPr lang="en-US" sz="2400" dirty="0" err="1"/>
              <a:t>Valmeekan</a:t>
            </a:r>
            <a:r>
              <a:rPr lang="en-US" sz="2400" dirty="0"/>
              <a:t>, K., &amp; </a:t>
            </a:r>
            <a:r>
              <a:rPr lang="en-US" sz="2400" dirty="0" err="1"/>
              <a:t>Kambhampati</a:t>
            </a:r>
            <a:r>
              <a:rPr lang="en-US" sz="2400" dirty="0"/>
              <a:t>, S. (2023). Explicable or Optimal: Trust Aware Planning in Iterated Human Robot Interaction. Stand-alone video, ICRA 2023.</a:t>
            </a:r>
          </a:p>
        </p:txBody>
      </p:sp>
      <p:sp>
        <p:nvSpPr>
          <p:cNvPr id="6" name="TextBox 5">
            <a:extLst>
              <a:ext uri="{FF2B5EF4-FFF2-40B4-BE49-F238E27FC236}">
                <a16:creationId xmlns:a16="http://schemas.microsoft.com/office/drawing/2014/main" id="{78B0B7D4-4E03-AE00-D82C-8F25CFF23028}"/>
              </a:ext>
            </a:extLst>
          </p:cNvPr>
          <p:cNvSpPr txBox="1"/>
          <p:nvPr/>
        </p:nvSpPr>
        <p:spPr>
          <a:xfrm>
            <a:off x="190500" y="1174525"/>
            <a:ext cx="9077485" cy="3416320"/>
          </a:xfrm>
          <a:prstGeom prst="rect">
            <a:avLst/>
          </a:prstGeom>
          <a:noFill/>
        </p:spPr>
        <p:txBody>
          <a:bodyPr wrap="square">
            <a:spAutoFit/>
          </a:bodyPr>
          <a:lstStyle/>
          <a:p>
            <a:r>
              <a:rPr lang="en-US" sz="2400" dirty="0"/>
              <a:t>[1] Zahedi, Z., Sengupta, S., &amp; </a:t>
            </a:r>
            <a:r>
              <a:rPr lang="en-US" sz="2400" dirty="0" err="1"/>
              <a:t>Kambhampati</a:t>
            </a:r>
            <a:r>
              <a:rPr lang="en-US" sz="2400" dirty="0"/>
              <a:t>, S. Inference of Human's Observation Strategy for Monitoring Robot's Behavior based on a Game-Theoretic Model of Trust. Trust workshop at AAMAS 2019, R4P workshop at R:SS 2021, under review IEEE THMS.</a:t>
            </a:r>
          </a:p>
          <a:p>
            <a:endParaRPr lang="en-US" sz="2400" dirty="0"/>
          </a:p>
          <a:p>
            <a:r>
              <a:rPr lang="en-US" sz="2400" dirty="0"/>
              <a:t>[2] Zahedi, Z., </a:t>
            </a:r>
            <a:r>
              <a:rPr lang="en-US" sz="2400" dirty="0" err="1"/>
              <a:t>Sreedharan</a:t>
            </a:r>
            <a:r>
              <a:rPr lang="en-US" sz="2400" dirty="0"/>
              <a:t>, S., Verma, M., &amp; </a:t>
            </a:r>
            <a:r>
              <a:rPr lang="en-US" sz="2400" dirty="0" err="1"/>
              <a:t>Kambhampati</a:t>
            </a:r>
            <a:r>
              <a:rPr lang="en-US" sz="2400" dirty="0"/>
              <a:t>, S. (2022, March). Modeling the Interplay between Human Trust and Monitoring. In 2022 17th ACM/IEEE International Conference on Human-Robot Interaction (HRI) (pp. 1119-1123). IEEE.</a:t>
            </a:r>
          </a:p>
        </p:txBody>
      </p:sp>
    </p:spTree>
    <p:extLst>
      <p:ext uri="{BB962C8B-B14F-4D97-AF65-F5344CB8AC3E}">
        <p14:creationId xmlns:p14="http://schemas.microsoft.com/office/powerpoint/2010/main" val="1975184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Research Contributions: List 2</a:t>
            </a:r>
          </a:p>
        </p:txBody>
      </p:sp>
      <p:sp>
        <p:nvSpPr>
          <p:cNvPr id="4" name="TextBox 3">
            <a:extLst>
              <a:ext uri="{FF2B5EF4-FFF2-40B4-BE49-F238E27FC236}">
                <a16:creationId xmlns:a16="http://schemas.microsoft.com/office/drawing/2014/main" id="{4F5AF5A0-20A0-9F27-7C43-EAAB05F131A3}"/>
              </a:ext>
            </a:extLst>
          </p:cNvPr>
          <p:cNvSpPr txBox="1"/>
          <p:nvPr/>
        </p:nvSpPr>
        <p:spPr>
          <a:xfrm>
            <a:off x="203200" y="1274544"/>
            <a:ext cx="11810999" cy="5632311"/>
          </a:xfrm>
          <a:prstGeom prst="rect">
            <a:avLst/>
          </a:prstGeom>
          <a:noFill/>
        </p:spPr>
        <p:txBody>
          <a:bodyPr wrap="square">
            <a:spAutoFit/>
          </a:bodyPr>
          <a:lstStyle/>
          <a:p>
            <a:r>
              <a:rPr lang="en-US" sz="2400" dirty="0"/>
              <a:t>[5] Zahedi, Z., </a:t>
            </a:r>
            <a:r>
              <a:rPr lang="en-US" sz="2400" dirty="0" err="1"/>
              <a:t>Sreedharan</a:t>
            </a:r>
            <a:r>
              <a:rPr lang="en-US" sz="2400" dirty="0"/>
              <a:t>, S., &amp; </a:t>
            </a:r>
            <a:r>
              <a:rPr lang="en-US" sz="2400" dirty="0" err="1"/>
              <a:t>Kambhampati</a:t>
            </a:r>
            <a:r>
              <a:rPr lang="en-US" sz="2400" dirty="0"/>
              <a:t>, S. (2023). A Mental Model Based Theory of Trust. XAI workshop, IJCAI 2023.</a:t>
            </a:r>
          </a:p>
          <a:p>
            <a:endParaRPr lang="en-US" sz="2400" dirty="0"/>
          </a:p>
          <a:p>
            <a:r>
              <a:rPr lang="en-US" sz="2400" dirty="0"/>
              <a:t>[6] Zahedi, Z., Sengupta, S., &amp; </a:t>
            </a:r>
            <a:r>
              <a:rPr lang="en-US" sz="2400" dirty="0" err="1"/>
              <a:t>Kambhampati</a:t>
            </a:r>
            <a:r>
              <a:rPr lang="en-US" sz="2400" dirty="0"/>
              <a:t>, S. (2023, May). 'Why didn't you allocate this task to them? 'Negotiation-Aware Explicable Task Allocation and Contrastive Explanation Generation. In Proceedings of the 2023 International Conference on Autonomous Agents and Multiagent Systems (pp. 2292-2294).</a:t>
            </a:r>
          </a:p>
          <a:p>
            <a:endParaRPr lang="en-US" sz="2400" b="0" i="0" dirty="0">
              <a:effectLst/>
            </a:endParaRPr>
          </a:p>
          <a:p>
            <a:r>
              <a:rPr lang="en-US" sz="2400" b="0" i="0" dirty="0">
                <a:effectLst/>
              </a:rPr>
              <a:t>[7] Zahedi, Z., </a:t>
            </a:r>
            <a:r>
              <a:rPr lang="en-US" sz="2400" b="0" i="0" dirty="0" err="1">
                <a:effectLst/>
              </a:rPr>
              <a:t>Olmo</a:t>
            </a:r>
            <a:r>
              <a:rPr lang="en-US" sz="2400" b="0" i="0" dirty="0">
                <a:effectLst/>
              </a:rPr>
              <a:t>, A., </a:t>
            </a:r>
            <a:r>
              <a:rPr lang="en-US" sz="2400" b="0" i="0" dirty="0" err="1">
                <a:effectLst/>
              </a:rPr>
              <a:t>Chakraborti</a:t>
            </a:r>
            <a:r>
              <a:rPr lang="en-US" sz="2400" b="0" i="0" dirty="0">
                <a:effectLst/>
              </a:rPr>
              <a:t>, T., </a:t>
            </a:r>
            <a:r>
              <a:rPr lang="en-US" sz="2400" b="0" i="0" dirty="0" err="1">
                <a:effectLst/>
              </a:rPr>
              <a:t>Sreedharan</a:t>
            </a:r>
            <a:r>
              <a:rPr lang="en-US" sz="2400" b="0" i="0" dirty="0">
                <a:effectLst/>
              </a:rPr>
              <a:t>, S., &amp; </a:t>
            </a:r>
            <a:r>
              <a:rPr lang="en-US" sz="2400" b="0" i="0" dirty="0" err="1">
                <a:effectLst/>
              </a:rPr>
              <a:t>Kambhampati</a:t>
            </a:r>
            <a:r>
              <a:rPr lang="en-US" sz="2400" b="0" i="0" dirty="0">
                <a:effectLst/>
              </a:rPr>
              <a:t>, S. (2019, March). Towards understanding user preferences for explanation types in model reconciliation. In 2019 14th ACM/IEEE International Conference on Human-Robot Interaction (HRI) (pp. 648-649). IEEE.</a:t>
            </a:r>
          </a:p>
          <a:p>
            <a:endParaRPr lang="en-US" sz="2400" b="0" i="0" dirty="0">
              <a:effectLst/>
            </a:endParaRPr>
          </a:p>
          <a:p>
            <a:r>
              <a:rPr lang="en-US" sz="2400" dirty="0"/>
              <a:t>[8] Zahedi, Z., </a:t>
            </a:r>
            <a:r>
              <a:rPr lang="en-US" sz="2400" dirty="0" err="1"/>
              <a:t>Sreedharan</a:t>
            </a:r>
            <a:r>
              <a:rPr lang="en-US" sz="2400" dirty="0"/>
              <a:t>, S., &amp; </a:t>
            </a:r>
            <a:r>
              <a:rPr lang="en-US" sz="2400" dirty="0" err="1"/>
              <a:t>Kambhampati</a:t>
            </a:r>
            <a:r>
              <a:rPr lang="en-US" sz="2400" dirty="0"/>
              <a:t>, S. (2022). A Mental-Model Centric Landscape of Human-AI Symbiosis. R2HCAI workshop, AAAI 2023.</a:t>
            </a:r>
          </a:p>
        </p:txBody>
      </p:sp>
    </p:spTree>
    <p:extLst>
      <p:ext uri="{BB962C8B-B14F-4D97-AF65-F5344CB8AC3E}">
        <p14:creationId xmlns:p14="http://schemas.microsoft.com/office/powerpoint/2010/main" val="403860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Different Directions of Trust Studies</a:t>
            </a:r>
            <a:endParaRPr lang="en-US" sz="3600" b="1" dirty="0">
              <a:latin typeface="Eurostile" panose="020B0504020202050204" pitchFamily="34" charset="77"/>
            </a:endParaRPr>
          </a:p>
        </p:txBody>
      </p:sp>
      <p:sp>
        <p:nvSpPr>
          <p:cNvPr id="3" name="TextBox 2">
            <a:extLst>
              <a:ext uri="{FF2B5EF4-FFF2-40B4-BE49-F238E27FC236}">
                <a16:creationId xmlns:a16="http://schemas.microsoft.com/office/drawing/2014/main" id="{3FF11567-9D44-ECE0-F1DC-987F2E82C8F4}"/>
              </a:ext>
            </a:extLst>
          </p:cNvPr>
          <p:cNvSpPr txBox="1"/>
          <p:nvPr/>
        </p:nvSpPr>
        <p:spPr>
          <a:xfrm>
            <a:off x="1742914" y="2469635"/>
            <a:ext cx="2535836" cy="892552"/>
          </a:xfrm>
          <a:prstGeom prst="rect">
            <a:avLst/>
          </a:prstGeom>
          <a:noFill/>
        </p:spPr>
        <p:txBody>
          <a:bodyPr wrap="square" rtlCol="0">
            <a:spAutoFit/>
          </a:bodyPr>
          <a:lstStyle/>
          <a:p>
            <a:r>
              <a:rPr lang="en-US" sz="2600" u="sng" dirty="0"/>
              <a:t>Information and characteristics</a:t>
            </a:r>
          </a:p>
        </p:txBody>
      </p:sp>
      <p:sp>
        <p:nvSpPr>
          <p:cNvPr id="4" name="TextBox 3">
            <a:extLst>
              <a:ext uri="{FF2B5EF4-FFF2-40B4-BE49-F238E27FC236}">
                <a16:creationId xmlns:a16="http://schemas.microsoft.com/office/drawing/2014/main" id="{0620ECEE-C351-C745-1F81-2665D963CA33}"/>
              </a:ext>
            </a:extLst>
          </p:cNvPr>
          <p:cNvSpPr txBox="1"/>
          <p:nvPr/>
        </p:nvSpPr>
        <p:spPr>
          <a:xfrm>
            <a:off x="0" y="2469635"/>
            <a:ext cx="2225600" cy="492443"/>
          </a:xfrm>
          <a:prstGeom prst="rect">
            <a:avLst/>
          </a:prstGeom>
          <a:noFill/>
        </p:spPr>
        <p:txBody>
          <a:bodyPr wrap="square" rtlCol="0">
            <a:spAutoFit/>
          </a:bodyPr>
          <a:lstStyle/>
          <a:p>
            <a:r>
              <a:rPr lang="en-US" sz="2600" u="sng" dirty="0"/>
              <a:t>Definitions</a:t>
            </a:r>
          </a:p>
        </p:txBody>
      </p:sp>
      <p:sp>
        <p:nvSpPr>
          <p:cNvPr id="5" name="TextBox 4">
            <a:extLst>
              <a:ext uri="{FF2B5EF4-FFF2-40B4-BE49-F238E27FC236}">
                <a16:creationId xmlns:a16="http://schemas.microsoft.com/office/drawing/2014/main" id="{1C54CEB9-D803-9839-9AEC-9767A6BD9A89}"/>
              </a:ext>
            </a:extLst>
          </p:cNvPr>
          <p:cNvSpPr txBox="1"/>
          <p:nvPr/>
        </p:nvSpPr>
        <p:spPr>
          <a:xfrm>
            <a:off x="4166387" y="2483136"/>
            <a:ext cx="1970197" cy="492443"/>
          </a:xfrm>
          <a:prstGeom prst="rect">
            <a:avLst/>
          </a:prstGeom>
          <a:noFill/>
        </p:spPr>
        <p:txBody>
          <a:bodyPr wrap="square" rtlCol="0">
            <a:spAutoFit/>
          </a:bodyPr>
          <a:lstStyle/>
          <a:p>
            <a:r>
              <a:rPr lang="en-US" sz="2600" u="sng" dirty="0"/>
              <a:t>Quantifying</a:t>
            </a:r>
          </a:p>
        </p:txBody>
      </p:sp>
      <p:sp>
        <p:nvSpPr>
          <p:cNvPr id="9" name="TextBox 8">
            <a:extLst>
              <a:ext uri="{FF2B5EF4-FFF2-40B4-BE49-F238E27FC236}">
                <a16:creationId xmlns:a16="http://schemas.microsoft.com/office/drawing/2014/main" id="{985C1A8D-100A-7F17-3B7E-80E681BCDD53}"/>
              </a:ext>
            </a:extLst>
          </p:cNvPr>
          <p:cNvSpPr txBox="1"/>
          <p:nvPr/>
        </p:nvSpPr>
        <p:spPr>
          <a:xfrm>
            <a:off x="8717151" y="2523395"/>
            <a:ext cx="1731935" cy="492443"/>
          </a:xfrm>
          <a:prstGeom prst="rect">
            <a:avLst/>
          </a:prstGeom>
          <a:noFill/>
        </p:spPr>
        <p:txBody>
          <a:bodyPr wrap="square" rtlCol="0">
            <a:spAutoFit/>
          </a:bodyPr>
          <a:lstStyle/>
          <a:p>
            <a:r>
              <a:rPr lang="en-US" sz="2600" u="sng" dirty="0"/>
              <a:t>Utilization</a:t>
            </a:r>
          </a:p>
        </p:txBody>
      </p:sp>
      <p:sp>
        <p:nvSpPr>
          <p:cNvPr id="10" name="TextBox 9">
            <a:extLst>
              <a:ext uri="{FF2B5EF4-FFF2-40B4-BE49-F238E27FC236}">
                <a16:creationId xmlns:a16="http://schemas.microsoft.com/office/drawing/2014/main" id="{839118EB-D2B9-A399-0C3B-97894C97F17F}"/>
              </a:ext>
            </a:extLst>
          </p:cNvPr>
          <p:cNvSpPr txBox="1"/>
          <p:nvPr/>
        </p:nvSpPr>
        <p:spPr>
          <a:xfrm>
            <a:off x="6941761" y="2523395"/>
            <a:ext cx="1518695" cy="492443"/>
          </a:xfrm>
          <a:prstGeom prst="rect">
            <a:avLst/>
          </a:prstGeom>
          <a:noFill/>
        </p:spPr>
        <p:txBody>
          <a:bodyPr wrap="square" rtlCol="0">
            <a:spAutoFit/>
          </a:bodyPr>
          <a:lstStyle/>
          <a:p>
            <a:r>
              <a:rPr lang="en-US" sz="2600" u="sng" dirty="0"/>
              <a:t>Inference</a:t>
            </a:r>
          </a:p>
        </p:txBody>
      </p:sp>
      <p:sp>
        <p:nvSpPr>
          <p:cNvPr id="11" name="TextBox 10">
            <a:extLst>
              <a:ext uri="{FF2B5EF4-FFF2-40B4-BE49-F238E27FC236}">
                <a16:creationId xmlns:a16="http://schemas.microsoft.com/office/drawing/2014/main" id="{5135DACE-7C8F-BD20-DAC3-C607F9550DD5}"/>
              </a:ext>
            </a:extLst>
          </p:cNvPr>
          <p:cNvSpPr txBox="1"/>
          <p:nvPr/>
        </p:nvSpPr>
        <p:spPr>
          <a:xfrm>
            <a:off x="10441149" y="2523395"/>
            <a:ext cx="1894328" cy="492443"/>
          </a:xfrm>
          <a:prstGeom prst="rect">
            <a:avLst/>
          </a:prstGeom>
          <a:noFill/>
        </p:spPr>
        <p:txBody>
          <a:bodyPr wrap="square" rtlCol="0">
            <a:spAutoFit/>
          </a:bodyPr>
          <a:lstStyle/>
          <a:p>
            <a:r>
              <a:rPr lang="en-US" sz="2600" u="sng" dirty="0"/>
              <a:t>Calibration</a:t>
            </a:r>
          </a:p>
        </p:txBody>
      </p:sp>
      <p:sp>
        <p:nvSpPr>
          <p:cNvPr id="14" name="TextBox 13">
            <a:extLst>
              <a:ext uri="{FF2B5EF4-FFF2-40B4-BE49-F238E27FC236}">
                <a16:creationId xmlns:a16="http://schemas.microsoft.com/office/drawing/2014/main" id="{5A9301D8-D40F-7B41-6B83-36381762D74C}"/>
              </a:ext>
            </a:extLst>
          </p:cNvPr>
          <p:cNvSpPr txBox="1"/>
          <p:nvPr/>
        </p:nvSpPr>
        <p:spPr>
          <a:xfrm>
            <a:off x="6773502" y="3306608"/>
            <a:ext cx="1731935"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Desai (2012); </a:t>
            </a:r>
            <a:r>
              <a:rPr lang="en-US" sz="1400" dirty="0" err="1">
                <a:solidFill>
                  <a:schemeClr val="tx1">
                    <a:lumMod val="50000"/>
                    <a:lumOff val="50000"/>
                  </a:schemeClr>
                </a:solidFill>
                <a:effectLst/>
                <a:latin typeface="Helvetica" pitchFamily="2" charset="0"/>
              </a:rPr>
              <a:t>Kok</a:t>
            </a:r>
            <a:r>
              <a:rPr lang="en-US" sz="1400" dirty="0">
                <a:solidFill>
                  <a:schemeClr val="tx1">
                    <a:lumMod val="50000"/>
                    <a:lumOff val="50000"/>
                  </a:schemeClr>
                </a:solidFill>
                <a:effectLst/>
                <a:latin typeface="Helvetica" pitchFamily="2" charset="0"/>
              </a:rPr>
              <a:t> and Soh (2020); Xu and Dudek (2015); Guo et al. (2020); Soh et al.</a:t>
            </a:r>
          </a:p>
          <a:p>
            <a:r>
              <a:rPr lang="en-US" sz="1400" dirty="0">
                <a:solidFill>
                  <a:schemeClr val="tx1">
                    <a:lumMod val="50000"/>
                    <a:lumOff val="50000"/>
                  </a:schemeClr>
                </a:solidFill>
                <a:effectLst/>
                <a:latin typeface="Helvetica" pitchFamily="2" charset="0"/>
              </a:rPr>
              <a:t>(2020); Desai et al. (2013, 2012)</a:t>
            </a:r>
          </a:p>
        </p:txBody>
      </p:sp>
      <p:sp>
        <p:nvSpPr>
          <p:cNvPr id="15" name="TextBox 14">
            <a:extLst>
              <a:ext uri="{FF2B5EF4-FFF2-40B4-BE49-F238E27FC236}">
                <a16:creationId xmlns:a16="http://schemas.microsoft.com/office/drawing/2014/main" id="{B114C267-53FE-3C71-4C68-8CC2B98D5E98}"/>
              </a:ext>
            </a:extLst>
          </p:cNvPr>
          <p:cNvSpPr txBox="1"/>
          <p:nvPr/>
        </p:nvSpPr>
        <p:spPr>
          <a:xfrm>
            <a:off x="8593780" y="3311067"/>
            <a:ext cx="1731935" cy="1815882"/>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Floyd et al. (2015); Xu and Dudek (2012, 2016); Wang et al. (2015); Chen et al. (2018, 2020); </a:t>
            </a:r>
            <a:r>
              <a:rPr lang="en-US" sz="1400" dirty="0" err="1">
                <a:solidFill>
                  <a:schemeClr val="tx1">
                    <a:lumMod val="50000"/>
                    <a:lumOff val="50000"/>
                  </a:schemeClr>
                </a:solidFill>
                <a:effectLst/>
                <a:latin typeface="Helvetica" pitchFamily="2" charset="0"/>
              </a:rPr>
              <a:t>Nikolaidis</a:t>
            </a:r>
            <a:r>
              <a:rPr lang="en-US" sz="1400" dirty="0">
                <a:solidFill>
                  <a:schemeClr val="tx1">
                    <a:lumMod val="50000"/>
                    <a:lumOff val="50000"/>
                  </a:schemeClr>
                </a:solidFill>
                <a:effectLst/>
                <a:latin typeface="Helvetica" pitchFamily="2" charset="0"/>
              </a:rPr>
              <a:t> et al. (2017); </a:t>
            </a:r>
          </a:p>
          <a:p>
            <a:r>
              <a:rPr lang="en-US" sz="1400" dirty="0">
                <a:solidFill>
                  <a:schemeClr val="tx1">
                    <a:lumMod val="50000"/>
                    <a:lumOff val="50000"/>
                  </a:schemeClr>
                </a:solidFill>
                <a:effectLst/>
                <a:latin typeface="Helvetica" pitchFamily="2" charset="0"/>
              </a:rPr>
              <a:t>Liu et al. (2019</a:t>
            </a:r>
            <a:r>
              <a:rPr lang="en-US" sz="1400" dirty="0">
                <a:solidFill>
                  <a:schemeClr val="tx1">
                    <a:lumMod val="50000"/>
                    <a:lumOff val="50000"/>
                  </a:schemeClr>
                </a:solidFill>
                <a:latin typeface="Helvetica" pitchFamily="2" charset="0"/>
              </a:rPr>
              <a:t>)</a:t>
            </a:r>
            <a:endParaRPr lang="en-US" sz="1400" dirty="0">
              <a:solidFill>
                <a:schemeClr val="tx1">
                  <a:lumMod val="50000"/>
                  <a:lumOff val="50000"/>
                </a:schemeClr>
              </a:solidFill>
              <a:effectLst/>
              <a:latin typeface="Helvetica" pitchFamily="2" charset="0"/>
            </a:endParaRPr>
          </a:p>
        </p:txBody>
      </p:sp>
      <p:sp>
        <p:nvSpPr>
          <p:cNvPr id="16" name="TextBox 15">
            <a:extLst>
              <a:ext uri="{FF2B5EF4-FFF2-40B4-BE49-F238E27FC236}">
                <a16:creationId xmlns:a16="http://schemas.microsoft.com/office/drawing/2014/main" id="{59E1085A-A060-4EC2-FE05-48F248A3F611}"/>
              </a:ext>
            </a:extLst>
          </p:cNvPr>
          <p:cNvSpPr txBox="1"/>
          <p:nvPr/>
        </p:nvSpPr>
        <p:spPr>
          <a:xfrm>
            <a:off x="10502400" y="3306608"/>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Billings et al. (2012); Baker et al. (2018); </a:t>
            </a:r>
            <a:r>
              <a:rPr lang="en-US" sz="1400" dirty="0" err="1">
                <a:solidFill>
                  <a:schemeClr val="tx1">
                    <a:lumMod val="50000"/>
                    <a:lumOff val="50000"/>
                  </a:schemeClr>
                </a:solidFill>
                <a:effectLst/>
                <a:latin typeface="Helvetica" pitchFamily="2" charset="0"/>
              </a:rPr>
              <a:t>Tolmeijer</a:t>
            </a:r>
            <a:r>
              <a:rPr lang="en-US" sz="1400" dirty="0">
                <a:solidFill>
                  <a:schemeClr val="tx1">
                    <a:lumMod val="50000"/>
                    <a:lumOff val="50000"/>
                  </a:schemeClr>
                </a:solidFill>
                <a:effectLst/>
                <a:latin typeface="Helvetica" pitchFamily="2" charset="0"/>
              </a:rPr>
              <a:t> et al. (2020); De Visser et al. (2018); Robinette et al. (2015); </a:t>
            </a:r>
            <a:r>
              <a:rPr lang="en-US" sz="1400" dirty="0" err="1">
                <a:solidFill>
                  <a:schemeClr val="tx1">
                    <a:lumMod val="50000"/>
                    <a:lumOff val="50000"/>
                  </a:schemeClr>
                </a:solidFill>
                <a:effectLst/>
                <a:latin typeface="Helvetica" pitchFamily="2" charset="0"/>
              </a:rPr>
              <a:t>Sebo</a:t>
            </a:r>
            <a:r>
              <a:rPr lang="en-US" sz="1400" dirty="0">
                <a:solidFill>
                  <a:schemeClr val="tx1">
                    <a:lumMod val="50000"/>
                    <a:lumOff val="50000"/>
                  </a:schemeClr>
                </a:solidFill>
                <a:effectLst/>
                <a:latin typeface="Helvetica" pitchFamily="2" charset="0"/>
              </a:rPr>
              <a:t> et al. (2019)</a:t>
            </a:r>
            <a:r>
              <a:rPr lang="en-US" sz="1400" dirty="0">
                <a:solidFill>
                  <a:schemeClr val="tx1">
                    <a:lumMod val="50000"/>
                    <a:lumOff val="50000"/>
                  </a:schemeClr>
                </a:solidFill>
                <a:latin typeface="Helvetica" pitchFamily="2" charset="0"/>
              </a:rPr>
              <a:t>; Wang et al. (2016)</a:t>
            </a:r>
          </a:p>
        </p:txBody>
      </p:sp>
      <p:sp>
        <p:nvSpPr>
          <p:cNvPr id="17" name="TextBox 16">
            <a:extLst>
              <a:ext uri="{FF2B5EF4-FFF2-40B4-BE49-F238E27FC236}">
                <a16:creationId xmlns:a16="http://schemas.microsoft.com/office/drawing/2014/main" id="{A4DA386B-4086-A268-053A-77EB2393759B}"/>
              </a:ext>
            </a:extLst>
          </p:cNvPr>
          <p:cNvSpPr txBox="1"/>
          <p:nvPr/>
        </p:nvSpPr>
        <p:spPr>
          <a:xfrm>
            <a:off x="10979" y="3317217"/>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Rotter (1967); Rempel et al. (1985); Barber (1983); Johns (1996); Moorman et al. (1993); Mayer et al. (1995); Deutsch (1960); Meyer (2001)</a:t>
            </a:r>
          </a:p>
        </p:txBody>
      </p:sp>
      <p:sp>
        <p:nvSpPr>
          <p:cNvPr id="20" name="TextBox 19">
            <a:extLst>
              <a:ext uri="{FF2B5EF4-FFF2-40B4-BE49-F238E27FC236}">
                <a16:creationId xmlns:a16="http://schemas.microsoft.com/office/drawing/2014/main" id="{6136C05B-34B2-3E37-6245-CCB365AD4BDB}"/>
              </a:ext>
            </a:extLst>
          </p:cNvPr>
          <p:cNvSpPr txBox="1"/>
          <p:nvPr/>
        </p:nvSpPr>
        <p:spPr>
          <a:xfrm>
            <a:off x="2124322" y="3317217"/>
            <a:ext cx="1731936" cy="954107"/>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Lee and See (2004) ); Barber (1983); </a:t>
            </a:r>
            <a:r>
              <a:rPr lang="en-US" sz="1400" dirty="0" err="1">
                <a:solidFill>
                  <a:schemeClr val="tx1">
                    <a:lumMod val="50000"/>
                    <a:lumOff val="50000"/>
                  </a:schemeClr>
                </a:solidFill>
                <a:effectLst/>
                <a:latin typeface="Helvetica" pitchFamily="2" charset="0"/>
              </a:rPr>
              <a:t>Jacovi</a:t>
            </a:r>
            <a:r>
              <a:rPr lang="en-US" sz="1400" dirty="0">
                <a:solidFill>
                  <a:schemeClr val="tx1">
                    <a:lumMod val="50000"/>
                    <a:lumOff val="50000"/>
                  </a:schemeClr>
                </a:solidFill>
                <a:effectLst/>
                <a:latin typeface="Helvetica" pitchFamily="2" charset="0"/>
              </a:rPr>
              <a:t> et al. (2021)</a:t>
            </a:r>
          </a:p>
        </p:txBody>
      </p:sp>
      <p:sp>
        <p:nvSpPr>
          <p:cNvPr id="21" name="TextBox 20">
            <a:extLst>
              <a:ext uri="{FF2B5EF4-FFF2-40B4-BE49-F238E27FC236}">
                <a16:creationId xmlns:a16="http://schemas.microsoft.com/office/drawing/2014/main" id="{AD4BB54D-32A0-C4A5-7677-3EEFD1A7F156}"/>
              </a:ext>
            </a:extLst>
          </p:cNvPr>
          <p:cNvSpPr txBox="1"/>
          <p:nvPr/>
        </p:nvSpPr>
        <p:spPr>
          <a:xfrm>
            <a:off x="4237666" y="3306608"/>
            <a:ext cx="1731936"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Muir (1994); Cummings et al. (2008); Ullman and </a:t>
            </a:r>
            <a:r>
              <a:rPr lang="en-US" sz="1400" dirty="0" err="1">
                <a:solidFill>
                  <a:schemeClr val="tx1">
                    <a:lumMod val="50000"/>
                    <a:lumOff val="50000"/>
                  </a:schemeClr>
                </a:solidFill>
                <a:effectLst/>
                <a:latin typeface="Helvetica" pitchFamily="2" charset="0"/>
              </a:rPr>
              <a:t>Malle</a:t>
            </a:r>
            <a:r>
              <a:rPr lang="en-US" sz="1400" dirty="0">
                <a:solidFill>
                  <a:schemeClr val="tx1">
                    <a:lumMod val="50000"/>
                    <a:lumOff val="50000"/>
                  </a:schemeClr>
                </a:solidFill>
                <a:effectLst/>
                <a:latin typeface="Helvetica" pitchFamily="2" charset="0"/>
              </a:rPr>
              <a:t> (2018); Merritt et al. (2013)</a:t>
            </a:r>
          </a:p>
          <a:p>
            <a:endParaRPr lang="en-US" sz="1400" dirty="0">
              <a:solidFill>
                <a:schemeClr val="tx1">
                  <a:lumMod val="50000"/>
                  <a:lumOff val="50000"/>
                </a:schemeClr>
              </a:solidFill>
              <a:effectLst/>
              <a:latin typeface="Helvetica" pitchFamily="2" charset="0"/>
            </a:endParaRPr>
          </a:p>
          <a:p>
            <a:endParaRPr lang="en-US" sz="1400" dirty="0">
              <a:solidFill>
                <a:schemeClr val="tx1">
                  <a:lumMod val="50000"/>
                  <a:lumOff val="50000"/>
                </a:schemeClr>
              </a:solidFill>
              <a:effectLst/>
              <a:latin typeface="Helvetica" pitchFamily="2" charset="0"/>
            </a:endParaRPr>
          </a:p>
        </p:txBody>
      </p:sp>
      <p:sp>
        <p:nvSpPr>
          <p:cNvPr id="29" name="Rectangle 28">
            <a:extLst>
              <a:ext uri="{FF2B5EF4-FFF2-40B4-BE49-F238E27FC236}">
                <a16:creationId xmlns:a16="http://schemas.microsoft.com/office/drawing/2014/main" id="{7421E028-4BE3-93AB-643B-0536A90D1B08}"/>
              </a:ext>
            </a:extLst>
          </p:cNvPr>
          <p:cNvSpPr/>
          <p:nvPr/>
        </p:nvSpPr>
        <p:spPr>
          <a:xfrm>
            <a:off x="25969" y="3293107"/>
            <a:ext cx="5943633" cy="2195430"/>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5A622E-EB38-6B41-1E97-5A018AB0700F}"/>
              </a:ext>
            </a:extLst>
          </p:cNvPr>
          <p:cNvSpPr/>
          <p:nvPr/>
        </p:nvSpPr>
        <p:spPr>
          <a:xfrm>
            <a:off x="6532982" y="3293106"/>
            <a:ext cx="5633049" cy="2195431"/>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8B5B96B-662B-E789-5AD0-7313B05AF40A}"/>
              </a:ext>
            </a:extLst>
          </p:cNvPr>
          <p:cNvSpPr txBox="1"/>
          <p:nvPr/>
        </p:nvSpPr>
        <p:spPr>
          <a:xfrm>
            <a:off x="4562141" y="5444594"/>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
        <p:nvSpPr>
          <p:cNvPr id="34" name="Rectangle 33">
            <a:extLst>
              <a:ext uri="{FF2B5EF4-FFF2-40B4-BE49-F238E27FC236}">
                <a16:creationId xmlns:a16="http://schemas.microsoft.com/office/drawing/2014/main" id="{617D1641-1C1C-AC46-58C6-43BE28D2241C}"/>
              </a:ext>
            </a:extLst>
          </p:cNvPr>
          <p:cNvSpPr/>
          <p:nvPr/>
        </p:nvSpPr>
        <p:spPr>
          <a:xfrm>
            <a:off x="1632317" y="5970797"/>
            <a:ext cx="9008533" cy="867683"/>
          </a:xfrm>
          <a:prstGeom prst="rect">
            <a:avLst/>
          </a:prstGeom>
          <a:noFill/>
          <a:ln w="57150">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174C50AD-A42D-CE3A-88CD-F9F787AC5097}"/>
              </a:ext>
            </a:extLst>
          </p:cNvPr>
          <p:cNvGrpSpPr/>
          <p:nvPr/>
        </p:nvGrpSpPr>
        <p:grpSpPr>
          <a:xfrm>
            <a:off x="525966" y="1268198"/>
            <a:ext cx="4657455" cy="1280160"/>
            <a:chOff x="525966" y="2437420"/>
            <a:chExt cx="4657455" cy="1280160"/>
          </a:xfrm>
        </p:grpSpPr>
        <p:sp>
          <p:nvSpPr>
            <p:cNvPr id="36" name="Round Same Side Corner Rectangle 35">
              <a:extLst>
                <a:ext uri="{FF2B5EF4-FFF2-40B4-BE49-F238E27FC236}">
                  <a16:creationId xmlns:a16="http://schemas.microsoft.com/office/drawing/2014/main" id="{826FCEAA-C31A-F62E-3F59-7410FB270B56}"/>
                </a:ext>
              </a:extLst>
            </p:cNvPr>
            <p:cNvSpPr/>
            <p:nvPr/>
          </p:nvSpPr>
          <p:spPr>
            <a:xfrm>
              <a:off x="525966" y="2437420"/>
              <a:ext cx="4480560" cy="1280160"/>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D10890A-71F4-EF5B-7A08-1796CAB415F7}"/>
                </a:ext>
              </a:extLst>
            </p:cNvPr>
            <p:cNvSpPr txBox="1"/>
            <p:nvPr/>
          </p:nvSpPr>
          <p:spPr>
            <a:xfrm>
              <a:off x="1040943" y="2512644"/>
              <a:ext cx="4142478" cy="1077218"/>
            </a:xfrm>
            <a:prstGeom prst="rect">
              <a:avLst/>
            </a:prstGeom>
            <a:noFill/>
          </p:spPr>
          <p:txBody>
            <a:bodyPr wrap="square" rtlCol="0">
              <a:spAutoFit/>
            </a:bodyPr>
            <a:lstStyle/>
            <a:p>
              <a:r>
                <a:rPr lang="en-US" sz="3200" dirty="0"/>
                <a:t>Psychological and Human factors view</a:t>
              </a:r>
            </a:p>
          </p:txBody>
        </p:sp>
      </p:grpSp>
      <p:grpSp>
        <p:nvGrpSpPr>
          <p:cNvPr id="38" name="Group 37">
            <a:extLst>
              <a:ext uri="{FF2B5EF4-FFF2-40B4-BE49-F238E27FC236}">
                <a16:creationId xmlns:a16="http://schemas.microsoft.com/office/drawing/2014/main" id="{8BA1C6FA-D586-24C6-9CD9-04C80DEBB453}"/>
              </a:ext>
            </a:extLst>
          </p:cNvPr>
          <p:cNvGrpSpPr/>
          <p:nvPr/>
        </p:nvGrpSpPr>
        <p:grpSpPr>
          <a:xfrm>
            <a:off x="7186356" y="1268198"/>
            <a:ext cx="4479678" cy="1278635"/>
            <a:chOff x="7186356" y="2437420"/>
            <a:chExt cx="4479678" cy="1278635"/>
          </a:xfrm>
        </p:grpSpPr>
        <p:sp>
          <p:nvSpPr>
            <p:cNvPr id="39" name="Round Same Side Corner Rectangle 38">
              <a:extLst>
                <a:ext uri="{FF2B5EF4-FFF2-40B4-BE49-F238E27FC236}">
                  <a16:creationId xmlns:a16="http://schemas.microsoft.com/office/drawing/2014/main" id="{029E5CE7-BD40-351E-D43D-6419F5ABDEDE}"/>
                </a:ext>
              </a:extLst>
            </p:cNvPr>
            <p:cNvSpPr/>
            <p:nvPr/>
          </p:nvSpPr>
          <p:spPr>
            <a:xfrm>
              <a:off x="7186357" y="2437420"/>
              <a:ext cx="4479677" cy="1278635"/>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BB10184-EB37-3B2D-9F44-0D959AA29070}"/>
                </a:ext>
              </a:extLst>
            </p:cNvPr>
            <p:cNvSpPr txBox="1"/>
            <p:nvPr/>
          </p:nvSpPr>
          <p:spPr>
            <a:xfrm>
              <a:off x="7186356" y="2638837"/>
              <a:ext cx="4479677" cy="1077218"/>
            </a:xfrm>
            <a:prstGeom prst="rect">
              <a:avLst/>
            </a:prstGeom>
            <a:noFill/>
          </p:spPr>
          <p:txBody>
            <a:bodyPr wrap="square" rtlCol="0">
              <a:spAutoFit/>
            </a:bodyPr>
            <a:lstStyle/>
            <a:p>
              <a:pPr algn="ctr"/>
              <a:r>
                <a:rPr lang="en-US" sz="3200" dirty="0"/>
                <a:t>Computational accounts of trust</a:t>
              </a:r>
            </a:p>
          </p:txBody>
        </p:sp>
      </p:grpSp>
      <p:sp>
        <p:nvSpPr>
          <p:cNvPr id="41" name="TextBox 40">
            <a:extLst>
              <a:ext uri="{FF2B5EF4-FFF2-40B4-BE49-F238E27FC236}">
                <a16:creationId xmlns:a16="http://schemas.microsoft.com/office/drawing/2014/main" id="{671BC79C-F392-64E2-8B4B-7F8B3328BC0A}"/>
              </a:ext>
            </a:extLst>
          </p:cNvPr>
          <p:cNvSpPr txBox="1"/>
          <p:nvPr/>
        </p:nvSpPr>
        <p:spPr>
          <a:xfrm>
            <a:off x="9555502" y="6369135"/>
            <a:ext cx="1133151" cy="461665"/>
          </a:xfrm>
          <a:prstGeom prst="rect">
            <a:avLst/>
          </a:prstGeom>
          <a:noFill/>
        </p:spPr>
        <p:txBody>
          <a:bodyPr wrap="square">
            <a:spAutoFit/>
          </a:bodyPr>
          <a:lstStyle/>
          <a:p>
            <a:r>
              <a:rPr lang="en-US" sz="1200" dirty="0">
                <a:solidFill>
                  <a:schemeClr val="tx1">
                    <a:lumMod val="50000"/>
                    <a:lumOff val="50000"/>
                  </a:schemeClr>
                </a:solidFill>
                <a:effectLst/>
                <a:latin typeface="Helvetica" pitchFamily="2" charset="0"/>
              </a:rPr>
              <a:t>Lee and See (2004)</a:t>
            </a:r>
          </a:p>
        </p:txBody>
      </p:sp>
      <p:sp>
        <p:nvSpPr>
          <p:cNvPr id="42" name="TextBox 41">
            <a:extLst>
              <a:ext uri="{FF2B5EF4-FFF2-40B4-BE49-F238E27FC236}">
                <a16:creationId xmlns:a16="http://schemas.microsoft.com/office/drawing/2014/main" id="{A7C85CA5-9FED-CBFA-C0D4-754B3FAB9F14}"/>
              </a:ext>
            </a:extLst>
          </p:cNvPr>
          <p:cNvSpPr txBox="1"/>
          <p:nvPr/>
        </p:nvSpPr>
        <p:spPr>
          <a:xfrm>
            <a:off x="1680120" y="5995256"/>
            <a:ext cx="8912926" cy="830997"/>
          </a:xfrm>
          <a:prstGeom prst="rect">
            <a:avLst/>
          </a:prstGeom>
          <a:noFill/>
        </p:spPr>
        <p:txBody>
          <a:bodyPr wrap="square">
            <a:spAutoFit/>
          </a:bodyPr>
          <a:lstStyle/>
          <a:p>
            <a:pPr algn="ctr"/>
            <a:r>
              <a:rPr lang="en-US" sz="2400" dirty="0">
                <a:solidFill>
                  <a:srgbClr val="420E65"/>
                </a:solidFill>
              </a:rPr>
              <a:t>T</a:t>
            </a:r>
            <a:r>
              <a:rPr lang="en-US" sz="2400" dirty="0">
                <a:solidFill>
                  <a:srgbClr val="420E65"/>
                </a:solidFill>
                <a:effectLst/>
              </a:rPr>
              <a:t>he attitude that an agent will help achieve an individual’s goals in a situation characterized by uncertainty and vulnerability</a:t>
            </a:r>
          </a:p>
        </p:txBody>
      </p:sp>
      <p:sp>
        <p:nvSpPr>
          <p:cNvPr id="6" name="Rectangle 5">
            <a:extLst>
              <a:ext uri="{FF2B5EF4-FFF2-40B4-BE49-F238E27FC236}">
                <a16:creationId xmlns:a16="http://schemas.microsoft.com/office/drawing/2014/main" id="{FA554B14-F532-0D39-4870-CC1F6487B662}"/>
              </a:ext>
            </a:extLst>
          </p:cNvPr>
          <p:cNvSpPr/>
          <p:nvPr/>
        </p:nvSpPr>
        <p:spPr>
          <a:xfrm>
            <a:off x="10979" y="2591077"/>
            <a:ext cx="12181021" cy="2941704"/>
          </a:xfrm>
          <a:prstGeom prst="rect">
            <a:avLst/>
          </a:prstGeom>
          <a:solidFill>
            <a:schemeClr val="bg1">
              <a:alpha val="87843"/>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3588F7-D10D-546E-62E6-257378275B4D}"/>
              </a:ext>
            </a:extLst>
          </p:cNvPr>
          <p:cNvSpPr txBox="1"/>
          <p:nvPr/>
        </p:nvSpPr>
        <p:spPr>
          <a:xfrm>
            <a:off x="3610385" y="2763219"/>
            <a:ext cx="5445125" cy="553998"/>
          </a:xfrm>
          <a:prstGeom prst="rect">
            <a:avLst/>
          </a:prstGeom>
          <a:noFill/>
        </p:spPr>
        <p:txBody>
          <a:bodyPr wrap="square" rtlCol="0">
            <a:spAutoFit/>
          </a:bodyPr>
          <a:lstStyle/>
          <a:p>
            <a:r>
              <a:rPr lang="en-US" sz="3000" b="1" i="1" u="sng" dirty="0">
                <a:solidFill>
                  <a:srgbClr val="C00000"/>
                </a:solidFill>
              </a:rPr>
              <a:t>Three information types of trust</a:t>
            </a:r>
          </a:p>
        </p:txBody>
      </p:sp>
      <p:grpSp>
        <p:nvGrpSpPr>
          <p:cNvPr id="8" name="Group 7">
            <a:extLst>
              <a:ext uri="{FF2B5EF4-FFF2-40B4-BE49-F238E27FC236}">
                <a16:creationId xmlns:a16="http://schemas.microsoft.com/office/drawing/2014/main" id="{121D9E94-B97B-3573-F465-BB9231166772}"/>
              </a:ext>
            </a:extLst>
          </p:cNvPr>
          <p:cNvGrpSpPr/>
          <p:nvPr/>
        </p:nvGrpSpPr>
        <p:grpSpPr>
          <a:xfrm>
            <a:off x="8095234" y="3578049"/>
            <a:ext cx="1606199" cy="557784"/>
            <a:chOff x="9132534" y="5181837"/>
            <a:chExt cx="1606199" cy="557784"/>
          </a:xfrm>
        </p:grpSpPr>
        <p:sp>
          <p:nvSpPr>
            <p:cNvPr id="12" name="Rounded Rectangle 11">
              <a:extLst>
                <a:ext uri="{FF2B5EF4-FFF2-40B4-BE49-F238E27FC236}">
                  <a16:creationId xmlns:a16="http://schemas.microsoft.com/office/drawing/2014/main" id="{728CAAE3-E74C-21C3-02B2-396AB67BE308}"/>
                </a:ext>
              </a:extLst>
            </p:cNvPr>
            <p:cNvSpPr/>
            <p:nvPr/>
          </p:nvSpPr>
          <p:spPr>
            <a:xfrm>
              <a:off x="9132534" y="5181837"/>
              <a:ext cx="1606199" cy="55778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7DE16B1-F24D-8EC7-96A4-FD6AC7103917}"/>
                </a:ext>
              </a:extLst>
            </p:cNvPr>
            <p:cNvSpPr txBox="1"/>
            <p:nvPr/>
          </p:nvSpPr>
          <p:spPr>
            <a:xfrm>
              <a:off x="9165601" y="5243754"/>
              <a:ext cx="1540064" cy="400110"/>
            </a:xfrm>
            <a:prstGeom prst="rect">
              <a:avLst/>
            </a:prstGeom>
            <a:noFill/>
          </p:spPr>
          <p:txBody>
            <a:bodyPr wrap="square">
              <a:spAutoFit/>
            </a:bodyPr>
            <a:lstStyle/>
            <a:p>
              <a:r>
                <a:rPr lang="en-US" sz="2000" b="1" i="1" dirty="0"/>
                <a:t>Performance</a:t>
              </a:r>
              <a:endParaRPr lang="en-US" sz="2000" dirty="0"/>
            </a:p>
          </p:txBody>
        </p:sp>
      </p:grpSp>
      <p:grpSp>
        <p:nvGrpSpPr>
          <p:cNvPr id="18" name="Group 17">
            <a:extLst>
              <a:ext uri="{FF2B5EF4-FFF2-40B4-BE49-F238E27FC236}">
                <a16:creationId xmlns:a16="http://schemas.microsoft.com/office/drawing/2014/main" id="{367F7770-6F49-E59E-F9B2-D3AD44CCED32}"/>
              </a:ext>
            </a:extLst>
          </p:cNvPr>
          <p:cNvGrpSpPr/>
          <p:nvPr/>
        </p:nvGrpSpPr>
        <p:grpSpPr>
          <a:xfrm>
            <a:off x="5189228" y="3578049"/>
            <a:ext cx="1606199" cy="557784"/>
            <a:chOff x="5685266" y="5339578"/>
            <a:chExt cx="1606199" cy="557784"/>
          </a:xfrm>
        </p:grpSpPr>
        <p:sp>
          <p:nvSpPr>
            <p:cNvPr id="19" name="Rounded Rectangle 18">
              <a:extLst>
                <a:ext uri="{FF2B5EF4-FFF2-40B4-BE49-F238E27FC236}">
                  <a16:creationId xmlns:a16="http://schemas.microsoft.com/office/drawing/2014/main" id="{14B808D7-EBFC-1F77-C785-1F4BBAFD82D7}"/>
                </a:ext>
              </a:extLst>
            </p:cNvPr>
            <p:cNvSpPr/>
            <p:nvPr/>
          </p:nvSpPr>
          <p:spPr>
            <a:xfrm>
              <a:off x="5685266" y="5339578"/>
              <a:ext cx="1606199" cy="55778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DAB3509A-BDCA-0945-B0DA-989240B2676F}"/>
                </a:ext>
              </a:extLst>
            </p:cNvPr>
            <p:cNvSpPr txBox="1"/>
            <p:nvPr/>
          </p:nvSpPr>
          <p:spPr>
            <a:xfrm>
              <a:off x="5989264" y="5418415"/>
              <a:ext cx="998202" cy="400110"/>
            </a:xfrm>
            <a:prstGeom prst="rect">
              <a:avLst/>
            </a:prstGeom>
            <a:noFill/>
          </p:spPr>
          <p:txBody>
            <a:bodyPr wrap="square">
              <a:spAutoFit/>
            </a:bodyPr>
            <a:lstStyle/>
            <a:p>
              <a:r>
                <a:rPr lang="en-US" sz="2000" b="1" i="1" dirty="0"/>
                <a:t>Process</a:t>
              </a:r>
              <a:endParaRPr lang="en-US" sz="2000" dirty="0"/>
            </a:p>
          </p:txBody>
        </p:sp>
      </p:grpSp>
      <p:grpSp>
        <p:nvGrpSpPr>
          <p:cNvPr id="23" name="Group 22">
            <a:extLst>
              <a:ext uri="{FF2B5EF4-FFF2-40B4-BE49-F238E27FC236}">
                <a16:creationId xmlns:a16="http://schemas.microsoft.com/office/drawing/2014/main" id="{7D2330E5-D383-8246-7A95-987452D73227}"/>
              </a:ext>
            </a:extLst>
          </p:cNvPr>
          <p:cNvGrpSpPr/>
          <p:nvPr/>
        </p:nvGrpSpPr>
        <p:grpSpPr>
          <a:xfrm>
            <a:off x="2396477" y="3584494"/>
            <a:ext cx="1606199" cy="555209"/>
            <a:chOff x="684641" y="5166205"/>
            <a:chExt cx="1606199" cy="555209"/>
          </a:xfrm>
        </p:grpSpPr>
        <p:sp>
          <p:nvSpPr>
            <p:cNvPr id="24" name="Rounded Rectangle 23">
              <a:extLst>
                <a:ext uri="{FF2B5EF4-FFF2-40B4-BE49-F238E27FC236}">
                  <a16:creationId xmlns:a16="http://schemas.microsoft.com/office/drawing/2014/main" id="{C2181B47-66B0-A41B-BB39-BB275C2EEDEB}"/>
                </a:ext>
              </a:extLst>
            </p:cNvPr>
            <p:cNvSpPr/>
            <p:nvPr/>
          </p:nvSpPr>
          <p:spPr>
            <a:xfrm>
              <a:off x="684641" y="5166205"/>
              <a:ext cx="1606199" cy="55520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F2E41E9-FF79-B7CD-88E8-E3CB316F689A}"/>
                </a:ext>
              </a:extLst>
            </p:cNvPr>
            <p:cNvSpPr txBox="1"/>
            <p:nvPr/>
          </p:nvSpPr>
          <p:spPr>
            <a:xfrm>
              <a:off x="923003" y="5243754"/>
              <a:ext cx="1129474" cy="400110"/>
            </a:xfrm>
            <a:prstGeom prst="rect">
              <a:avLst/>
            </a:prstGeom>
            <a:noFill/>
          </p:spPr>
          <p:txBody>
            <a:bodyPr wrap="square">
              <a:spAutoFit/>
            </a:bodyPr>
            <a:lstStyle/>
            <a:p>
              <a:r>
                <a:rPr lang="en-US" sz="2000" b="1" i="1" dirty="0"/>
                <a:t>Purpose</a:t>
              </a:r>
              <a:endParaRPr lang="en-US" sz="2000" dirty="0"/>
            </a:p>
          </p:txBody>
        </p:sp>
      </p:grpSp>
      <p:sp>
        <p:nvSpPr>
          <p:cNvPr id="26" name="Rounded Rectangle 25">
            <a:extLst>
              <a:ext uri="{FF2B5EF4-FFF2-40B4-BE49-F238E27FC236}">
                <a16:creationId xmlns:a16="http://schemas.microsoft.com/office/drawing/2014/main" id="{B344482A-DF6A-CF3B-5ABA-D01750C3D878}"/>
              </a:ext>
            </a:extLst>
          </p:cNvPr>
          <p:cNvSpPr/>
          <p:nvPr/>
        </p:nvSpPr>
        <p:spPr>
          <a:xfrm>
            <a:off x="8094875" y="4222150"/>
            <a:ext cx="3657600" cy="791932"/>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74558B46-CC15-1935-84E5-808EE8D76955}"/>
              </a:ext>
            </a:extLst>
          </p:cNvPr>
          <p:cNvSpPr/>
          <p:nvPr/>
        </p:nvSpPr>
        <p:spPr>
          <a:xfrm>
            <a:off x="4220153" y="4222150"/>
            <a:ext cx="3657600" cy="791932"/>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80CD2375-C6D2-9B0C-4DCA-02DEEF19DDB9}"/>
              </a:ext>
            </a:extLst>
          </p:cNvPr>
          <p:cNvSpPr/>
          <p:nvPr/>
        </p:nvSpPr>
        <p:spPr>
          <a:xfrm>
            <a:off x="345435" y="4197750"/>
            <a:ext cx="3657600" cy="791932"/>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B33DC4C-B786-C6E2-3F1E-C6EFE4B08449}"/>
              </a:ext>
            </a:extLst>
          </p:cNvPr>
          <p:cNvSpPr txBox="1"/>
          <p:nvPr/>
        </p:nvSpPr>
        <p:spPr>
          <a:xfrm>
            <a:off x="8111588" y="4294950"/>
            <a:ext cx="3624174" cy="646331"/>
          </a:xfrm>
          <a:prstGeom prst="rect">
            <a:avLst/>
          </a:prstGeom>
          <a:noFill/>
        </p:spPr>
        <p:txBody>
          <a:bodyPr wrap="square">
            <a:spAutoFit/>
          </a:bodyPr>
          <a:lstStyle/>
          <a:p>
            <a:r>
              <a:rPr lang="en-US" b="1" i="1" u="sng" dirty="0">
                <a:effectLst/>
                <a:latin typeface="Helvetica" pitchFamily="2" charset="0"/>
              </a:rPr>
              <a:t>What</a:t>
            </a:r>
            <a:r>
              <a:rPr lang="en-US" dirty="0">
                <a:effectLst/>
                <a:latin typeface="Helvetica" pitchFamily="2" charset="0"/>
              </a:rPr>
              <a:t> AI does. Competency or proficiency in achieving the goal</a:t>
            </a:r>
          </a:p>
        </p:txBody>
      </p:sp>
      <p:sp>
        <p:nvSpPr>
          <p:cNvPr id="31" name="TextBox 30">
            <a:extLst>
              <a:ext uri="{FF2B5EF4-FFF2-40B4-BE49-F238E27FC236}">
                <a16:creationId xmlns:a16="http://schemas.microsoft.com/office/drawing/2014/main" id="{D91F191A-DA4D-17C5-8A73-014516F86389}"/>
              </a:ext>
            </a:extLst>
          </p:cNvPr>
          <p:cNvSpPr txBox="1"/>
          <p:nvPr/>
        </p:nvSpPr>
        <p:spPr>
          <a:xfrm>
            <a:off x="4184057" y="4294950"/>
            <a:ext cx="3828987" cy="646331"/>
          </a:xfrm>
          <a:prstGeom prst="rect">
            <a:avLst/>
          </a:prstGeom>
          <a:noFill/>
        </p:spPr>
        <p:txBody>
          <a:bodyPr wrap="square">
            <a:spAutoFit/>
          </a:bodyPr>
          <a:lstStyle/>
          <a:p>
            <a:r>
              <a:rPr lang="en-US" b="1" i="1" u="sng" dirty="0">
                <a:effectLst/>
                <a:latin typeface="Helvetica" pitchFamily="2" charset="0"/>
              </a:rPr>
              <a:t>How</a:t>
            </a:r>
            <a:r>
              <a:rPr lang="en-US" dirty="0">
                <a:effectLst/>
                <a:latin typeface="Helvetica" pitchFamily="2" charset="0"/>
              </a:rPr>
              <a:t> AI operates. Quality of actions based on human expectations</a:t>
            </a:r>
          </a:p>
        </p:txBody>
      </p:sp>
      <p:sp>
        <p:nvSpPr>
          <p:cNvPr id="43" name="TextBox 42">
            <a:extLst>
              <a:ext uri="{FF2B5EF4-FFF2-40B4-BE49-F238E27FC236}">
                <a16:creationId xmlns:a16="http://schemas.microsoft.com/office/drawing/2014/main" id="{44B6CB01-4D07-4B51-5DD5-A746728939F9}"/>
              </a:ext>
            </a:extLst>
          </p:cNvPr>
          <p:cNvSpPr txBox="1"/>
          <p:nvPr/>
        </p:nvSpPr>
        <p:spPr>
          <a:xfrm>
            <a:off x="397046" y="4269415"/>
            <a:ext cx="3705180" cy="646331"/>
          </a:xfrm>
          <a:prstGeom prst="rect">
            <a:avLst/>
          </a:prstGeom>
          <a:noFill/>
        </p:spPr>
        <p:txBody>
          <a:bodyPr wrap="square">
            <a:spAutoFit/>
          </a:bodyPr>
          <a:lstStyle/>
          <a:p>
            <a:r>
              <a:rPr lang="en-US" b="1" i="1" u="sng" dirty="0">
                <a:effectLst/>
                <a:latin typeface="Helvetica" pitchFamily="2" charset="0"/>
              </a:rPr>
              <a:t>Why</a:t>
            </a:r>
            <a:r>
              <a:rPr lang="en-US" dirty="0">
                <a:effectLst/>
                <a:latin typeface="Helvetica" pitchFamily="2" charset="0"/>
              </a:rPr>
              <a:t> AI is developed. </a:t>
            </a:r>
            <a:r>
              <a:rPr lang="en-US" dirty="0">
                <a:latin typeface="Helvetica" pitchFamily="2" charset="0"/>
              </a:rPr>
              <a:t>W</a:t>
            </a:r>
            <a:r>
              <a:rPr lang="en-US" dirty="0">
                <a:effectLst/>
                <a:latin typeface="Helvetica" pitchFamily="2" charset="0"/>
              </a:rPr>
              <a:t>hether the agent has a positive orientation</a:t>
            </a:r>
          </a:p>
        </p:txBody>
      </p:sp>
    </p:spTree>
    <p:extLst>
      <p:ext uri="{BB962C8B-B14F-4D97-AF65-F5344CB8AC3E}">
        <p14:creationId xmlns:p14="http://schemas.microsoft.com/office/powerpoint/2010/main" val="2087203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8460940" y="507037"/>
            <a:ext cx="3323156" cy="809398"/>
          </a:xfrm>
        </p:spPr>
        <p:txBody>
          <a:bodyPr>
            <a:prstTxWarp prst="textArchUp">
              <a:avLst/>
            </a:prstTxWarp>
            <a:noAutofit/>
          </a:bodyPr>
          <a:lstStyle/>
          <a:p>
            <a:r>
              <a:rPr lang="en-US" sz="4800" b="1" dirty="0">
                <a:solidFill>
                  <a:srgbClr val="FF0000"/>
                </a:solidFill>
                <a:latin typeface="Eurostile" panose="020B0504020202050204" pitchFamily="34" charset="77"/>
              </a:rPr>
              <a:t>Thank</a:t>
            </a:r>
            <a:r>
              <a:rPr lang="en-US" sz="4800" b="1" dirty="0">
                <a:latin typeface="Eurostile" panose="020B0504020202050204" pitchFamily="34" charset="77"/>
              </a:rPr>
              <a:t> </a:t>
            </a:r>
            <a:r>
              <a:rPr lang="en-US" sz="4800" b="1" dirty="0">
                <a:solidFill>
                  <a:schemeClr val="accent4"/>
                </a:solidFill>
                <a:latin typeface="Eurostile" panose="020B0504020202050204" pitchFamily="34" charset="77"/>
              </a:rPr>
              <a:t>You</a:t>
            </a:r>
            <a:endParaRPr lang="en-US" sz="4400" b="1" dirty="0">
              <a:solidFill>
                <a:schemeClr val="accent4"/>
              </a:solidFill>
              <a:latin typeface="Eurostile" panose="020B0504020202050204" pitchFamily="34" charset="77"/>
            </a:endParaRPr>
          </a:p>
        </p:txBody>
      </p:sp>
      <p:pic>
        <p:nvPicPr>
          <p:cNvPr id="23" name="Picture 22" descr="A person wearing glasses smiling&#10;&#10;Description automatically generated">
            <a:extLst>
              <a:ext uri="{FF2B5EF4-FFF2-40B4-BE49-F238E27FC236}">
                <a16:creationId xmlns:a16="http://schemas.microsoft.com/office/drawing/2014/main" id="{B870E8A9-0697-5CAB-210D-3E50893233BC}"/>
              </a:ext>
            </a:extLst>
          </p:cNvPr>
          <p:cNvPicPr>
            <a:picLocks noChangeAspect="1"/>
          </p:cNvPicPr>
          <p:nvPr/>
        </p:nvPicPr>
        <p:blipFill>
          <a:blip r:embed="rId3"/>
          <a:stretch>
            <a:fillRect/>
          </a:stretch>
        </p:blipFill>
        <p:spPr>
          <a:xfrm>
            <a:off x="1137094" y="2957211"/>
            <a:ext cx="1663803" cy="1663803"/>
          </a:xfrm>
          <a:prstGeom prst="ellipse">
            <a:avLst/>
          </a:prstGeom>
        </p:spPr>
      </p:pic>
      <p:sp>
        <p:nvSpPr>
          <p:cNvPr id="31" name="TextBox 30">
            <a:extLst>
              <a:ext uri="{FF2B5EF4-FFF2-40B4-BE49-F238E27FC236}">
                <a16:creationId xmlns:a16="http://schemas.microsoft.com/office/drawing/2014/main" id="{EB9393CC-A926-6AEB-021F-874A71E808A3}"/>
              </a:ext>
            </a:extLst>
          </p:cNvPr>
          <p:cNvSpPr txBox="1"/>
          <p:nvPr/>
        </p:nvSpPr>
        <p:spPr>
          <a:xfrm>
            <a:off x="1054595" y="4698898"/>
            <a:ext cx="1828800" cy="276999"/>
          </a:xfrm>
          <a:prstGeom prst="rect">
            <a:avLst/>
          </a:prstGeom>
          <a:noFill/>
        </p:spPr>
        <p:txBody>
          <a:bodyPr wrap="square">
            <a:spAutoFit/>
          </a:bodyPr>
          <a:lstStyle/>
          <a:p>
            <a:pPr algn="ctr"/>
            <a:r>
              <a:rPr lang="en-US" sz="1200"/>
              <a:t>Sarath Sreedharan</a:t>
            </a:r>
            <a:endParaRPr lang="en-US" sz="1200" dirty="0"/>
          </a:p>
        </p:txBody>
      </p:sp>
      <p:sp>
        <p:nvSpPr>
          <p:cNvPr id="49" name="Oval 48">
            <a:extLst>
              <a:ext uri="{FF2B5EF4-FFF2-40B4-BE49-F238E27FC236}">
                <a16:creationId xmlns:a16="http://schemas.microsoft.com/office/drawing/2014/main" id="{3278D488-2742-CCC8-AF84-B6E2109E20C0}"/>
              </a:ext>
            </a:extLst>
          </p:cNvPr>
          <p:cNvSpPr/>
          <p:nvPr/>
        </p:nvSpPr>
        <p:spPr>
          <a:xfrm>
            <a:off x="1117371" y="2941996"/>
            <a:ext cx="1709928" cy="1709928"/>
          </a:xfrm>
          <a:prstGeom prst="ellipse">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80C1DCD-B268-5491-610D-6CD07644C224}"/>
              </a:ext>
            </a:extLst>
          </p:cNvPr>
          <p:cNvSpPr/>
          <p:nvPr/>
        </p:nvSpPr>
        <p:spPr>
          <a:xfrm>
            <a:off x="578734" y="1045893"/>
            <a:ext cx="5150734" cy="2393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erson in a suit and tie&#10;&#10;Description automatically generated">
            <a:extLst>
              <a:ext uri="{FF2B5EF4-FFF2-40B4-BE49-F238E27FC236}">
                <a16:creationId xmlns:a16="http://schemas.microsoft.com/office/drawing/2014/main" id="{03E2ABD2-11F1-295D-19C8-49987538280A}"/>
              </a:ext>
            </a:extLst>
          </p:cNvPr>
          <p:cNvPicPr>
            <a:picLocks noChangeAspect="1"/>
          </p:cNvPicPr>
          <p:nvPr/>
        </p:nvPicPr>
        <p:blipFill>
          <a:blip r:embed="rId4"/>
          <a:stretch>
            <a:fillRect/>
          </a:stretch>
        </p:blipFill>
        <p:spPr>
          <a:xfrm>
            <a:off x="3986083" y="544900"/>
            <a:ext cx="1828800" cy="1828800"/>
          </a:xfrm>
          <a:prstGeom prst="ellipse">
            <a:avLst/>
          </a:prstGeom>
        </p:spPr>
      </p:pic>
      <p:pic>
        <p:nvPicPr>
          <p:cNvPr id="63" name="Picture 62" descr="A person with short black hair wearing a checkered shirt&#10;&#10;Description automatically generated">
            <a:extLst>
              <a:ext uri="{FF2B5EF4-FFF2-40B4-BE49-F238E27FC236}">
                <a16:creationId xmlns:a16="http://schemas.microsoft.com/office/drawing/2014/main" id="{12412899-07BA-E3A1-0C71-8E34DF9DEA1F}"/>
              </a:ext>
            </a:extLst>
          </p:cNvPr>
          <p:cNvPicPr>
            <a:picLocks noChangeAspect="1"/>
          </p:cNvPicPr>
          <p:nvPr/>
        </p:nvPicPr>
        <p:blipFill>
          <a:blip r:embed="rId5"/>
          <a:stretch>
            <a:fillRect/>
          </a:stretch>
        </p:blipFill>
        <p:spPr>
          <a:xfrm>
            <a:off x="5847657" y="548420"/>
            <a:ext cx="1828800" cy="1828800"/>
          </a:xfrm>
          <a:prstGeom prst="ellipse">
            <a:avLst/>
          </a:prstGeom>
        </p:spPr>
      </p:pic>
      <p:pic>
        <p:nvPicPr>
          <p:cNvPr id="64" name="Picture 63" descr="A person in a red dress&#10;&#10;Description automatically generated">
            <a:extLst>
              <a:ext uri="{FF2B5EF4-FFF2-40B4-BE49-F238E27FC236}">
                <a16:creationId xmlns:a16="http://schemas.microsoft.com/office/drawing/2014/main" id="{3AFB02F4-947E-A6C1-4E3E-B1047AAF15D0}"/>
              </a:ext>
            </a:extLst>
          </p:cNvPr>
          <p:cNvPicPr>
            <a:picLocks noChangeAspect="1"/>
          </p:cNvPicPr>
          <p:nvPr/>
        </p:nvPicPr>
        <p:blipFill>
          <a:blip r:embed="rId6"/>
          <a:stretch>
            <a:fillRect/>
          </a:stretch>
        </p:blipFill>
        <p:spPr>
          <a:xfrm>
            <a:off x="2124509" y="539753"/>
            <a:ext cx="1828800" cy="1828800"/>
          </a:xfrm>
          <a:prstGeom prst="ellipse">
            <a:avLst/>
          </a:prstGeom>
        </p:spPr>
      </p:pic>
      <p:pic>
        <p:nvPicPr>
          <p:cNvPr id="65" name="Picture 64" descr="A person wearing glasses and smiling&#10;&#10;Description automatically generated">
            <a:extLst>
              <a:ext uri="{FF2B5EF4-FFF2-40B4-BE49-F238E27FC236}">
                <a16:creationId xmlns:a16="http://schemas.microsoft.com/office/drawing/2014/main" id="{3603FC80-B375-8A7A-4D85-A82B817E787D}"/>
              </a:ext>
            </a:extLst>
          </p:cNvPr>
          <p:cNvPicPr>
            <a:picLocks noChangeAspect="1"/>
          </p:cNvPicPr>
          <p:nvPr/>
        </p:nvPicPr>
        <p:blipFill rotWithShape="1">
          <a:blip r:embed="rId7"/>
          <a:srcRect t="1" b="-2213"/>
          <a:stretch/>
        </p:blipFill>
        <p:spPr>
          <a:xfrm>
            <a:off x="279322" y="539753"/>
            <a:ext cx="1828800" cy="1869280"/>
          </a:xfrm>
          <a:prstGeom prst="ellipse">
            <a:avLst/>
          </a:prstGeom>
        </p:spPr>
      </p:pic>
      <p:sp>
        <p:nvSpPr>
          <p:cNvPr id="66" name="TextBox 65">
            <a:extLst>
              <a:ext uri="{FF2B5EF4-FFF2-40B4-BE49-F238E27FC236}">
                <a16:creationId xmlns:a16="http://schemas.microsoft.com/office/drawing/2014/main" id="{CA0C5997-AC92-D290-3524-7343A7B6F82C}"/>
              </a:ext>
            </a:extLst>
          </p:cNvPr>
          <p:cNvSpPr txBox="1"/>
          <p:nvPr/>
        </p:nvSpPr>
        <p:spPr>
          <a:xfrm>
            <a:off x="313816" y="2433357"/>
            <a:ext cx="1828800" cy="461665"/>
          </a:xfrm>
          <a:prstGeom prst="rect">
            <a:avLst/>
          </a:prstGeom>
          <a:noFill/>
        </p:spPr>
        <p:txBody>
          <a:bodyPr wrap="square">
            <a:spAutoFit/>
          </a:bodyPr>
          <a:lstStyle/>
          <a:p>
            <a:pPr algn="ctr"/>
            <a:r>
              <a:rPr lang="en-US" sz="1200" dirty="0"/>
              <a:t>Subbarao </a:t>
            </a:r>
            <a:r>
              <a:rPr lang="en-US" sz="1200" dirty="0" err="1"/>
              <a:t>Kambhampati</a:t>
            </a:r>
            <a:endParaRPr lang="en-US" sz="1200" dirty="0"/>
          </a:p>
          <a:p>
            <a:pPr algn="ctr"/>
            <a:r>
              <a:rPr lang="en-US" sz="1200" dirty="0"/>
              <a:t>(Chair)</a:t>
            </a:r>
          </a:p>
        </p:txBody>
      </p:sp>
      <p:sp>
        <p:nvSpPr>
          <p:cNvPr id="67" name="TextBox 66">
            <a:extLst>
              <a:ext uri="{FF2B5EF4-FFF2-40B4-BE49-F238E27FC236}">
                <a16:creationId xmlns:a16="http://schemas.microsoft.com/office/drawing/2014/main" id="{A6E851D9-0053-2D4A-D78A-1F89C7313055}"/>
              </a:ext>
            </a:extLst>
          </p:cNvPr>
          <p:cNvSpPr txBox="1"/>
          <p:nvPr/>
        </p:nvSpPr>
        <p:spPr>
          <a:xfrm>
            <a:off x="2108122" y="2407988"/>
            <a:ext cx="1828800" cy="461665"/>
          </a:xfrm>
          <a:prstGeom prst="rect">
            <a:avLst/>
          </a:prstGeom>
          <a:noFill/>
        </p:spPr>
        <p:txBody>
          <a:bodyPr wrap="square">
            <a:spAutoFit/>
          </a:bodyPr>
          <a:lstStyle/>
          <a:p>
            <a:pPr algn="ctr"/>
            <a:r>
              <a:rPr lang="en-US" sz="1200"/>
              <a:t>Erin Chiou</a:t>
            </a:r>
          </a:p>
          <a:p>
            <a:pPr algn="ctr"/>
            <a:r>
              <a:rPr lang="en-US" sz="1200"/>
              <a:t>(Member)</a:t>
            </a:r>
            <a:endParaRPr lang="en-US" sz="1200" dirty="0"/>
          </a:p>
        </p:txBody>
      </p:sp>
      <p:sp>
        <p:nvSpPr>
          <p:cNvPr id="68" name="TextBox 67">
            <a:extLst>
              <a:ext uri="{FF2B5EF4-FFF2-40B4-BE49-F238E27FC236}">
                <a16:creationId xmlns:a16="http://schemas.microsoft.com/office/drawing/2014/main" id="{9AF13F5A-29B0-F77C-4A32-0EE6E1EE835C}"/>
              </a:ext>
            </a:extLst>
          </p:cNvPr>
          <p:cNvSpPr txBox="1"/>
          <p:nvPr/>
        </p:nvSpPr>
        <p:spPr>
          <a:xfrm>
            <a:off x="3986083" y="2413080"/>
            <a:ext cx="1828800" cy="461665"/>
          </a:xfrm>
          <a:prstGeom prst="rect">
            <a:avLst/>
          </a:prstGeom>
          <a:noFill/>
        </p:spPr>
        <p:txBody>
          <a:bodyPr wrap="square">
            <a:spAutoFit/>
          </a:bodyPr>
          <a:lstStyle/>
          <a:p>
            <a:pPr algn="ctr"/>
            <a:r>
              <a:rPr lang="en-US" sz="1200"/>
              <a:t>Siddharth Srivastava</a:t>
            </a:r>
          </a:p>
          <a:p>
            <a:pPr algn="ctr"/>
            <a:r>
              <a:rPr lang="en-US" sz="1200"/>
              <a:t>(Member)</a:t>
            </a:r>
            <a:endParaRPr lang="en-US" sz="1200" dirty="0"/>
          </a:p>
        </p:txBody>
      </p:sp>
      <p:sp>
        <p:nvSpPr>
          <p:cNvPr id="69" name="TextBox 68">
            <a:extLst>
              <a:ext uri="{FF2B5EF4-FFF2-40B4-BE49-F238E27FC236}">
                <a16:creationId xmlns:a16="http://schemas.microsoft.com/office/drawing/2014/main" id="{0976F0E0-E44D-943D-7363-83AD8C1B2154}"/>
              </a:ext>
            </a:extLst>
          </p:cNvPr>
          <p:cNvSpPr txBox="1"/>
          <p:nvPr/>
        </p:nvSpPr>
        <p:spPr>
          <a:xfrm>
            <a:off x="5847657" y="2407988"/>
            <a:ext cx="1828800" cy="461665"/>
          </a:xfrm>
          <a:prstGeom prst="rect">
            <a:avLst/>
          </a:prstGeom>
          <a:noFill/>
        </p:spPr>
        <p:txBody>
          <a:bodyPr wrap="square">
            <a:spAutoFit/>
          </a:bodyPr>
          <a:lstStyle/>
          <a:p>
            <a:pPr algn="ctr"/>
            <a:r>
              <a:rPr lang="en-US" sz="1200"/>
              <a:t>Yu Zhang</a:t>
            </a:r>
          </a:p>
          <a:p>
            <a:pPr algn="ctr"/>
            <a:r>
              <a:rPr lang="en-US" sz="1200"/>
              <a:t>(Member)</a:t>
            </a:r>
            <a:endParaRPr lang="en-US" sz="1200" dirty="0"/>
          </a:p>
        </p:txBody>
      </p:sp>
      <p:sp>
        <p:nvSpPr>
          <p:cNvPr id="70" name="Oval 69">
            <a:extLst>
              <a:ext uri="{FF2B5EF4-FFF2-40B4-BE49-F238E27FC236}">
                <a16:creationId xmlns:a16="http://schemas.microsoft.com/office/drawing/2014/main" id="{0484C892-18CB-E87B-DFE3-A9B26B86C3BC}"/>
              </a:ext>
            </a:extLst>
          </p:cNvPr>
          <p:cNvSpPr/>
          <p:nvPr/>
        </p:nvSpPr>
        <p:spPr>
          <a:xfrm>
            <a:off x="5826517" y="518084"/>
            <a:ext cx="1874520" cy="1874520"/>
          </a:xfrm>
          <a:prstGeom prst="ellipse">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1A89321-6C94-DE1D-A7AA-34016D100486}"/>
              </a:ext>
            </a:extLst>
          </p:cNvPr>
          <p:cNvSpPr/>
          <p:nvPr/>
        </p:nvSpPr>
        <p:spPr>
          <a:xfrm>
            <a:off x="3961503" y="528374"/>
            <a:ext cx="1874520" cy="1874520"/>
          </a:xfrm>
          <a:prstGeom prst="ellipse">
            <a:avLst/>
          </a:prstGeom>
          <a:noFill/>
          <a:ln w="57150">
            <a:solidFill>
              <a:srgbClr val="8AC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20BDF57-C01B-FCC4-7272-1C28BFDD000E}"/>
              </a:ext>
            </a:extLst>
          </p:cNvPr>
          <p:cNvSpPr/>
          <p:nvPr/>
        </p:nvSpPr>
        <p:spPr>
          <a:xfrm>
            <a:off x="2099929" y="528374"/>
            <a:ext cx="1874520" cy="1874520"/>
          </a:xfrm>
          <a:prstGeom prst="ellipse">
            <a:avLst/>
          </a:prstGeom>
          <a:noFill/>
          <a:ln w="57150">
            <a:solidFill>
              <a:srgbClr val="EE98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70A0988-5834-6C59-A1BA-7AD232DEE807}"/>
              </a:ext>
            </a:extLst>
          </p:cNvPr>
          <p:cNvSpPr/>
          <p:nvPr/>
        </p:nvSpPr>
        <p:spPr>
          <a:xfrm>
            <a:off x="256462" y="549295"/>
            <a:ext cx="1874520" cy="1874520"/>
          </a:xfrm>
          <a:prstGeom prst="ellipse">
            <a:avLst/>
          </a:prstGeom>
          <a:noFill/>
          <a:ln w="57150">
            <a:solidFill>
              <a:srgbClr val="B69C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47FC441C-BC0F-BB2C-AE81-E8623AA2678D}"/>
              </a:ext>
            </a:extLst>
          </p:cNvPr>
          <p:cNvGrpSpPr/>
          <p:nvPr/>
        </p:nvGrpSpPr>
        <p:grpSpPr>
          <a:xfrm>
            <a:off x="8109506" y="771508"/>
            <a:ext cx="3557733" cy="1017176"/>
            <a:chOff x="8226363" y="669923"/>
            <a:chExt cx="3557733" cy="1017176"/>
          </a:xfrm>
        </p:grpSpPr>
        <p:sp>
          <p:nvSpPr>
            <p:cNvPr id="82" name="Oval 81">
              <a:extLst>
                <a:ext uri="{FF2B5EF4-FFF2-40B4-BE49-F238E27FC236}">
                  <a16:creationId xmlns:a16="http://schemas.microsoft.com/office/drawing/2014/main" id="{C517ED65-FA65-F01A-28F4-E1B8D60E487B}"/>
                </a:ext>
              </a:extLst>
            </p:cNvPr>
            <p:cNvSpPr/>
            <p:nvPr/>
          </p:nvSpPr>
          <p:spPr>
            <a:xfrm>
              <a:off x="8460940" y="669923"/>
              <a:ext cx="2986269" cy="991251"/>
            </a:xfrm>
            <a:prstGeom prst="ellipse">
              <a:avLst/>
            </a:prstGeom>
            <a:solidFill>
              <a:schemeClr val="bg1"/>
            </a:solid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64535FD-6237-F8D8-F863-A679FA7B431A}"/>
                </a:ext>
              </a:extLst>
            </p:cNvPr>
            <p:cNvSpPr/>
            <p:nvPr/>
          </p:nvSpPr>
          <p:spPr>
            <a:xfrm>
              <a:off x="8226363" y="978814"/>
              <a:ext cx="3557733" cy="7082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1" name="Picture 90" descr="A group of people sitting at a table with food&#10;&#10;Description automatically generated">
            <a:extLst>
              <a:ext uri="{FF2B5EF4-FFF2-40B4-BE49-F238E27FC236}">
                <a16:creationId xmlns:a16="http://schemas.microsoft.com/office/drawing/2014/main" id="{F552A535-D00A-532B-2872-DF890A450DDE}"/>
              </a:ext>
            </a:extLst>
          </p:cNvPr>
          <p:cNvPicPr>
            <a:picLocks noChangeAspect="1"/>
          </p:cNvPicPr>
          <p:nvPr/>
        </p:nvPicPr>
        <p:blipFill>
          <a:blip r:embed="rId8"/>
          <a:stretch>
            <a:fillRect/>
          </a:stretch>
        </p:blipFill>
        <p:spPr>
          <a:xfrm>
            <a:off x="7920626" y="2420772"/>
            <a:ext cx="3439982" cy="2579987"/>
          </a:xfrm>
          <a:prstGeom prst="rect">
            <a:avLst/>
          </a:prstGeom>
        </p:spPr>
      </p:pic>
      <p:sp>
        <p:nvSpPr>
          <p:cNvPr id="92" name="Rectangle 91">
            <a:extLst>
              <a:ext uri="{FF2B5EF4-FFF2-40B4-BE49-F238E27FC236}">
                <a16:creationId xmlns:a16="http://schemas.microsoft.com/office/drawing/2014/main" id="{22AB49A8-2692-D969-DDAF-A3E7642145BD}"/>
              </a:ext>
            </a:extLst>
          </p:cNvPr>
          <p:cNvSpPr/>
          <p:nvPr/>
        </p:nvSpPr>
        <p:spPr>
          <a:xfrm>
            <a:off x="7919762" y="2433081"/>
            <a:ext cx="3440876" cy="2567678"/>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descr="A group of people sitting at a table&#10;&#10;Description automatically generated">
            <a:extLst>
              <a:ext uri="{FF2B5EF4-FFF2-40B4-BE49-F238E27FC236}">
                <a16:creationId xmlns:a16="http://schemas.microsoft.com/office/drawing/2014/main" id="{26ADF5F2-AD7F-DB70-A20B-6136477FED0F}"/>
              </a:ext>
            </a:extLst>
          </p:cNvPr>
          <p:cNvPicPr>
            <a:picLocks noChangeAspect="1"/>
          </p:cNvPicPr>
          <p:nvPr/>
        </p:nvPicPr>
        <p:blipFill rotWithShape="1">
          <a:blip r:embed="rId9"/>
          <a:srcRect l="19787" t="27883" b="17652"/>
          <a:stretch/>
        </p:blipFill>
        <p:spPr>
          <a:xfrm>
            <a:off x="7986371" y="4662230"/>
            <a:ext cx="4124604" cy="2100480"/>
          </a:xfrm>
          <a:prstGeom prst="rect">
            <a:avLst/>
          </a:prstGeom>
        </p:spPr>
      </p:pic>
      <p:sp>
        <p:nvSpPr>
          <p:cNvPr id="96" name="Rectangle 95">
            <a:extLst>
              <a:ext uri="{FF2B5EF4-FFF2-40B4-BE49-F238E27FC236}">
                <a16:creationId xmlns:a16="http://schemas.microsoft.com/office/drawing/2014/main" id="{7A986A69-3F21-BD41-7881-806F77BE7D56}"/>
              </a:ext>
            </a:extLst>
          </p:cNvPr>
          <p:cNvSpPr/>
          <p:nvPr/>
        </p:nvSpPr>
        <p:spPr>
          <a:xfrm>
            <a:off x="7977565" y="4636305"/>
            <a:ext cx="4133409" cy="212640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descr="A group of people posing for a photo&#10;&#10;Description automatically generated">
            <a:extLst>
              <a:ext uri="{FF2B5EF4-FFF2-40B4-BE49-F238E27FC236}">
                <a16:creationId xmlns:a16="http://schemas.microsoft.com/office/drawing/2014/main" id="{651C120C-9D48-8DFA-DE44-D60FFEC1FCDE}"/>
              </a:ext>
            </a:extLst>
          </p:cNvPr>
          <p:cNvPicPr>
            <a:picLocks noChangeAspect="1"/>
          </p:cNvPicPr>
          <p:nvPr/>
        </p:nvPicPr>
        <p:blipFill>
          <a:blip r:embed="rId10"/>
          <a:stretch>
            <a:fillRect/>
          </a:stretch>
        </p:blipFill>
        <p:spPr>
          <a:xfrm>
            <a:off x="3718510" y="3471575"/>
            <a:ext cx="4262428" cy="3197145"/>
          </a:xfrm>
          <a:prstGeom prst="rect">
            <a:avLst/>
          </a:prstGeom>
        </p:spPr>
      </p:pic>
      <p:sp>
        <p:nvSpPr>
          <p:cNvPr id="98" name="Rectangle 97">
            <a:extLst>
              <a:ext uri="{FF2B5EF4-FFF2-40B4-BE49-F238E27FC236}">
                <a16:creationId xmlns:a16="http://schemas.microsoft.com/office/drawing/2014/main" id="{8CF86D98-8983-C85D-2BF1-AE29C51D510D}"/>
              </a:ext>
            </a:extLst>
          </p:cNvPr>
          <p:cNvSpPr/>
          <p:nvPr/>
        </p:nvSpPr>
        <p:spPr>
          <a:xfrm>
            <a:off x="3718510" y="3460000"/>
            <a:ext cx="4262428" cy="3197145"/>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5238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A diagram of a bridge&#10;&#10;Description automatically generated">
            <a:extLst>
              <a:ext uri="{FF2B5EF4-FFF2-40B4-BE49-F238E27FC236}">
                <a16:creationId xmlns:a16="http://schemas.microsoft.com/office/drawing/2014/main" id="{01CB629C-0724-DEC4-A62D-AFB4EA278C7F}"/>
              </a:ext>
            </a:extLst>
          </p:cNvPr>
          <p:cNvPicPr>
            <a:picLocks noChangeAspect="1"/>
          </p:cNvPicPr>
          <p:nvPr/>
        </p:nvPicPr>
        <p:blipFill rotWithShape="1">
          <a:blip r:embed="rId3"/>
          <a:srcRect l="-1" r="378"/>
          <a:stretch/>
        </p:blipFill>
        <p:spPr>
          <a:xfrm>
            <a:off x="4448949" y="1055391"/>
            <a:ext cx="7743051" cy="4133776"/>
          </a:xfrm>
          <a:prstGeom prst="rect">
            <a:avLst/>
          </a:prstGeom>
        </p:spPr>
      </p:pic>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Conclusions and Takeaways</a:t>
            </a:r>
          </a:p>
        </p:txBody>
      </p:sp>
      <p:sp>
        <p:nvSpPr>
          <p:cNvPr id="65" name="Rectangle 64">
            <a:extLst>
              <a:ext uri="{FF2B5EF4-FFF2-40B4-BE49-F238E27FC236}">
                <a16:creationId xmlns:a16="http://schemas.microsoft.com/office/drawing/2014/main" id="{102070C8-9012-0874-198C-F9BBEEAA86D3}"/>
              </a:ext>
            </a:extLst>
          </p:cNvPr>
          <p:cNvSpPr/>
          <p:nvPr/>
        </p:nvSpPr>
        <p:spPr>
          <a:xfrm>
            <a:off x="167122" y="1550855"/>
            <a:ext cx="4712073" cy="1061954"/>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u="sng" dirty="0">
                <a:solidFill>
                  <a:schemeClr val="tx1">
                    <a:lumMod val="85000"/>
                    <a:lumOff val="15000"/>
                  </a:schemeClr>
                </a:solidFill>
              </a:rPr>
              <a:t>A G</a:t>
            </a:r>
            <a:r>
              <a:rPr lang="en-US" sz="2800" b="1" u="sng" dirty="0">
                <a:solidFill>
                  <a:schemeClr val="tx1"/>
                </a:solidFill>
                <a:effectLst/>
              </a:rPr>
              <a:t>eneralized</a:t>
            </a:r>
            <a:r>
              <a:rPr lang="en-US" sz="2800" b="1" u="sng" dirty="0">
                <a:solidFill>
                  <a:schemeClr val="tx1"/>
                </a:solidFill>
              </a:rPr>
              <a:t> </a:t>
            </a:r>
            <a:r>
              <a:rPr lang="en-US" sz="2800" b="1" u="sng" dirty="0">
                <a:solidFill>
                  <a:schemeClr val="tx1"/>
                </a:solidFill>
                <a:effectLst/>
              </a:rPr>
              <a:t>mental model based formalizations of trust</a:t>
            </a:r>
          </a:p>
        </p:txBody>
      </p:sp>
      <p:sp>
        <p:nvSpPr>
          <p:cNvPr id="66" name="Rectangle 65">
            <a:extLst>
              <a:ext uri="{FF2B5EF4-FFF2-40B4-BE49-F238E27FC236}">
                <a16:creationId xmlns:a16="http://schemas.microsoft.com/office/drawing/2014/main" id="{D193234A-EF95-BEC1-1FB7-45F2F7C34149}"/>
              </a:ext>
            </a:extLst>
          </p:cNvPr>
          <p:cNvSpPr/>
          <p:nvPr/>
        </p:nvSpPr>
        <p:spPr>
          <a:xfrm>
            <a:off x="449756" y="2698032"/>
            <a:ext cx="4144297"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F</a:t>
            </a:r>
            <a:r>
              <a:rPr lang="en-US" sz="2400" dirty="0">
                <a:solidFill>
                  <a:schemeClr val="tx1"/>
                </a:solidFill>
                <a:effectLst/>
              </a:rPr>
              <a:t>oundation for </a:t>
            </a:r>
            <a:r>
              <a:rPr lang="en-US" sz="2400" dirty="0">
                <a:solidFill>
                  <a:schemeClr val="tx1"/>
                </a:solidFill>
              </a:rPr>
              <a:t>working with</a:t>
            </a:r>
            <a:r>
              <a:rPr lang="en-US" sz="2400" dirty="0">
                <a:solidFill>
                  <a:schemeClr val="tx1"/>
                </a:solidFill>
                <a:effectLst/>
              </a:rPr>
              <a:t> an appropriate level of trust</a:t>
            </a:r>
          </a:p>
        </p:txBody>
      </p:sp>
      <p:sp>
        <p:nvSpPr>
          <p:cNvPr id="67" name="Rectangle 66">
            <a:extLst>
              <a:ext uri="{FF2B5EF4-FFF2-40B4-BE49-F238E27FC236}">
                <a16:creationId xmlns:a16="http://schemas.microsoft.com/office/drawing/2014/main" id="{8A97A25C-F49B-2FD5-F6B3-29F008278150}"/>
              </a:ext>
            </a:extLst>
          </p:cNvPr>
          <p:cNvSpPr/>
          <p:nvPr/>
        </p:nvSpPr>
        <p:spPr>
          <a:xfrm>
            <a:off x="449756" y="3793099"/>
            <a:ext cx="4144298"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a:t>
            </a:r>
            <a:r>
              <a:rPr lang="en-US" sz="2400" dirty="0">
                <a:solidFill>
                  <a:schemeClr val="tx1"/>
                </a:solidFill>
                <a:effectLst/>
              </a:rPr>
              <a:t>aptures the multi-dimensional aspects of trust and bridge the gap in literature</a:t>
            </a:r>
          </a:p>
        </p:txBody>
      </p:sp>
      <p:sp>
        <p:nvSpPr>
          <p:cNvPr id="68" name="Rectangle 67">
            <a:extLst>
              <a:ext uri="{FF2B5EF4-FFF2-40B4-BE49-F238E27FC236}">
                <a16:creationId xmlns:a16="http://schemas.microsoft.com/office/drawing/2014/main" id="{600C0933-3CE2-1C4B-AB79-C665C7173A64}"/>
              </a:ext>
            </a:extLst>
          </p:cNvPr>
          <p:cNvSpPr/>
          <p:nvPr/>
        </p:nvSpPr>
        <p:spPr>
          <a:xfrm>
            <a:off x="449756" y="4688268"/>
            <a:ext cx="5304090" cy="122483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effectLst/>
              </a:rPr>
              <a:t>Developing different trust-aware decision making frameworks</a:t>
            </a:r>
            <a:endParaRPr lang="en-US" sz="2400" dirty="0">
              <a:effectLst/>
              <a:latin typeface="Helvetica" pitchFamily="2" charset="0"/>
            </a:endParaRPr>
          </a:p>
        </p:txBody>
      </p:sp>
      <p:sp>
        <p:nvSpPr>
          <p:cNvPr id="69" name="Rectangle 68">
            <a:extLst>
              <a:ext uri="{FF2B5EF4-FFF2-40B4-BE49-F238E27FC236}">
                <a16:creationId xmlns:a16="http://schemas.microsoft.com/office/drawing/2014/main" id="{0A933FD6-B2A2-ACF0-0FDC-3C3AA312EABF}"/>
              </a:ext>
            </a:extLst>
          </p:cNvPr>
          <p:cNvSpPr/>
          <p:nvPr/>
        </p:nvSpPr>
        <p:spPr>
          <a:xfrm>
            <a:off x="449756" y="5640717"/>
            <a:ext cx="6845679"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U</a:t>
            </a:r>
            <a:r>
              <a:rPr lang="en-US" sz="2400" dirty="0">
                <a:solidFill>
                  <a:schemeClr val="tx1"/>
                </a:solidFill>
                <a:effectLst/>
              </a:rPr>
              <a:t>tilizing our framework for trust inference</a:t>
            </a:r>
          </a:p>
        </p:txBody>
      </p:sp>
      <p:sp>
        <p:nvSpPr>
          <p:cNvPr id="70" name="Chevron 69">
            <a:extLst>
              <a:ext uri="{FF2B5EF4-FFF2-40B4-BE49-F238E27FC236}">
                <a16:creationId xmlns:a16="http://schemas.microsoft.com/office/drawing/2014/main" id="{D6B58E76-9281-F745-ABAD-9DC021B00A78}"/>
              </a:ext>
            </a:extLst>
          </p:cNvPr>
          <p:cNvSpPr/>
          <p:nvPr/>
        </p:nvSpPr>
        <p:spPr>
          <a:xfrm>
            <a:off x="171799" y="2814896"/>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71" name="Chevron 70">
            <a:extLst>
              <a:ext uri="{FF2B5EF4-FFF2-40B4-BE49-F238E27FC236}">
                <a16:creationId xmlns:a16="http://schemas.microsoft.com/office/drawing/2014/main" id="{A87573CC-C074-0156-E9F1-2FFF78BC8DBF}"/>
              </a:ext>
            </a:extLst>
          </p:cNvPr>
          <p:cNvSpPr/>
          <p:nvPr/>
        </p:nvSpPr>
        <p:spPr>
          <a:xfrm>
            <a:off x="167122" y="3681814"/>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73" name="Chevron 72">
            <a:extLst>
              <a:ext uri="{FF2B5EF4-FFF2-40B4-BE49-F238E27FC236}">
                <a16:creationId xmlns:a16="http://schemas.microsoft.com/office/drawing/2014/main" id="{8BD6BCC8-B2E2-86B5-A9FE-C8378C60A8BF}"/>
              </a:ext>
            </a:extLst>
          </p:cNvPr>
          <p:cNvSpPr/>
          <p:nvPr/>
        </p:nvSpPr>
        <p:spPr>
          <a:xfrm>
            <a:off x="169136" y="5913104"/>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 name="Chevron 2">
            <a:extLst>
              <a:ext uri="{FF2B5EF4-FFF2-40B4-BE49-F238E27FC236}">
                <a16:creationId xmlns:a16="http://schemas.microsoft.com/office/drawing/2014/main" id="{A46D2086-99B4-902D-7886-2A801B182C7A}"/>
              </a:ext>
            </a:extLst>
          </p:cNvPr>
          <p:cNvSpPr/>
          <p:nvPr/>
        </p:nvSpPr>
        <p:spPr>
          <a:xfrm>
            <a:off x="169136" y="4961218"/>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5266327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11" name="Rectangle 10">
            <a:extLst>
              <a:ext uri="{FF2B5EF4-FFF2-40B4-BE49-F238E27FC236}">
                <a16:creationId xmlns:a16="http://schemas.microsoft.com/office/drawing/2014/main" id="{1FD710D3-6C73-982D-E993-1CBF3168C4E9}"/>
              </a:ext>
            </a:extLst>
          </p:cNvPr>
          <p:cNvSpPr/>
          <p:nvPr/>
        </p:nvSpPr>
        <p:spPr>
          <a:xfrm>
            <a:off x="983169" y="1078663"/>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endParaRPr lang="en-US" sz="2800" b="1" dirty="0">
              <a:solidFill>
                <a:schemeClr val="tx1">
                  <a:lumMod val="85000"/>
                  <a:lumOff val="15000"/>
                </a:schemeClr>
              </a:solidFill>
            </a:endParaRPr>
          </a:p>
        </p:txBody>
      </p:sp>
    </p:spTree>
    <p:extLst>
      <p:ext uri="{BB962C8B-B14F-4D97-AF65-F5344CB8AC3E}">
        <p14:creationId xmlns:p14="http://schemas.microsoft.com/office/powerpoint/2010/main" val="23683844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4238534" y="707526"/>
            <a:ext cx="4654799" cy="6040942"/>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792748"/>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077704"/>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200788"/>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059285"/>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192059"/>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54583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612424"/>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522556"/>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264745"/>
            <a:ext cx="2759566" cy="642947"/>
          </a:xfrm>
          <a:prstGeom prst="rect">
            <a:avLst/>
          </a:prstGeom>
        </p:spPr>
      </p:pic>
      <p:cxnSp>
        <p:nvCxnSpPr>
          <p:cNvPr id="47" name="Straight Arrow Connector 46">
            <a:extLst>
              <a:ext uri="{FF2B5EF4-FFF2-40B4-BE49-F238E27FC236}">
                <a16:creationId xmlns:a16="http://schemas.microsoft.com/office/drawing/2014/main" id="{B77F735E-0F71-D489-1A2C-9A0CCFDEE1BC}"/>
              </a:ext>
            </a:extLst>
          </p:cNvPr>
          <p:cNvCxnSpPr>
            <a:cxnSpLocks/>
            <a:stCxn id="13" idx="1"/>
            <a:endCxn id="50" idx="3"/>
          </p:cNvCxnSpPr>
          <p:nvPr/>
        </p:nvCxnSpPr>
        <p:spPr>
          <a:xfrm flipH="1">
            <a:off x="2549328" y="2539370"/>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AAEC517-1C47-1D5F-2A94-7CC1A2CC6A24}"/>
              </a:ext>
            </a:extLst>
          </p:cNvPr>
          <p:cNvGrpSpPr/>
          <p:nvPr/>
        </p:nvGrpSpPr>
        <p:grpSpPr>
          <a:xfrm>
            <a:off x="822978" y="2649560"/>
            <a:ext cx="1726350" cy="923331"/>
            <a:chOff x="809504" y="3286290"/>
            <a:chExt cx="1726350" cy="923331"/>
          </a:xfrm>
          <a:solidFill>
            <a:srgbClr val="97B5BA"/>
          </a:solidFill>
        </p:grpSpPr>
        <p:sp>
          <p:nvSpPr>
            <p:cNvPr id="50" name="Rounded Rectangle 49">
              <a:extLst>
                <a:ext uri="{FF2B5EF4-FFF2-40B4-BE49-F238E27FC236}">
                  <a16:creationId xmlns:a16="http://schemas.microsoft.com/office/drawing/2014/main" id="{AED2FF15-C394-4FD9-DA6A-390715BDEEA1}"/>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5C5D4E-82C0-653C-CBF7-38680E2796F1}"/>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52" name="Rounded Rectangle 51">
            <a:extLst>
              <a:ext uri="{FF2B5EF4-FFF2-40B4-BE49-F238E27FC236}">
                <a16:creationId xmlns:a16="http://schemas.microsoft.com/office/drawing/2014/main" id="{67F9BF46-AEB9-2A90-7C6C-90830871C388}"/>
              </a:ext>
            </a:extLst>
          </p:cNvPr>
          <p:cNvSpPr/>
          <p:nvPr/>
        </p:nvSpPr>
        <p:spPr>
          <a:xfrm>
            <a:off x="246808"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0F5CBE1-8E41-93C2-F931-1BB693DBC2FA}"/>
              </a:ext>
            </a:extLst>
          </p:cNvPr>
          <p:cNvSpPr txBox="1"/>
          <p:nvPr/>
        </p:nvSpPr>
        <p:spPr>
          <a:xfrm>
            <a:off x="246808" y="4275539"/>
            <a:ext cx="1328108" cy="369332"/>
          </a:xfrm>
          <a:prstGeom prst="rect">
            <a:avLst/>
          </a:prstGeom>
          <a:noFill/>
        </p:spPr>
        <p:txBody>
          <a:bodyPr wrap="square" rtlCol="0">
            <a:spAutoFit/>
          </a:bodyPr>
          <a:lstStyle/>
          <a:p>
            <a:pPr algn="ctr"/>
            <a:r>
              <a:rPr lang="en-US" dirty="0"/>
              <a:t>Human</a:t>
            </a:r>
          </a:p>
        </p:txBody>
      </p:sp>
      <p:sp>
        <p:nvSpPr>
          <p:cNvPr id="56" name="Left Brace 55">
            <a:extLst>
              <a:ext uri="{FF2B5EF4-FFF2-40B4-BE49-F238E27FC236}">
                <a16:creationId xmlns:a16="http://schemas.microsoft.com/office/drawing/2014/main" id="{F957D06F-E801-6739-0FCC-12CE6F857993}"/>
              </a:ext>
            </a:extLst>
          </p:cNvPr>
          <p:cNvSpPr/>
          <p:nvPr/>
        </p:nvSpPr>
        <p:spPr>
          <a:xfrm rot="5400000">
            <a:off x="1861223" y="2605490"/>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21B5933-80C2-F2F0-89E6-009A0F228401}"/>
              </a:ext>
            </a:extLst>
          </p:cNvPr>
          <p:cNvSpPr/>
          <p:nvPr/>
        </p:nvSpPr>
        <p:spPr>
          <a:xfrm>
            <a:off x="1686153"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D8BBFE9-CD4D-592E-B9E5-C903E666CEBF}"/>
              </a:ext>
            </a:extLst>
          </p:cNvPr>
          <p:cNvSpPr txBox="1"/>
          <p:nvPr/>
        </p:nvSpPr>
        <p:spPr>
          <a:xfrm>
            <a:off x="1686153" y="4275539"/>
            <a:ext cx="1328108" cy="369332"/>
          </a:xfrm>
          <a:prstGeom prst="rect">
            <a:avLst/>
          </a:prstGeom>
          <a:noFill/>
        </p:spPr>
        <p:txBody>
          <a:bodyPr wrap="square" rtlCol="0">
            <a:spAutoFit/>
          </a:bodyPr>
          <a:lstStyle/>
          <a:p>
            <a:pPr algn="ctr"/>
            <a:r>
              <a:rPr lang="en-US" dirty="0"/>
              <a:t>Designer</a:t>
            </a:r>
          </a:p>
        </p:txBody>
      </p:sp>
      <p:sp>
        <p:nvSpPr>
          <p:cNvPr id="62" name="Rounded Rectangle 61">
            <a:extLst>
              <a:ext uri="{FF2B5EF4-FFF2-40B4-BE49-F238E27FC236}">
                <a16:creationId xmlns:a16="http://schemas.microsoft.com/office/drawing/2014/main" id="{AB608B51-5E89-802A-AE13-367AEA457A5A}"/>
              </a:ext>
            </a:extLst>
          </p:cNvPr>
          <p:cNvSpPr/>
          <p:nvPr/>
        </p:nvSpPr>
        <p:spPr>
          <a:xfrm>
            <a:off x="3125498" y="4223030"/>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675E120-1138-AD2E-8DE5-1435DC6CDA93}"/>
              </a:ext>
            </a:extLst>
          </p:cNvPr>
          <p:cNvSpPr txBox="1"/>
          <p:nvPr/>
        </p:nvSpPr>
        <p:spPr>
          <a:xfrm>
            <a:off x="3125498" y="4280941"/>
            <a:ext cx="1328108" cy="369332"/>
          </a:xfrm>
          <a:prstGeom prst="rect">
            <a:avLst/>
          </a:prstGeom>
          <a:noFill/>
        </p:spPr>
        <p:txBody>
          <a:bodyPr wrap="square" rtlCol="0">
            <a:spAutoFit/>
          </a:bodyPr>
          <a:lstStyle/>
          <a:p>
            <a:pPr algn="ctr"/>
            <a:r>
              <a:rPr lang="en-US" dirty="0"/>
              <a:t>Robot</a:t>
            </a:r>
          </a:p>
        </p:txBody>
      </p:sp>
      <p:sp>
        <p:nvSpPr>
          <p:cNvPr id="64" name="Arc 63">
            <a:extLst>
              <a:ext uri="{FF2B5EF4-FFF2-40B4-BE49-F238E27FC236}">
                <a16:creationId xmlns:a16="http://schemas.microsoft.com/office/drawing/2014/main" id="{5FBF3E69-4BD1-321F-A227-3A2942B4522B}"/>
              </a:ext>
            </a:extLst>
          </p:cNvPr>
          <p:cNvSpPr/>
          <p:nvPr/>
        </p:nvSpPr>
        <p:spPr>
          <a:xfrm>
            <a:off x="1514956" y="3879160"/>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AA9906F-484E-8B5F-E92F-17B16FD207C7}"/>
              </a:ext>
            </a:extLst>
          </p:cNvPr>
          <p:cNvGrpSpPr/>
          <p:nvPr/>
        </p:nvGrpSpPr>
        <p:grpSpPr>
          <a:xfrm>
            <a:off x="10358409" y="2636730"/>
            <a:ext cx="1726350" cy="923331"/>
            <a:chOff x="809504" y="3286290"/>
            <a:chExt cx="1726350" cy="923331"/>
          </a:xfrm>
          <a:solidFill>
            <a:srgbClr val="97B5BA"/>
          </a:solidFill>
        </p:grpSpPr>
        <p:sp>
          <p:nvSpPr>
            <p:cNvPr id="66" name="Rounded Rectangle 65">
              <a:extLst>
                <a:ext uri="{FF2B5EF4-FFF2-40B4-BE49-F238E27FC236}">
                  <a16:creationId xmlns:a16="http://schemas.microsoft.com/office/drawing/2014/main" id="{4E1DC442-F3DA-8B9E-8DA1-1CECC0DB765E}"/>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B2BC69B-FE89-FB9F-72AB-17787E5CBD48}"/>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68" name="Straight Arrow Connector 67">
            <a:extLst>
              <a:ext uri="{FF2B5EF4-FFF2-40B4-BE49-F238E27FC236}">
                <a16:creationId xmlns:a16="http://schemas.microsoft.com/office/drawing/2014/main" id="{45FF3B1B-A3FF-1BB1-F865-18BD7CB225F5}"/>
              </a:ext>
            </a:extLst>
          </p:cNvPr>
          <p:cNvCxnSpPr>
            <a:cxnSpLocks/>
            <a:stCxn id="17" idx="3"/>
            <a:endCxn id="66" idx="1"/>
          </p:cNvCxnSpPr>
          <p:nvPr/>
        </p:nvCxnSpPr>
        <p:spPr>
          <a:xfrm>
            <a:off x="9563315" y="2520951"/>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Left Brace 86">
            <a:extLst>
              <a:ext uri="{FF2B5EF4-FFF2-40B4-BE49-F238E27FC236}">
                <a16:creationId xmlns:a16="http://schemas.microsoft.com/office/drawing/2014/main" id="{B4A35709-9F3C-E22C-0833-FF02BD7E9A47}"/>
              </a:ext>
            </a:extLst>
          </p:cNvPr>
          <p:cNvSpPr/>
          <p:nvPr/>
        </p:nvSpPr>
        <p:spPr>
          <a:xfrm rot="5400000">
            <a:off x="8518667" y="3167194"/>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47D1BF2F-765F-4656-4888-EDAEA88691E8}"/>
              </a:ext>
            </a:extLst>
          </p:cNvPr>
          <p:cNvSpPr/>
          <p:nvPr/>
        </p:nvSpPr>
        <p:spPr>
          <a:xfrm>
            <a:off x="6735595" y="3545836"/>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41B4DD6-47D1-5450-0ED8-8373FFB08AE3}"/>
              </a:ext>
            </a:extLst>
          </p:cNvPr>
          <p:cNvSpPr txBox="1"/>
          <p:nvPr/>
        </p:nvSpPr>
        <p:spPr>
          <a:xfrm>
            <a:off x="6807079" y="3612424"/>
            <a:ext cx="1583382" cy="369332"/>
          </a:xfrm>
          <a:prstGeom prst="rect">
            <a:avLst/>
          </a:prstGeom>
          <a:noFill/>
        </p:spPr>
        <p:txBody>
          <a:bodyPr wrap="square" rtlCol="0">
            <a:spAutoFit/>
          </a:bodyPr>
          <a:lstStyle/>
          <a:p>
            <a:pPr algn="ctr"/>
            <a:r>
              <a:rPr lang="en-US" dirty="0"/>
              <a:t>Inference</a:t>
            </a:r>
          </a:p>
        </p:txBody>
      </p:sp>
      <p:grpSp>
        <p:nvGrpSpPr>
          <p:cNvPr id="308" name="Group 307">
            <a:extLst>
              <a:ext uri="{FF2B5EF4-FFF2-40B4-BE49-F238E27FC236}">
                <a16:creationId xmlns:a16="http://schemas.microsoft.com/office/drawing/2014/main" id="{653F5237-BCB4-F7B8-E871-89EEDFE5F57A}"/>
              </a:ext>
            </a:extLst>
          </p:cNvPr>
          <p:cNvGrpSpPr/>
          <p:nvPr/>
        </p:nvGrpSpPr>
        <p:grpSpPr>
          <a:xfrm>
            <a:off x="1648911"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Curved Connector 102">
            <a:extLst>
              <a:ext uri="{FF2B5EF4-FFF2-40B4-BE49-F238E27FC236}">
                <a16:creationId xmlns:a16="http://schemas.microsoft.com/office/drawing/2014/main" id="{DA84DA0A-C195-F91D-E14F-D71B9D74BEE6}"/>
              </a:ext>
            </a:extLst>
          </p:cNvPr>
          <p:cNvCxnSpPr>
            <a:cxnSpLocks/>
          </p:cNvCxnSpPr>
          <p:nvPr/>
        </p:nvCxnSpPr>
        <p:spPr>
          <a:xfrm rot="5400000">
            <a:off x="10060283" y="3718547"/>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Left Brace 116">
            <a:extLst>
              <a:ext uri="{FF2B5EF4-FFF2-40B4-BE49-F238E27FC236}">
                <a16:creationId xmlns:a16="http://schemas.microsoft.com/office/drawing/2014/main" id="{2141CACB-1D7A-B276-485B-DC6A5E6AB637}"/>
              </a:ext>
            </a:extLst>
          </p:cNvPr>
          <p:cNvSpPr/>
          <p:nvPr/>
        </p:nvSpPr>
        <p:spPr>
          <a:xfrm rot="16200000">
            <a:off x="8401783" y="3974484"/>
            <a:ext cx="345185" cy="2338463"/>
          </a:xfrm>
          <a:prstGeom prst="leftBrace">
            <a:avLst>
              <a:gd name="adj1" fmla="val 53177"/>
              <a:gd name="adj2" fmla="val 25201"/>
            </a:avLst>
          </a:prstGeom>
          <a:ln w="19050">
            <a:solidFill>
              <a:schemeClr val="tx1">
                <a:lumMod val="50000"/>
                <a:lumOff val="50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9" name="Straight Arrow Connector 118">
            <a:extLst>
              <a:ext uri="{FF2B5EF4-FFF2-40B4-BE49-F238E27FC236}">
                <a16:creationId xmlns:a16="http://schemas.microsoft.com/office/drawing/2014/main" id="{EE5D0F6A-FE7E-C834-AF09-0BC1BD0D629A}"/>
              </a:ext>
            </a:extLst>
          </p:cNvPr>
          <p:cNvCxnSpPr/>
          <p:nvPr/>
        </p:nvCxnSpPr>
        <p:spPr>
          <a:xfrm>
            <a:off x="8000544" y="5232160"/>
            <a:ext cx="0" cy="100584"/>
          </a:xfrm>
          <a:prstGeom prst="straightConnector1">
            <a:avLst/>
          </a:prstGeom>
          <a:ln w="2857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50F0CF1B-7B06-BB46-C7E1-E9884A6106A0}"/>
              </a:ext>
            </a:extLst>
          </p:cNvPr>
          <p:cNvCxnSpPr>
            <a:cxnSpLocks/>
            <a:stCxn id="60" idx="2"/>
            <a:endCxn id="273" idx="0"/>
          </p:cNvCxnSpPr>
          <p:nvPr/>
        </p:nvCxnSpPr>
        <p:spPr>
          <a:xfrm rot="16200000" flipH="1">
            <a:off x="3380647" y="3689696"/>
            <a:ext cx="617031" cy="2677911"/>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Curved Connector 132">
            <a:extLst>
              <a:ext uri="{FF2B5EF4-FFF2-40B4-BE49-F238E27FC236}">
                <a16:creationId xmlns:a16="http://schemas.microsoft.com/office/drawing/2014/main" id="{DD85C792-4C85-9668-8B43-FC0A9A0A01DA}"/>
              </a:ext>
            </a:extLst>
          </p:cNvPr>
          <p:cNvCxnSpPr>
            <a:cxnSpLocks/>
            <a:stCxn id="62" idx="2"/>
            <a:endCxn id="274" idx="0"/>
          </p:cNvCxnSpPr>
          <p:nvPr/>
        </p:nvCxnSpPr>
        <p:spPr>
          <a:xfrm rot="16200000" flipH="1">
            <a:off x="4879696" y="3635394"/>
            <a:ext cx="607768" cy="2788057"/>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8" name="Curved Connector 187">
            <a:extLst>
              <a:ext uri="{FF2B5EF4-FFF2-40B4-BE49-F238E27FC236}">
                <a16:creationId xmlns:a16="http://schemas.microsoft.com/office/drawing/2014/main" id="{5C1DD67D-1E79-1A94-DDFD-ED1758CB4C84}"/>
              </a:ext>
            </a:extLst>
          </p:cNvPr>
          <p:cNvCxnSpPr>
            <a:cxnSpLocks/>
            <a:endCxn id="274" idx="0"/>
          </p:cNvCxnSpPr>
          <p:nvPr/>
        </p:nvCxnSpPr>
        <p:spPr>
          <a:xfrm rot="16200000" flipH="1">
            <a:off x="5526293" y="4281991"/>
            <a:ext cx="1269414" cy="833218"/>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Curved Connector 190">
            <a:extLst>
              <a:ext uri="{FF2B5EF4-FFF2-40B4-BE49-F238E27FC236}">
                <a16:creationId xmlns:a16="http://schemas.microsoft.com/office/drawing/2014/main" id="{288D063A-2816-5C2F-A152-492214BA819E}"/>
              </a:ext>
            </a:extLst>
          </p:cNvPr>
          <p:cNvCxnSpPr>
            <a:cxnSpLocks/>
            <a:endCxn id="273" idx="0"/>
          </p:cNvCxnSpPr>
          <p:nvPr/>
        </p:nvCxnSpPr>
        <p:spPr>
          <a:xfrm rot="5400000">
            <a:off x="4733562" y="4326336"/>
            <a:ext cx="1305389" cy="716275"/>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a:extLst>
              <a:ext uri="{FF2B5EF4-FFF2-40B4-BE49-F238E27FC236}">
                <a16:creationId xmlns:a16="http://schemas.microsoft.com/office/drawing/2014/main" id="{979F0464-69E7-3BEC-6F0D-26BF8CB7BEF6}"/>
              </a:ext>
            </a:extLst>
          </p:cNvPr>
          <p:cNvCxnSpPr>
            <a:cxnSpLocks/>
            <a:stCxn id="273" idx="2"/>
            <a:endCxn id="80" idx="6"/>
          </p:cNvCxnSpPr>
          <p:nvPr/>
        </p:nvCxnSpPr>
        <p:spPr>
          <a:xfrm rot="5400000">
            <a:off x="3525510" y="5023928"/>
            <a:ext cx="521857" cy="2483361"/>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a:extLst>
              <a:ext uri="{FF2B5EF4-FFF2-40B4-BE49-F238E27FC236}">
                <a16:creationId xmlns:a16="http://schemas.microsoft.com/office/drawing/2014/main" id="{9F054D73-FAA3-5757-E422-663A199B7DC1}"/>
              </a:ext>
            </a:extLst>
          </p:cNvPr>
          <p:cNvCxnSpPr>
            <a:cxnSpLocks/>
            <a:stCxn id="274" idx="2"/>
            <a:endCxn id="75" idx="0"/>
          </p:cNvCxnSpPr>
          <p:nvPr/>
        </p:nvCxnSpPr>
        <p:spPr>
          <a:xfrm rot="16200000" flipH="1">
            <a:off x="7974444" y="4606340"/>
            <a:ext cx="375162" cy="3168832"/>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Curved Connector 233">
            <a:extLst>
              <a:ext uri="{FF2B5EF4-FFF2-40B4-BE49-F238E27FC236}">
                <a16:creationId xmlns:a16="http://schemas.microsoft.com/office/drawing/2014/main" id="{FE68FA07-05F5-5182-704A-52ED95135690}"/>
              </a:ext>
            </a:extLst>
          </p:cNvPr>
          <p:cNvCxnSpPr>
            <a:cxnSpLocks/>
            <a:stCxn id="276" idx="2"/>
            <a:endCxn id="75" idx="0"/>
          </p:cNvCxnSpPr>
          <p:nvPr/>
        </p:nvCxnSpPr>
        <p:spPr>
          <a:xfrm rot="16200000" flipH="1">
            <a:off x="8746051" y="5377947"/>
            <a:ext cx="375162" cy="1625617"/>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5" name="Rounded Rectangle 264">
            <a:extLst>
              <a:ext uri="{FF2B5EF4-FFF2-40B4-BE49-F238E27FC236}">
                <a16:creationId xmlns:a16="http://schemas.microsoft.com/office/drawing/2014/main" id="{EC1277FF-8144-2B0E-8101-E053BF566FAE}"/>
              </a:ext>
            </a:extLst>
          </p:cNvPr>
          <p:cNvSpPr/>
          <p:nvPr/>
        </p:nvSpPr>
        <p:spPr>
          <a:xfrm>
            <a:off x="8780201" y="4504603"/>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6CF83C17-A33C-2947-C642-95B36C6DBA4E}"/>
              </a:ext>
            </a:extLst>
          </p:cNvPr>
          <p:cNvSpPr txBox="1"/>
          <p:nvPr/>
        </p:nvSpPr>
        <p:spPr>
          <a:xfrm>
            <a:off x="8735061" y="4553858"/>
            <a:ext cx="1861430" cy="369332"/>
          </a:xfrm>
          <a:prstGeom prst="rect">
            <a:avLst/>
          </a:prstGeom>
          <a:noFill/>
        </p:spPr>
        <p:txBody>
          <a:bodyPr wrap="square" rtlCol="0">
            <a:spAutoFit/>
          </a:bodyPr>
          <a:lstStyle/>
          <a:p>
            <a:pPr algn="ctr"/>
            <a:r>
              <a:rPr lang="en-US" dirty="0"/>
              <a:t>diff perceptions</a:t>
            </a:r>
          </a:p>
        </p:txBody>
      </p:sp>
      <p:sp>
        <p:nvSpPr>
          <p:cNvPr id="267" name="Rounded Rectangle 266">
            <a:extLst>
              <a:ext uri="{FF2B5EF4-FFF2-40B4-BE49-F238E27FC236}">
                <a16:creationId xmlns:a16="http://schemas.microsoft.com/office/drawing/2014/main" id="{D47793CA-BAA2-E6B5-09D2-B6126E2A73E0}"/>
              </a:ext>
            </a:extLst>
          </p:cNvPr>
          <p:cNvSpPr/>
          <p:nvPr/>
        </p:nvSpPr>
        <p:spPr>
          <a:xfrm>
            <a:off x="6789237" y="450749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CB7CC054-6AC5-790E-A3C5-E9598E321833}"/>
              </a:ext>
            </a:extLst>
          </p:cNvPr>
          <p:cNvSpPr txBox="1"/>
          <p:nvPr/>
        </p:nvSpPr>
        <p:spPr>
          <a:xfrm>
            <a:off x="6842389" y="4547951"/>
            <a:ext cx="1554575" cy="369332"/>
          </a:xfrm>
          <a:prstGeom prst="rect">
            <a:avLst/>
          </a:prstGeom>
          <a:noFill/>
        </p:spPr>
        <p:txBody>
          <a:bodyPr wrap="square" rtlCol="0">
            <a:spAutoFit/>
          </a:bodyPr>
          <a:lstStyle/>
          <a:p>
            <a:pPr algn="ctr"/>
            <a:r>
              <a:rPr lang="en-US" dirty="0"/>
              <a:t>Trust change</a:t>
            </a:r>
          </a:p>
        </p:txBody>
      </p:sp>
      <p:sp>
        <p:nvSpPr>
          <p:cNvPr id="273" name="Rectangle 272">
            <a:extLst>
              <a:ext uri="{FF2B5EF4-FFF2-40B4-BE49-F238E27FC236}">
                <a16:creationId xmlns:a16="http://schemas.microsoft.com/office/drawing/2014/main" id="{1AA98C0E-A5DE-2C9A-0584-B5F27B6B6CDA}"/>
              </a:ext>
            </a:extLst>
          </p:cNvPr>
          <p:cNvSpPr/>
          <p:nvPr/>
        </p:nvSpPr>
        <p:spPr>
          <a:xfrm>
            <a:off x="4319458" y="5337168"/>
            <a:ext cx="1417320" cy="6675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B112AB2A-F7E4-C2CC-3B0B-120689269507}"/>
              </a:ext>
            </a:extLst>
          </p:cNvPr>
          <p:cNvSpPr/>
          <p:nvPr/>
        </p:nvSpPr>
        <p:spPr>
          <a:xfrm>
            <a:off x="5868949" y="5333307"/>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2C437F49-0317-CB8F-DF77-90FE4804EAB7}"/>
              </a:ext>
            </a:extLst>
          </p:cNvPr>
          <p:cNvSpPr/>
          <p:nvPr/>
        </p:nvSpPr>
        <p:spPr>
          <a:xfrm>
            <a:off x="7412164" y="5333307"/>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dirty="0"/>
              <a:t>Research Contributions </a:t>
            </a:r>
          </a:p>
        </p:txBody>
      </p:sp>
      <p:sp>
        <p:nvSpPr>
          <p:cNvPr id="304" name="TextBox 303">
            <a:extLst>
              <a:ext uri="{FF2B5EF4-FFF2-40B4-BE49-F238E27FC236}">
                <a16:creationId xmlns:a16="http://schemas.microsoft.com/office/drawing/2014/main" id="{6E373A8F-0C22-A9D5-88F0-A2804E672EBD}"/>
              </a:ext>
            </a:extLst>
          </p:cNvPr>
          <p:cNvSpPr txBox="1"/>
          <p:nvPr/>
        </p:nvSpPr>
        <p:spPr>
          <a:xfrm>
            <a:off x="4265900" y="5311919"/>
            <a:ext cx="1533047" cy="738664"/>
          </a:xfrm>
          <a:prstGeom prst="rect">
            <a:avLst/>
          </a:prstGeom>
          <a:noFill/>
        </p:spPr>
        <p:txBody>
          <a:bodyPr wrap="square">
            <a:spAutoFit/>
          </a:bodyPr>
          <a:lstStyle/>
          <a:p>
            <a:r>
              <a:rPr lang="en-US" sz="1400" i="1" dirty="0">
                <a:solidFill>
                  <a:schemeClr val="tx1">
                    <a:lumMod val="65000"/>
                    <a:lumOff val="35000"/>
                  </a:schemeClr>
                </a:solidFill>
              </a:rPr>
              <a:t>AAMAS’ 19; Trust R:SS’ 21; R4P</a:t>
            </a:r>
          </a:p>
          <a:p>
            <a:r>
              <a:rPr lang="en-US" sz="1400" i="1" dirty="0">
                <a:solidFill>
                  <a:schemeClr val="tx1">
                    <a:lumMod val="65000"/>
                    <a:lumOff val="35000"/>
                  </a:schemeClr>
                </a:solidFill>
              </a:rPr>
              <a:t>Under-rev. THMS </a:t>
            </a:r>
            <a:endParaRPr lang="en-US" sz="1400" dirty="0">
              <a:solidFill>
                <a:schemeClr val="tx1">
                  <a:lumMod val="65000"/>
                  <a:lumOff val="35000"/>
                </a:schemeClr>
              </a:solidFill>
            </a:endParaRPr>
          </a:p>
        </p:txBody>
      </p:sp>
      <p:sp>
        <p:nvSpPr>
          <p:cNvPr id="305" name="TextBox 304">
            <a:extLst>
              <a:ext uri="{FF2B5EF4-FFF2-40B4-BE49-F238E27FC236}">
                <a16:creationId xmlns:a16="http://schemas.microsoft.com/office/drawing/2014/main" id="{18C62D7B-B001-ECCF-0FCB-CF379765E58C}"/>
              </a:ext>
            </a:extLst>
          </p:cNvPr>
          <p:cNvSpPr txBox="1"/>
          <p:nvPr/>
        </p:nvSpPr>
        <p:spPr>
          <a:xfrm>
            <a:off x="5873306" y="5311919"/>
            <a:ext cx="1299499" cy="738664"/>
          </a:xfrm>
          <a:prstGeom prst="rect">
            <a:avLst/>
          </a:prstGeom>
          <a:noFill/>
        </p:spPr>
        <p:txBody>
          <a:bodyPr wrap="square">
            <a:spAutoFit/>
          </a:bodyPr>
          <a:lstStyle/>
          <a:p>
            <a:r>
              <a:rPr lang="en-US" sz="1400" i="1" dirty="0">
                <a:solidFill>
                  <a:schemeClr val="tx1">
                    <a:lumMod val="65000"/>
                    <a:lumOff val="35000"/>
                  </a:schemeClr>
                </a:solidFill>
              </a:rPr>
              <a:t>HRI’ 22; </a:t>
            </a:r>
            <a:r>
              <a:rPr lang="en-US" sz="1400" i="1" dirty="0" err="1">
                <a:solidFill>
                  <a:schemeClr val="tx1">
                    <a:lumMod val="65000"/>
                    <a:lumOff val="35000"/>
                  </a:schemeClr>
                </a:solidFill>
              </a:rPr>
              <a:t>lbr</a:t>
            </a:r>
            <a:endParaRPr lang="en-US" sz="1400" i="1" dirty="0">
              <a:solidFill>
                <a:schemeClr val="tx1">
                  <a:lumMod val="65000"/>
                  <a:lumOff val="35000"/>
                </a:schemeClr>
              </a:solidFill>
            </a:endParaRPr>
          </a:p>
          <a:p>
            <a:r>
              <a:rPr lang="en-US" sz="1400" i="1" dirty="0">
                <a:solidFill>
                  <a:schemeClr val="tx1">
                    <a:lumMod val="65000"/>
                    <a:lumOff val="35000"/>
                  </a:schemeClr>
                </a:solidFill>
              </a:rPr>
              <a:t>HRI’ 23 </a:t>
            </a:r>
          </a:p>
          <a:p>
            <a:r>
              <a:rPr lang="en-US" sz="1400" i="1" dirty="0">
                <a:solidFill>
                  <a:schemeClr val="tx1">
                    <a:lumMod val="65000"/>
                    <a:lumOff val="35000"/>
                  </a:schemeClr>
                </a:solidFill>
              </a:rPr>
              <a:t>ICAPS’ 20, XAIP</a:t>
            </a:r>
            <a:endParaRPr lang="en-US" sz="1400" dirty="0">
              <a:solidFill>
                <a:schemeClr val="tx1">
                  <a:lumMod val="65000"/>
                  <a:lumOff val="35000"/>
                </a:schemeClr>
              </a:solidFill>
            </a:endParaRPr>
          </a:p>
        </p:txBody>
      </p:sp>
      <p:sp>
        <p:nvSpPr>
          <p:cNvPr id="306" name="TextBox 305">
            <a:extLst>
              <a:ext uri="{FF2B5EF4-FFF2-40B4-BE49-F238E27FC236}">
                <a16:creationId xmlns:a16="http://schemas.microsoft.com/office/drawing/2014/main" id="{55FD4AAA-A6B0-F4EE-B754-835A722EAA24}"/>
              </a:ext>
            </a:extLst>
          </p:cNvPr>
          <p:cNvSpPr txBox="1"/>
          <p:nvPr/>
        </p:nvSpPr>
        <p:spPr>
          <a:xfrm>
            <a:off x="7559965" y="5496907"/>
            <a:ext cx="1299499" cy="307777"/>
          </a:xfrm>
          <a:prstGeom prst="rect">
            <a:avLst/>
          </a:prstGeom>
          <a:noFill/>
        </p:spPr>
        <p:txBody>
          <a:bodyPr wrap="square">
            <a:spAutoFit/>
          </a:bodyPr>
          <a:lstStyle/>
          <a:p>
            <a:r>
              <a:rPr lang="en-US" sz="1400" i="1" dirty="0">
                <a:solidFill>
                  <a:schemeClr val="tx1">
                    <a:lumMod val="65000"/>
                    <a:lumOff val="35000"/>
                  </a:schemeClr>
                </a:solidFill>
              </a:rPr>
              <a:t>IJCAI’23, XAI</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3656556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Psychological and Human Factors view</a:t>
            </a:r>
            <a:endParaRPr lang="en-US" sz="3600" b="1" dirty="0">
              <a:latin typeface="Eurostile" panose="020B0504020202050204" pitchFamily="34" charset="77"/>
            </a:endParaRPr>
          </a:p>
        </p:txBody>
      </p:sp>
      <p:sp>
        <p:nvSpPr>
          <p:cNvPr id="5" name="TextBox 4">
            <a:extLst>
              <a:ext uri="{FF2B5EF4-FFF2-40B4-BE49-F238E27FC236}">
                <a16:creationId xmlns:a16="http://schemas.microsoft.com/office/drawing/2014/main" id="{6DF564F4-474A-F83C-7205-79FBBD1AA5D7}"/>
              </a:ext>
            </a:extLst>
          </p:cNvPr>
          <p:cNvSpPr txBox="1"/>
          <p:nvPr/>
        </p:nvSpPr>
        <p:spPr>
          <a:xfrm>
            <a:off x="911727" y="6099589"/>
            <a:ext cx="2761248" cy="646331"/>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Rotter (1967); Rempel et al. (1985); Barber (1983)</a:t>
            </a:r>
          </a:p>
        </p:txBody>
      </p:sp>
      <p:sp>
        <p:nvSpPr>
          <p:cNvPr id="9" name="TextBox 8">
            <a:extLst>
              <a:ext uri="{FF2B5EF4-FFF2-40B4-BE49-F238E27FC236}">
                <a16:creationId xmlns:a16="http://schemas.microsoft.com/office/drawing/2014/main" id="{654E23F9-38D0-6D74-C7E6-EDDB829A597A}"/>
              </a:ext>
            </a:extLst>
          </p:cNvPr>
          <p:cNvSpPr txBox="1"/>
          <p:nvPr/>
        </p:nvSpPr>
        <p:spPr>
          <a:xfrm>
            <a:off x="4658994" y="5934670"/>
            <a:ext cx="2761249" cy="923330"/>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Johns (1996); Moorman et al. (1993); Mayer et al. (1995)</a:t>
            </a:r>
          </a:p>
        </p:txBody>
      </p:sp>
      <p:sp>
        <p:nvSpPr>
          <p:cNvPr id="13" name="TextBox 12">
            <a:extLst>
              <a:ext uri="{FF2B5EF4-FFF2-40B4-BE49-F238E27FC236}">
                <a16:creationId xmlns:a16="http://schemas.microsoft.com/office/drawing/2014/main" id="{7EE2338E-92B0-B7CB-41EC-5FD05A046CB6}"/>
              </a:ext>
            </a:extLst>
          </p:cNvPr>
          <p:cNvSpPr txBox="1"/>
          <p:nvPr/>
        </p:nvSpPr>
        <p:spPr>
          <a:xfrm>
            <a:off x="8490970" y="6099589"/>
            <a:ext cx="2761249" cy="646331"/>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Deutsch (1960); Meyer (2001)</a:t>
            </a:r>
          </a:p>
        </p:txBody>
      </p:sp>
      <p:sp>
        <p:nvSpPr>
          <p:cNvPr id="17" name="TextBox 16">
            <a:extLst>
              <a:ext uri="{FF2B5EF4-FFF2-40B4-BE49-F238E27FC236}">
                <a16:creationId xmlns:a16="http://schemas.microsoft.com/office/drawing/2014/main" id="{81D0D399-3AA1-D8EF-0FE8-6B6154253327}"/>
              </a:ext>
            </a:extLst>
          </p:cNvPr>
          <p:cNvSpPr txBox="1"/>
          <p:nvPr/>
        </p:nvSpPr>
        <p:spPr>
          <a:xfrm>
            <a:off x="686804" y="3637728"/>
            <a:ext cx="3341355" cy="1200329"/>
          </a:xfrm>
          <a:prstGeom prst="rect">
            <a:avLst/>
          </a:prstGeom>
          <a:noFill/>
        </p:spPr>
        <p:txBody>
          <a:bodyPr wrap="square">
            <a:spAutoFit/>
          </a:bodyPr>
          <a:lstStyle/>
          <a:p>
            <a:r>
              <a:rPr lang="en-US" dirty="0"/>
              <a:t>“Expectancy held by an individual that the word, promise or written communication of another can be relied upon”</a:t>
            </a:r>
          </a:p>
        </p:txBody>
      </p:sp>
      <p:sp>
        <p:nvSpPr>
          <p:cNvPr id="19" name="TextBox 18">
            <a:extLst>
              <a:ext uri="{FF2B5EF4-FFF2-40B4-BE49-F238E27FC236}">
                <a16:creationId xmlns:a16="http://schemas.microsoft.com/office/drawing/2014/main" id="{8FD771B0-7ACF-21A4-84C8-0795BCDE0F2C}"/>
              </a:ext>
            </a:extLst>
          </p:cNvPr>
          <p:cNvSpPr txBox="1"/>
          <p:nvPr/>
        </p:nvSpPr>
        <p:spPr>
          <a:xfrm>
            <a:off x="4469082" y="3612401"/>
            <a:ext cx="3341355" cy="2308324"/>
          </a:xfrm>
          <a:prstGeom prst="rect">
            <a:avLst/>
          </a:prstGeom>
          <a:noFill/>
        </p:spPr>
        <p:txBody>
          <a:bodyPr wrap="square">
            <a:spAutoFit/>
          </a:bodyPr>
          <a:lstStyle/>
          <a:p>
            <a:r>
              <a:rPr lang="en-US" dirty="0"/>
              <a:t>“Willingness of a party to be vulnerable to the actions of another party based on the expectation that the other will perform a particular action important to the trustor, irrespective of the ability to monitor or control that party”</a:t>
            </a:r>
          </a:p>
        </p:txBody>
      </p:sp>
      <p:sp>
        <p:nvSpPr>
          <p:cNvPr id="21" name="TextBox 20">
            <a:extLst>
              <a:ext uri="{FF2B5EF4-FFF2-40B4-BE49-F238E27FC236}">
                <a16:creationId xmlns:a16="http://schemas.microsoft.com/office/drawing/2014/main" id="{CB60093B-22C5-6BBD-051E-503A946219A6}"/>
              </a:ext>
            </a:extLst>
          </p:cNvPr>
          <p:cNvSpPr txBox="1"/>
          <p:nvPr/>
        </p:nvSpPr>
        <p:spPr>
          <a:xfrm>
            <a:off x="8210797" y="3606203"/>
            <a:ext cx="3341355" cy="1754326"/>
          </a:xfrm>
          <a:prstGeom prst="rect">
            <a:avLst/>
          </a:prstGeom>
          <a:noFill/>
        </p:spPr>
        <p:txBody>
          <a:bodyPr wrap="square">
            <a:spAutoFit/>
          </a:bodyPr>
          <a:lstStyle/>
          <a:p>
            <a:r>
              <a:rPr lang="en-US" dirty="0">
                <a:latin typeface="Times"/>
              </a:rPr>
              <a:t>“A</a:t>
            </a:r>
            <a:r>
              <a:rPr lang="en-US" dirty="0">
                <a:effectLst/>
                <a:latin typeface="Times"/>
              </a:rPr>
              <a:t> state of perceived vulnerability or risk that is derived from an individual’s uncertainty regarding the motives, intentions, and perspective actions of others on whom they depend”</a:t>
            </a:r>
          </a:p>
        </p:txBody>
      </p:sp>
      <p:sp>
        <p:nvSpPr>
          <p:cNvPr id="22" name="Round Same Side Corner Rectangle 21">
            <a:extLst>
              <a:ext uri="{FF2B5EF4-FFF2-40B4-BE49-F238E27FC236}">
                <a16:creationId xmlns:a16="http://schemas.microsoft.com/office/drawing/2014/main" id="{9A38876F-0543-61B9-BEC4-E7F57AE3E4EB}"/>
              </a:ext>
            </a:extLst>
          </p:cNvPr>
          <p:cNvSpPr/>
          <p:nvPr/>
        </p:nvSpPr>
        <p:spPr>
          <a:xfrm>
            <a:off x="682618" y="2016306"/>
            <a:ext cx="3337560" cy="811231"/>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a:extLst>
              <a:ext uri="{FF2B5EF4-FFF2-40B4-BE49-F238E27FC236}">
                <a16:creationId xmlns:a16="http://schemas.microsoft.com/office/drawing/2014/main" id="{5FFBD552-AB63-6236-25DE-CA3D15FF2141}"/>
              </a:ext>
            </a:extLst>
          </p:cNvPr>
          <p:cNvSpPr/>
          <p:nvPr/>
        </p:nvSpPr>
        <p:spPr>
          <a:xfrm>
            <a:off x="8202815" y="2016305"/>
            <a:ext cx="3337560" cy="811231"/>
          </a:xfrm>
          <a:prstGeom prst="round2Same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 Same Side Corner Rectangle 23">
            <a:extLst>
              <a:ext uri="{FF2B5EF4-FFF2-40B4-BE49-F238E27FC236}">
                <a16:creationId xmlns:a16="http://schemas.microsoft.com/office/drawing/2014/main" id="{9E0BDBE0-4B3A-9701-6854-9161A47A211C}"/>
              </a:ext>
            </a:extLst>
          </p:cNvPr>
          <p:cNvSpPr/>
          <p:nvPr/>
        </p:nvSpPr>
        <p:spPr>
          <a:xfrm>
            <a:off x="4416350" y="2022504"/>
            <a:ext cx="3337560" cy="811231"/>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0A43D9E-6AB7-6192-381F-A24A40D49444}"/>
              </a:ext>
            </a:extLst>
          </p:cNvPr>
          <p:cNvSpPr txBox="1"/>
          <p:nvPr/>
        </p:nvSpPr>
        <p:spPr>
          <a:xfrm>
            <a:off x="1026028" y="2041999"/>
            <a:ext cx="2646947" cy="830997"/>
          </a:xfrm>
          <a:prstGeom prst="rect">
            <a:avLst/>
          </a:prstGeom>
          <a:noFill/>
        </p:spPr>
        <p:txBody>
          <a:bodyPr wrap="square" rtlCol="0">
            <a:spAutoFit/>
          </a:bodyPr>
          <a:lstStyle/>
          <a:p>
            <a:r>
              <a:rPr lang="en-US" sz="2400" dirty="0"/>
              <a:t>Trust as attitude or expectation</a:t>
            </a:r>
          </a:p>
        </p:txBody>
      </p:sp>
      <p:sp>
        <p:nvSpPr>
          <p:cNvPr id="26" name="TextBox 25">
            <a:extLst>
              <a:ext uri="{FF2B5EF4-FFF2-40B4-BE49-F238E27FC236}">
                <a16:creationId xmlns:a16="http://schemas.microsoft.com/office/drawing/2014/main" id="{C85A40B4-D051-87D0-F93D-E9C5FCB5BB90}"/>
              </a:ext>
            </a:extLst>
          </p:cNvPr>
          <p:cNvSpPr txBox="1"/>
          <p:nvPr/>
        </p:nvSpPr>
        <p:spPr>
          <a:xfrm>
            <a:off x="4658994" y="2035661"/>
            <a:ext cx="2761488" cy="830997"/>
          </a:xfrm>
          <a:prstGeom prst="rect">
            <a:avLst/>
          </a:prstGeom>
          <a:noFill/>
        </p:spPr>
        <p:txBody>
          <a:bodyPr wrap="square" rtlCol="0">
            <a:spAutoFit/>
          </a:bodyPr>
          <a:lstStyle/>
          <a:p>
            <a:r>
              <a:rPr lang="en-US" sz="2400" dirty="0"/>
              <a:t>Trust as intention or willingness to act</a:t>
            </a:r>
          </a:p>
        </p:txBody>
      </p:sp>
      <p:sp>
        <p:nvSpPr>
          <p:cNvPr id="27" name="TextBox 26">
            <a:extLst>
              <a:ext uri="{FF2B5EF4-FFF2-40B4-BE49-F238E27FC236}">
                <a16:creationId xmlns:a16="http://schemas.microsoft.com/office/drawing/2014/main" id="{504646F1-ED66-0D36-5F10-BDB5863DFF82}"/>
              </a:ext>
            </a:extLst>
          </p:cNvPr>
          <p:cNvSpPr txBox="1"/>
          <p:nvPr/>
        </p:nvSpPr>
        <p:spPr>
          <a:xfrm>
            <a:off x="8336714" y="2191090"/>
            <a:ext cx="3089524" cy="461665"/>
          </a:xfrm>
          <a:prstGeom prst="rect">
            <a:avLst/>
          </a:prstGeom>
          <a:noFill/>
        </p:spPr>
        <p:txBody>
          <a:bodyPr wrap="square" rtlCol="0">
            <a:spAutoFit/>
          </a:bodyPr>
          <a:lstStyle/>
          <a:p>
            <a:r>
              <a:rPr lang="en-US" sz="2400" dirty="0"/>
              <a:t>Outcome of a behavior</a:t>
            </a:r>
          </a:p>
        </p:txBody>
      </p:sp>
      <p:sp>
        <p:nvSpPr>
          <p:cNvPr id="28" name="Rectangle 27">
            <a:extLst>
              <a:ext uri="{FF2B5EF4-FFF2-40B4-BE49-F238E27FC236}">
                <a16:creationId xmlns:a16="http://schemas.microsoft.com/office/drawing/2014/main" id="{0CB44B80-A6E0-7836-268A-D88BD56B72C7}"/>
              </a:ext>
            </a:extLst>
          </p:cNvPr>
          <p:cNvSpPr/>
          <p:nvPr/>
        </p:nvSpPr>
        <p:spPr>
          <a:xfrm>
            <a:off x="678822" y="3606203"/>
            <a:ext cx="3341355" cy="2304288"/>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145631-A284-A0AC-BF2F-781DE95DF567}"/>
              </a:ext>
            </a:extLst>
          </p:cNvPr>
          <p:cNvSpPr/>
          <p:nvPr/>
        </p:nvSpPr>
        <p:spPr>
          <a:xfrm>
            <a:off x="4412555" y="3612402"/>
            <a:ext cx="3341355" cy="2308324"/>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B6226C-DBA9-8CF3-09E4-0A040A213AD7}"/>
              </a:ext>
            </a:extLst>
          </p:cNvPr>
          <p:cNvSpPr/>
          <p:nvPr/>
        </p:nvSpPr>
        <p:spPr>
          <a:xfrm>
            <a:off x="8202815" y="3606203"/>
            <a:ext cx="3341355" cy="2304288"/>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3C7E979-0075-52E6-ECD8-F086F677F7F3}"/>
              </a:ext>
            </a:extLst>
          </p:cNvPr>
          <p:cNvSpPr/>
          <p:nvPr/>
        </p:nvSpPr>
        <p:spPr>
          <a:xfrm>
            <a:off x="686803" y="3064877"/>
            <a:ext cx="10853571" cy="461665"/>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D7EEA63A-7D76-BD2E-4573-F515FE24238F}"/>
              </a:ext>
            </a:extLst>
          </p:cNvPr>
          <p:cNvSpPr txBox="1"/>
          <p:nvPr/>
        </p:nvSpPr>
        <p:spPr>
          <a:xfrm>
            <a:off x="5434097" y="3072327"/>
            <a:ext cx="1585161" cy="461665"/>
          </a:xfrm>
          <a:prstGeom prst="rect">
            <a:avLst/>
          </a:prstGeom>
          <a:noFill/>
        </p:spPr>
        <p:txBody>
          <a:bodyPr wrap="square">
            <a:spAutoFit/>
          </a:bodyPr>
          <a:lstStyle/>
          <a:p>
            <a:r>
              <a:rPr lang="en-US" sz="2400" dirty="0"/>
              <a:t>Example</a:t>
            </a:r>
          </a:p>
        </p:txBody>
      </p:sp>
      <p:sp>
        <p:nvSpPr>
          <p:cNvPr id="35" name="TextBox 34">
            <a:extLst>
              <a:ext uri="{FF2B5EF4-FFF2-40B4-BE49-F238E27FC236}">
                <a16:creationId xmlns:a16="http://schemas.microsoft.com/office/drawing/2014/main" id="{0D7AD7B4-B0BF-BA15-E4A5-C6430359B67E}"/>
              </a:ext>
            </a:extLst>
          </p:cNvPr>
          <p:cNvSpPr txBox="1"/>
          <p:nvPr/>
        </p:nvSpPr>
        <p:spPr>
          <a:xfrm>
            <a:off x="4557334" y="1364423"/>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Tree>
    <p:extLst>
      <p:ext uri="{BB962C8B-B14F-4D97-AF65-F5344CB8AC3E}">
        <p14:creationId xmlns:p14="http://schemas.microsoft.com/office/powerpoint/2010/main" val="951286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Psychological and Human Factors view</a:t>
            </a:r>
            <a:endParaRPr lang="en-US" sz="3600" b="1" dirty="0">
              <a:latin typeface="Eurostile" panose="020B0504020202050204" pitchFamily="34" charset="77"/>
            </a:endParaRPr>
          </a:p>
        </p:txBody>
      </p:sp>
      <p:sp>
        <p:nvSpPr>
          <p:cNvPr id="3" name="TextBox 2">
            <a:extLst>
              <a:ext uri="{FF2B5EF4-FFF2-40B4-BE49-F238E27FC236}">
                <a16:creationId xmlns:a16="http://schemas.microsoft.com/office/drawing/2014/main" id="{A08184DF-ABB6-07F9-4729-0A4320F5D517}"/>
              </a:ext>
            </a:extLst>
          </p:cNvPr>
          <p:cNvSpPr txBox="1"/>
          <p:nvPr/>
        </p:nvSpPr>
        <p:spPr>
          <a:xfrm>
            <a:off x="4557334" y="1364423"/>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
        <p:nvSpPr>
          <p:cNvPr id="9" name="TextBox 8">
            <a:extLst>
              <a:ext uri="{FF2B5EF4-FFF2-40B4-BE49-F238E27FC236}">
                <a16:creationId xmlns:a16="http://schemas.microsoft.com/office/drawing/2014/main" id="{654E23F9-38D0-6D74-C7E6-EDDB829A597A}"/>
              </a:ext>
            </a:extLst>
          </p:cNvPr>
          <p:cNvSpPr txBox="1"/>
          <p:nvPr/>
        </p:nvSpPr>
        <p:spPr>
          <a:xfrm>
            <a:off x="4715375" y="3827092"/>
            <a:ext cx="2761249" cy="369332"/>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Lee and See (2004)</a:t>
            </a:r>
          </a:p>
        </p:txBody>
      </p:sp>
      <p:sp>
        <p:nvSpPr>
          <p:cNvPr id="15" name="TextBox 14">
            <a:extLst>
              <a:ext uri="{FF2B5EF4-FFF2-40B4-BE49-F238E27FC236}">
                <a16:creationId xmlns:a16="http://schemas.microsoft.com/office/drawing/2014/main" id="{3A76C7BE-0892-9759-00BE-32ECB00150FD}"/>
              </a:ext>
            </a:extLst>
          </p:cNvPr>
          <p:cNvSpPr txBox="1"/>
          <p:nvPr/>
        </p:nvSpPr>
        <p:spPr>
          <a:xfrm>
            <a:off x="1849439" y="2072012"/>
            <a:ext cx="8437561" cy="1569660"/>
          </a:xfrm>
          <a:prstGeom prst="rect">
            <a:avLst/>
          </a:prstGeom>
          <a:noFill/>
        </p:spPr>
        <p:txBody>
          <a:bodyPr wrap="square">
            <a:spAutoFit/>
          </a:bodyPr>
          <a:lstStyle/>
          <a:p>
            <a:pPr algn="ctr"/>
            <a:r>
              <a:rPr lang="en-US" sz="3200" dirty="0">
                <a:solidFill>
                  <a:srgbClr val="420E65"/>
                </a:solidFill>
              </a:rPr>
              <a:t>T</a:t>
            </a:r>
            <a:r>
              <a:rPr lang="en-US" sz="3200" dirty="0">
                <a:solidFill>
                  <a:srgbClr val="420E65"/>
                </a:solidFill>
                <a:effectLst/>
              </a:rPr>
              <a:t>he attitude that an agent will help achieve an individual’s goals in a situation characterized by uncertainty and vulnerability</a:t>
            </a:r>
          </a:p>
        </p:txBody>
      </p:sp>
      <p:sp>
        <p:nvSpPr>
          <p:cNvPr id="4" name="Rectangle 3">
            <a:extLst>
              <a:ext uri="{FF2B5EF4-FFF2-40B4-BE49-F238E27FC236}">
                <a16:creationId xmlns:a16="http://schemas.microsoft.com/office/drawing/2014/main" id="{C51DA740-A831-221A-1738-FE282B02651A}"/>
              </a:ext>
            </a:extLst>
          </p:cNvPr>
          <p:cNvSpPr/>
          <p:nvPr/>
        </p:nvSpPr>
        <p:spPr>
          <a:xfrm>
            <a:off x="1591732" y="1990291"/>
            <a:ext cx="9008533" cy="1708533"/>
          </a:xfrm>
          <a:prstGeom prst="rect">
            <a:avLst/>
          </a:prstGeom>
          <a:noFill/>
          <a:ln w="57150">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DD3197-3769-C78A-4D92-73632A36D9B4}"/>
              </a:ext>
            </a:extLst>
          </p:cNvPr>
          <p:cNvSpPr txBox="1"/>
          <p:nvPr/>
        </p:nvSpPr>
        <p:spPr>
          <a:xfrm>
            <a:off x="3996643" y="4324692"/>
            <a:ext cx="4661582" cy="553998"/>
          </a:xfrm>
          <a:prstGeom prst="rect">
            <a:avLst/>
          </a:prstGeom>
          <a:noFill/>
        </p:spPr>
        <p:txBody>
          <a:bodyPr wrap="square" rtlCol="0">
            <a:spAutoFit/>
          </a:bodyPr>
          <a:lstStyle/>
          <a:p>
            <a:r>
              <a:rPr lang="en-US" sz="3000" b="1" i="1" u="sng" dirty="0">
                <a:solidFill>
                  <a:srgbClr val="C00000"/>
                </a:solidFill>
              </a:rPr>
              <a:t>Three Dimensions of trust</a:t>
            </a:r>
          </a:p>
        </p:txBody>
      </p:sp>
      <p:grpSp>
        <p:nvGrpSpPr>
          <p:cNvPr id="20" name="Group 19">
            <a:extLst>
              <a:ext uri="{FF2B5EF4-FFF2-40B4-BE49-F238E27FC236}">
                <a16:creationId xmlns:a16="http://schemas.microsoft.com/office/drawing/2014/main" id="{DCFF030B-43C2-337E-D3CF-C86AD6C65515}"/>
              </a:ext>
            </a:extLst>
          </p:cNvPr>
          <p:cNvGrpSpPr/>
          <p:nvPr/>
        </p:nvGrpSpPr>
        <p:grpSpPr>
          <a:xfrm>
            <a:off x="8142279" y="5139522"/>
            <a:ext cx="1606199" cy="557784"/>
            <a:chOff x="9132534" y="5181837"/>
            <a:chExt cx="1606199" cy="557784"/>
          </a:xfrm>
        </p:grpSpPr>
        <p:sp>
          <p:nvSpPr>
            <p:cNvPr id="7" name="Rounded Rectangle 6">
              <a:extLst>
                <a:ext uri="{FF2B5EF4-FFF2-40B4-BE49-F238E27FC236}">
                  <a16:creationId xmlns:a16="http://schemas.microsoft.com/office/drawing/2014/main" id="{1F9C6C4F-9016-CDEF-9EF8-D4602811B02C}"/>
                </a:ext>
              </a:extLst>
            </p:cNvPr>
            <p:cNvSpPr/>
            <p:nvPr/>
          </p:nvSpPr>
          <p:spPr>
            <a:xfrm>
              <a:off x="9132534" y="5181837"/>
              <a:ext cx="1606199" cy="55778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280337B-9CAF-508C-8405-643FD024CE69}"/>
                </a:ext>
              </a:extLst>
            </p:cNvPr>
            <p:cNvSpPr txBox="1"/>
            <p:nvPr/>
          </p:nvSpPr>
          <p:spPr>
            <a:xfrm>
              <a:off x="9165601" y="5243754"/>
              <a:ext cx="1540064" cy="400110"/>
            </a:xfrm>
            <a:prstGeom prst="rect">
              <a:avLst/>
            </a:prstGeom>
            <a:noFill/>
          </p:spPr>
          <p:txBody>
            <a:bodyPr wrap="square">
              <a:spAutoFit/>
            </a:bodyPr>
            <a:lstStyle/>
            <a:p>
              <a:r>
                <a:rPr lang="en-US" sz="2000" b="1" i="1" dirty="0"/>
                <a:t>Performance</a:t>
              </a:r>
              <a:endParaRPr lang="en-US" sz="2000" dirty="0"/>
            </a:p>
          </p:txBody>
        </p:sp>
      </p:grpSp>
      <p:grpSp>
        <p:nvGrpSpPr>
          <p:cNvPr id="18" name="Group 17">
            <a:extLst>
              <a:ext uri="{FF2B5EF4-FFF2-40B4-BE49-F238E27FC236}">
                <a16:creationId xmlns:a16="http://schemas.microsoft.com/office/drawing/2014/main" id="{67092565-78D0-6D20-7571-0E825029BDED}"/>
              </a:ext>
            </a:extLst>
          </p:cNvPr>
          <p:cNvGrpSpPr/>
          <p:nvPr/>
        </p:nvGrpSpPr>
        <p:grpSpPr>
          <a:xfrm>
            <a:off x="5236273" y="5139522"/>
            <a:ext cx="1606199" cy="557784"/>
            <a:chOff x="5685266" y="5339578"/>
            <a:chExt cx="1606199" cy="557784"/>
          </a:xfrm>
        </p:grpSpPr>
        <p:sp>
          <p:nvSpPr>
            <p:cNvPr id="10" name="Rounded Rectangle 9">
              <a:extLst>
                <a:ext uri="{FF2B5EF4-FFF2-40B4-BE49-F238E27FC236}">
                  <a16:creationId xmlns:a16="http://schemas.microsoft.com/office/drawing/2014/main" id="{211A042C-1FD2-19E1-4C46-9FEEE7EDB59D}"/>
                </a:ext>
              </a:extLst>
            </p:cNvPr>
            <p:cNvSpPr/>
            <p:nvPr/>
          </p:nvSpPr>
          <p:spPr>
            <a:xfrm>
              <a:off x="5685266" y="5339578"/>
              <a:ext cx="1606199" cy="55778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5F08241-E505-0F63-E36D-B098B3D10532}"/>
                </a:ext>
              </a:extLst>
            </p:cNvPr>
            <p:cNvSpPr txBox="1"/>
            <p:nvPr/>
          </p:nvSpPr>
          <p:spPr>
            <a:xfrm>
              <a:off x="5989264" y="5418415"/>
              <a:ext cx="998202" cy="400110"/>
            </a:xfrm>
            <a:prstGeom prst="rect">
              <a:avLst/>
            </a:prstGeom>
            <a:noFill/>
          </p:spPr>
          <p:txBody>
            <a:bodyPr wrap="square">
              <a:spAutoFit/>
            </a:bodyPr>
            <a:lstStyle/>
            <a:p>
              <a:r>
                <a:rPr lang="en-US" sz="2000" b="1" i="1" dirty="0"/>
                <a:t>Process</a:t>
              </a:r>
              <a:endParaRPr lang="en-US" sz="2000" dirty="0"/>
            </a:p>
          </p:txBody>
        </p:sp>
      </p:grpSp>
      <p:grpSp>
        <p:nvGrpSpPr>
          <p:cNvPr id="16" name="Group 15">
            <a:extLst>
              <a:ext uri="{FF2B5EF4-FFF2-40B4-BE49-F238E27FC236}">
                <a16:creationId xmlns:a16="http://schemas.microsoft.com/office/drawing/2014/main" id="{9FC27A54-8F98-7967-37DB-EC34279A8763}"/>
              </a:ext>
            </a:extLst>
          </p:cNvPr>
          <p:cNvGrpSpPr/>
          <p:nvPr/>
        </p:nvGrpSpPr>
        <p:grpSpPr>
          <a:xfrm>
            <a:off x="2443522" y="5145967"/>
            <a:ext cx="1606199" cy="555209"/>
            <a:chOff x="684641" y="5166205"/>
            <a:chExt cx="1606199" cy="555209"/>
          </a:xfrm>
        </p:grpSpPr>
        <p:sp>
          <p:nvSpPr>
            <p:cNvPr id="11" name="Rounded Rectangle 10">
              <a:extLst>
                <a:ext uri="{FF2B5EF4-FFF2-40B4-BE49-F238E27FC236}">
                  <a16:creationId xmlns:a16="http://schemas.microsoft.com/office/drawing/2014/main" id="{F1E73468-7177-D139-0454-06BE0E069100}"/>
                </a:ext>
              </a:extLst>
            </p:cNvPr>
            <p:cNvSpPr/>
            <p:nvPr/>
          </p:nvSpPr>
          <p:spPr>
            <a:xfrm>
              <a:off x="684641" y="5166205"/>
              <a:ext cx="1606199" cy="55520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F3679D2-BBCD-67AA-874D-12CDCD47940E}"/>
                </a:ext>
              </a:extLst>
            </p:cNvPr>
            <p:cNvSpPr txBox="1"/>
            <p:nvPr/>
          </p:nvSpPr>
          <p:spPr>
            <a:xfrm>
              <a:off x="923003" y="5243754"/>
              <a:ext cx="1129474" cy="400110"/>
            </a:xfrm>
            <a:prstGeom prst="rect">
              <a:avLst/>
            </a:prstGeom>
            <a:noFill/>
          </p:spPr>
          <p:txBody>
            <a:bodyPr wrap="square">
              <a:spAutoFit/>
            </a:bodyPr>
            <a:lstStyle/>
            <a:p>
              <a:r>
                <a:rPr lang="en-US" sz="2000" b="1" i="1" dirty="0"/>
                <a:t>Purpose</a:t>
              </a:r>
              <a:endParaRPr lang="en-US" sz="2000" dirty="0"/>
            </a:p>
          </p:txBody>
        </p:sp>
      </p:grpSp>
      <p:sp>
        <p:nvSpPr>
          <p:cNvPr id="36" name="Rounded Rectangle 35">
            <a:extLst>
              <a:ext uri="{FF2B5EF4-FFF2-40B4-BE49-F238E27FC236}">
                <a16:creationId xmlns:a16="http://schemas.microsoft.com/office/drawing/2014/main" id="{A2911089-5EF2-3B7E-9B87-97C1C685B58D}"/>
              </a:ext>
            </a:extLst>
          </p:cNvPr>
          <p:cNvSpPr/>
          <p:nvPr/>
        </p:nvSpPr>
        <p:spPr>
          <a:xfrm>
            <a:off x="8141920" y="5783623"/>
            <a:ext cx="3657600" cy="791932"/>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B55ED1BB-3B7B-00EA-F920-5BF40654BA4B}"/>
              </a:ext>
            </a:extLst>
          </p:cNvPr>
          <p:cNvSpPr/>
          <p:nvPr/>
        </p:nvSpPr>
        <p:spPr>
          <a:xfrm>
            <a:off x="4267198" y="5783623"/>
            <a:ext cx="3657600" cy="791932"/>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BF89C83-2395-5D7F-FDE2-7B481EEB678E}"/>
              </a:ext>
            </a:extLst>
          </p:cNvPr>
          <p:cNvSpPr/>
          <p:nvPr/>
        </p:nvSpPr>
        <p:spPr>
          <a:xfrm>
            <a:off x="392480" y="5759223"/>
            <a:ext cx="3657600" cy="791932"/>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90A671A-7846-66D2-1744-0ABCF60C9570}"/>
              </a:ext>
            </a:extLst>
          </p:cNvPr>
          <p:cNvSpPr txBox="1"/>
          <p:nvPr/>
        </p:nvSpPr>
        <p:spPr>
          <a:xfrm>
            <a:off x="8158633" y="5856423"/>
            <a:ext cx="3624174" cy="646331"/>
          </a:xfrm>
          <a:prstGeom prst="rect">
            <a:avLst/>
          </a:prstGeom>
          <a:noFill/>
        </p:spPr>
        <p:txBody>
          <a:bodyPr wrap="square">
            <a:spAutoFit/>
          </a:bodyPr>
          <a:lstStyle/>
          <a:p>
            <a:r>
              <a:rPr lang="en-US" b="1" i="1" u="sng" dirty="0">
                <a:effectLst/>
                <a:latin typeface="Helvetica" pitchFamily="2" charset="0"/>
              </a:rPr>
              <a:t>What</a:t>
            </a:r>
            <a:r>
              <a:rPr lang="en-US" dirty="0">
                <a:effectLst/>
                <a:latin typeface="Helvetica" pitchFamily="2" charset="0"/>
              </a:rPr>
              <a:t> AI does. Competency or proficiency in achieving the goal</a:t>
            </a:r>
          </a:p>
        </p:txBody>
      </p:sp>
      <p:sp>
        <p:nvSpPr>
          <p:cNvPr id="41" name="TextBox 40">
            <a:extLst>
              <a:ext uri="{FF2B5EF4-FFF2-40B4-BE49-F238E27FC236}">
                <a16:creationId xmlns:a16="http://schemas.microsoft.com/office/drawing/2014/main" id="{A46EBB7D-0380-8ECE-D1E8-DAC4E70AE672}"/>
              </a:ext>
            </a:extLst>
          </p:cNvPr>
          <p:cNvSpPr txBox="1"/>
          <p:nvPr/>
        </p:nvSpPr>
        <p:spPr>
          <a:xfrm>
            <a:off x="4231102" y="5856423"/>
            <a:ext cx="3828987" cy="646331"/>
          </a:xfrm>
          <a:prstGeom prst="rect">
            <a:avLst/>
          </a:prstGeom>
          <a:noFill/>
        </p:spPr>
        <p:txBody>
          <a:bodyPr wrap="square">
            <a:spAutoFit/>
          </a:bodyPr>
          <a:lstStyle/>
          <a:p>
            <a:r>
              <a:rPr lang="en-US" b="1" i="1" u="sng" dirty="0">
                <a:effectLst/>
                <a:latin typeface="Helvetica" pitchFamily="2" charset="0"/>
              </a:rPr>
              <a:t>How</a:t>
            </a:r>
            <a:r>
              <a:rPr lang="en-US" dirty="0">
                <a:effectLst/>
                <a:latin typeface="Helvetica" pitchFamily="2" charset="0"/>
              </a:rPr>
              <a:t> AI operates. Quality of actions based on human expectations</a:t>
            </a:r>
          </a:p>
        </p:txBody>
      </p:sp>
      <p:sp>
        <p:nvSpPr>
          <p:cNvPr id="42" name="TextBox 41">
            <a:extLst>
              <a:ext uri="{FF2B5EF4-FFF2-40B4-BE49-F238E27FC236}">
                <a16:creationId xmlns:a16="http://schemas.microsoft.com/office/drawing/2014/main" id="{C865EF22-8A8A-ABDF-26A8-AF1376781E13}"/>
              </a:ext>
            </a:extLst>
          </p:cNvPr>
          <p:cNvSpPr txBox="1"/>
          <p:nvPr/>
        </p:nvSpPr>
        <p:spPr>
          <a:xfrm>
            <a:off x="444091" y="5830888"/>
            <a:ext cx="3705180" cy="646331"/>
          </a:xfrm>
          <a:prstGeom prst="rect">
            <a:avLst/>
          </a:prstGeom>
          <a:noFill/>
        </p:spPr>
        <p:txBody>
          <a:bodyPr wrap="square">
            <a:spAutoFit/>
          </a:bodyPr>
          <a:lstStyle/>
          <a:p>
            <a:r>
              <a:rPr lang="en-US" b="1" i="1" u="sng" dirty="0">
                <a:effectLst/>
                <a:latin typeface="Helvetica" pitchFamily="2" charset="0"/>
              </a:rPr>
              <a:t>Why</a:t>
            </a:r>
            <a:r>
              <a:rPr lang="en-US" dirty="0">
                <a:effectLst/>
                <a:latin typeface="Helvetica" pitchFamily="2" charset="0"/>
              </a:rPr>
              <a:t> AI is developed. </a:t>
            </a:r>
            <a:r>
              <a:rPr lang="en-US" dirty="0">
                <a:latin typeface="Helvetica" pitchFamily="2" charset="0"/>
              </a:rPr>
              <a:t>W</a:t>
            </a:r>
            <a:r>
              <a:rPr lang="en-US" dirty="0">
                <a:effectLst/>
                <a:latin typeface="Helvetica" pitchFamily="2" charset="0"/>
              </a:rPr>
              <a:t>hether the agent has a positive orientation</a:t>
            </a:r>
          </a:p>
        </p:txBody>
      </p:sp>
    </p:spTree>
    <p:extLst>
      <p:ext uri="{BB962C8B-B14F-4D97-AF65-F5344CB8AC3E}">
        <p14:creationId xmlns:p14="http://schemas.microsoft.com/office/powerpoint/2010/main" val="6653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animBg="1"/>
      <p:bldP spid="37" grpId="0" animBg="1"/>
      <p:bldP spid="38" grpId="0" animBg="1"/>
      <p:bldP spid="40" grpId="0"/>
      <p:bldP spid="41" grpId="0"/>
      <p:bldP spid="42"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Psychological and Human Factors view</a:t>
            </a:r>
            <a:endParaRPr lang="en-US" sz="3600" b="1" dirty="0">
              <a:latin typeface="Eurostile" panose="020B0504020202050204" pitchFamily="34" charset="77"/>
            </a:endParaRPr>
          </a:p>
        </p:txBody>
      </p:sp>
      <p:sp>
        <p:nvSpPr>
          <p:cNvPr id="3" name="TextBox 2">
            <a:extLst>
              <a:ext uri="{FF2B5EF4-FFF2-40B4-BE49-F238E27FC236}">
                <a16:creationId xmlns:a16="http://schemas.microsoft.com/office/drawing/2014/main" id="{A08184DF-ABB6-07F9-4729-0A4320F5D517}"/>
              </a:ext>
            </a:extLst>
          </p:cNvPr>
          <p:cNvSpPr txBox="1"/>
          <p:nvPr/>
        </p:nvSpPr>
        <p:spPr>
          <a:xfrm>
            <a:off x="4557334" y="1364423"/>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
        <p:nvSpPr>
          <p:cNvPr id="9" name="TextBox 8">
            <a:extLst>
              <a:ext uri="{FF2B5EF4-FFF2-40B4-BE49-F238E27FC236}">
                <a16:creationId xmlns:a16="http://schemas.microsoft.com/office/drawing/2014/main" id="{654E23F9-38D0-6D74-C7E6-EDDB829A597A}"/>
              </a:ext>
            </a:extLst>
          </p:cNvPr>
          <p:cNvSpPr txBox="1"/>
          <p:nvPr/>
        </p:nvSpPr>
        <p:spPr>
          <a:xfrm>
            <a:off x="4715375" y="3827092"/>
            <a:ext cx="2761249" cy="369332"/>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Lee and See (2004)</a:t>
            </a:r>
          </a:p>
        </p:txBody>
      </p:sp>
      <p:sp>
        <p:nvSpPr>
          <p:cNvPr id="15" name="TextBox 14">
            <a:extLst>
              <a:ext uri="{FF2B5EF4-FFF2-40B4-BE49-F238E27FC236}">
                <a16:creationId xmlns:a16="http://schemas.microsoft.com/office/drawing/2014/main" id="{3A76C7BE-0892-9759-00BE-32ECB00150FD}"/>
              </a:ext>
            </a:extLst>
          </p:cNvPr>
          <p:cNvSpPr txBox="1"/>
          <p:nvPr/>
        </p:nvSpPr>
        <p:spPr>
          <a:xfrm>
            <a:off x="1849439" y="2072012"/>
            <a:ext cx="8437561" cy="1569660"/>
          </a:xfrm>
          <a:prstGeom prst="rect">
            <a:avLst/>
          </a:prstGeom>
          <a:noFill/>
        </p:spPr>
        <p:txBody>
          <a:bodyPr wrap="square">
            <a:spAutoFit/>
          </a:bodyPr>
          <a:lstStyle/>
          <a:p>
            <a:pPr algn="ctr"/>
            <a:r>
              <a:rPr lang="en-US" sz="3200" dirty="0">
                <a:solidFill>
                  <a:srgbClr val="420E65"/>
                </a:solidFill>
              </a:rPr>
              <a:t>T</a:t>
            </a:r>
            <a:r>
              <a:rPr lang="en-US" sz="3200" dirty="0">
                <a:solidFill>
                  <a:srgbClr val="420E65"/>
                </a:solidFill>
                <a:effectLst/>
              </a:rPr>
              <a:t>he attitude that an agent will help achieve an individual’s goals in a situation characterized by uncertainty and vulnerability</a:t>
            </a:r>
          </a:p>
        </p:txBody>
      </p:sp>
      <p:sp>
        <p:nvSpPr>
          <p:cNvPr id="4" name="Rectangle 3">
            <a:extLst>
              <a:ext uri="{FF2B5EF4-FFF2-40B4-BE49-F238E27FC236}">
                <a16:creationId xmlns:a16="http://schemas.microsoft.com/office/drawing/2014/main" id="{C51DA740-A831-221A-1738-FE282B02651A}"/>
              </a:ext>
            </a:extLst>
          </p:cNvPr>
          <p:cNvSpPr/>
          <p:nvPr/>
        </p:nvSpPr>
        <p:spPr>
          <a:xfrm>
            <a:off x="1591732" y="1990291"/>
            <a:ext cx="9008533" cy="1708533"/>
          </a:xfrm>
          <a:prstGeom prst="rect">
            <a:avLst/>
          </a:prstGeom>
          <a:noFill/>
          <a:ln w="57150">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DD3197-3769-C78A-4D92-73632A36D9B4}"/>
              </a:ext>
            </a:extLst>
          </p:cNvPr>
          <p:cNvSpPr txBox="1"/>
          <p:nvPr/>
        </p:nvSpPr>
        <p:spPr>
          <a:xfrm>
            <a:off x="3996643" y="4324692"/>
            <a:ext cx="4661582" cy="553998"/>
          </a:xfrm>
          <a:prstGeom prst="rect">
            <a:avLst/>
          </a:prstGeom>
          <a:noFill/>
        </p:spPr>
        <p:txBody>
          <a:bodyPr wrap="square" rtlCol="0">
            <a:spAutoFit/>
          </a:bodyPr>
          <a:lstStyle/>
          <a:p>
            <a:r>
              <a:rPr lang="en-US" sz="3000" b="1" i="1" u="sng" dirty="0">
                <a:solidFill>
                  <a:srgbClr val="C00000"/>
                </a:solidFill>
              </a:rPr>
              <a:t>Two Characteristics of trust</a:t>
            </a:r>
          </a:p>
        </p:txBody>
      </p:sp>
      <p:grpSp>
        <p:nvGrpSpPr>
          <p:cNvPr id="20" name="Group 19">
            <a:extLst>
              <a:ext uri="{FF2B5EF4-FFF2-40B4-BE49-F238E27FC236}">
                <a16:creationId xmlns:a16="http://schemas.microsoft.com/office/drawing/2014/main" id="{DCFF030B-43C2-337E-D3CF-C86AD6C65515}"/>
              </a:ext>
            </a:extLst>
          </p:cNvPr>
          <p:cNvGrpSpPr/>
          <p:nvPr/>
        </p:nvGrpSpPr>
        <p:grpSpPr>
          <a:xfrm>
            <a:off x="6339637" y="5126167"/>
            <a:ext cx="1639265" cy="557784"/>
            <a:chOff x="9132534" y="5181837"/>
            <a:chExt cx="1639265" cy="557784"/>
          </a:xfrm>
        </p:grpSpPr>
        <p:sp>
          <p:nvSpPr>
            <p:cNvPr id="7" name="Rounded Rectangle 6">
              <a:extLst>
                <a:ext uri="{FF2B5EF4-FFF2-40B4-BE49-F238E27FC236}">
                  <a16:creationId xmlns:a16="http://schemas.microsoft.com/office/drawing/2014/main" id="{1F9C6C4F-9016-CDEF-9EF8-D4602811B02C}"/>
                </a:ext>
              </a:extLst>
            </p:cNvPr>
            <p:cNvSpPr/>
            <p:nvPr/>
          </p:nvSpPr>
          <p:spPr>
            <a:xfrm>
              <a:off x="9132534" y="5181837"/>
              <a:ext cx="1606199" cy="557784"/>
            </a:xfrm>
            <a:prstGeom prst="roundRect">
              <a:avLst/>
            </a:prstGeom>
            <a:solidFill>
              <a:srgbClr val="ABFF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280337B-9CAF-508C-8405-643FD024CE69}"/>
                </a:ext>
              </a:extLst>
            </p:cNvPr>
            <p:cNvSpPr txBox="1"/>
            <p:nvPr/>
          </p:nvSpPr>
          <p:spPr>
            <a:xfrm>
              <a:off x="9165601" y="5243754"/>
              <a:ext cx="1606198" cy="400110"/>
            </a:xfrm>
            <a:prstGeom prst="rect">
              <a:avLst/>
            </a:prstGeom>
            <a:noFill/>
          </p:spPr>
          <p:txBody>
            <a:bodyPr wrap="square">
              <a:spAutoFit/>
            </a:bodyPr>
            <a:lstStyle/>
            <a:p>
              <a:r>
                <a:rPr lang="en-US" sz="2000" b="1" i="1" dirty="0"/>
                <a:t>Vulnerability</a:t>
              </a:r>
              <a:endParaRPr lang="en-US" sz="2000" dirty="0"/>
            </a:p>
          </p:txBody>
        </p:sp>
      </p:grpSp>
      <p:grpSp>
        <p:nvGrpSpPr>
          <p:cNvPr id="16" name="Group 15">
            <a:extLst>
              <a:ext uri="{FF2B5EF4-FFF2-40B4-BE49-F238E27FC236}">
                <a16:creationId xmlns:a16="http://schemas.microsoft.com/office/drawing/2014/main" id="{9FC27A54-8F98-7967-37DB-EC34279A8763}"/>
              </a:ext>
            </a:extLst>
          </p:cNvPr>
          <p:cNvGrpSpPr/>
          <p:nvPr/>
        </p:nvGrpSpPr>
        <p:grpSpPr>
          <a:xfrm>
            <a:off x="4018065" y="5128742"/>
            <a:ext cx="1639266" cy="555209"/>
            <a:chOff x="684641" y="5166205"/>
            <a:chExt cx="1639266" cy="555209"/>
          </a:xfrm>
        </p:grpSpPr>
        <p:sp>
          <p:nvSpPr>
            <p:cNvPr id="11" name="Rounded Rectangle 10">
              <a:extLst>
                <a:ext uri="{FF2B5EF4-FFF2-40B4-BE49-F238E27FC236}">
                  <a16:creationId xmlns:a16="http://schemas.microsoft.com/office/drawing/2014/main" id="{F1E73468-7177-D139-0454-06BE0E069100}"/>
                </a:ext>
              </a:extLst>
            </p:cNvPr>
            <p:cNvSpPr/>
            <p:nvPr/>
          </p:nvSpPr>
          <p:spPr>
            <a:xfrm>
              <a:off x="684641" y="5166205"/>
              <a:ext cx="1606199" cy="555209"/>
            </a:xfrm>
            <a:prstGeom prst="roundRect">
              <a:avLst/>
            </a:prstGeom>
            <a:solidFill>
              <a:srgbClr val="FBCC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F3679D2-BBCD-67AA-874D-12CDCD47940E}"/>
                </a:ext>
              </a:extLst>
            </p:cNvPr>
            <p:cNvSpPr txBox="1"/>
            <p:nvPr/>
          </p:nvSpPr>
          <p:spPr>
            <a:xfrm>
              <a:off x="728329" y="5243754"/>
              <a:ext cx="1595578" cy="400110"/>
            </a:xfrm>
            <a:prstGeom prst="rect">
              <a:avLst/>
            </a:prstGeom>
            <a:noFill/>
          </p:spPr>
          <p:txBody>
            <a:bodyPr wrap="square">
              <a:spAutoFit/>
            </a:bodyPr>
            <a:lstStyle/>
            <a:p>
              <a:r>
                <a:rPr lang="en-US" sz="2000" b="1" i="1" dirty="0"/>
                <a:t>Anticipation</a:t>
              </a:r>
              <a:endParaRPr lang="en-US" sz="2000" dirty="0"/>
            </a:p>
          </p:txBody>
        </p:sp>
      </p:grpSp>
      <p:sp>
        <p:nvSpPr>
          <p:cNvPr id="36" name="Rounded Rectangle 35">
            <a:extLst>
              <a:ext uri="{FF2B5EF4-FFF2-40B4-BE49-F238E27FC236}">
                <a16:creationId xmlns:a16="http://schemas.microsoft.com/office/drawing/2014/main" id="{A2911089-5EF2-3B7E-9B87-97C1C685B58D}"/>
              </a:ext>
            </a:extLst>
          </p:cNvPr>
          <p:cNvSpPr/>
          <p:nvPr/>
        </p:nvSpPr>
        <p:spPr>
          <a:xfrm>
            <a:off x="6322925" y="5744578"/>
            <a:ext cx="4389120" cy="923544"/>
          </a:xfrm>
          <a:prstGeom prst="roundRect">
            <a:avLst/>
          </a:prstGeom>
          <a:solidFill>
            <a:srgbClr val="ABFF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ABF89C83-2395-5D7F-FDE2-7B481EEB678E}"/>
              </a:ext>
            </a:extLst>
          </p:cNvPr>
          <p:cNvSpPr/>
          <p:nvPr/>
        </p:nvSpPr>
        <p:spPr>
          <a:xfrm>
            <a:off x="1268211" y="5760835"/>
            <a:ext cx="4389120" cy="923330"/>
          </a:xfrm>
          <a:prstGeom prst="roundRect">
            <a:avLst/>
          </a:prstGeom>
          <a:solidFill>
            <a:srgbClr val="FBCC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90A671A-7846-66D2-1744-0ABCF60C9570}"/>
              </a:ext>
            </a:extLst>
          </p:cNvPr>
          <p:cNvSpPr txBox="1"/>
          <p:nvPr/>
        </p:nvSpPr>
        <p:spPr>
          <a:xfrm>
            <a:off x="1394646" y="5784325"/>
            <a:ext cx="4389120" cy="923330"/>
          </a:xfrm>
          <a:prstGeom prst="rect">
            <a:avLst/>
          </a:prstGeom>
          <a:noFill/>
        </p:spPr>
        <p:txBody>
          <a:bodyPr wrap="square">
            <a:spAutoFit/>
          </a:bodyPr>
          <a:lstStyle/>
          <a:p>
            <a:r>
              <a:rPr lang="en-US" dirty="0">
                <a:latin typeface="Helvetica" pitchFamily="2" charset="0"/>
              </a:rPr>
              <a:t>User’s ability to anticipate the impact of the AI model’s decisions. Expectation about future behavior </a:t>
            </a:r>
            <a:endParaRPr lang="en-US" dirty="0">
              <a:effectLst/>
              <a:latin typeface="Helvetica" pitchFamily="2" charset="0"/>
            </a:endParaRPr>
          </a:p>
        </p:txBody>
      </p:sp>
      <p:sp>
        <p:nvSpPr>
          <p:cNvPr id="42" name="TextBox 41">
            <a:extLst>
              <a:ext uri="{FF2B5EF4-FFF2-40B4-BE49-F238E27FC236}">
                <a16:creationId xmlns:a16="http://schemas.microsoft.com/office/drawing/2014/main" id="{C865EF22-8A8A-ABDF-26A8-AF1376781E13}"/>
              </a:ext>
            </a:extLst>
          </p:cNvPr>
          <p:cNvSpPr txBox="1"/>
          <p:nvPr/>
        </p:nvSpPr>
        <p:spPr>
          <a:xfrm>
            <a:off x="6372704" y="5883184"/>
            <a:ext cx="4246560" cy="646331"/>
          </a:xfrm>
          <a:prstGeom prst="rect">
            <a:avLst/>
          </a:prstGeom>
          <a:noFill/>
        </p:spPr>
        <p:txBody>
          <a:bodyPr wrap="square">
            <a:spAutoFit/>
          </a:bodyPr>
          <a:lstStyle/>
          <a:p>
            <a:r>
              <a:rPr lang="en-US" dirty="0">
                <a:latin typeface="Helvetica" pitchFamily="2" charset="0"/>
              </a:rPr>
              <a:t>User’s dependence on the AI system’s capabilities and acceptance of risk</a:t>
            </a:r>
            <a:endParaRPr lang="en-US" dirty="0">
              <a:effectLst/>
              <a:latin typeface="Helvetica" pitchFamily="2" charset="0"/>
            </a:endParaRPr>
          </a:p>
        </p:txBody>
      </p:sp>
      <p:sp>
        <p:nvSpPr>
          <p:cNvPr id="44" name="Rounded Rectangle 43">
            <a:extLst>
              <a:ext uri="{FF2B5EF4-FFF2-40B4-BE49-F238E27FC236}">
                <a16:creationId xmlns:a16="http://schemas.microsoft.com/office/drawing/2014/main" id="{26855988-58DE-CC6B-3FA4-D7E58F880E38}"/>
              </a:ext>
            </a:extLst>
          </p:cNvPr>
          <p:cNvSpPr/>
          <p:nvPr/>
        </p:nvSpPr>
        <p:spPr>
          <a:xfrm>
            <a:off x="3537282" y="3164305"/>
            <a:ext cx="2105526" cy="4451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F8755B7B-03A2-56AE-A061-0D98E1341C40}"/>
              </a:ext>
            </a:extLst>
          </p:cNvPr>
          <p:cNvSpPr/>
          <p:nvPr/>
        </p:nvSpPr>
        <p:spPr>
          <a:xfrm>
            <a:off x="6339637" y="3159174"/>
            <a:ext cx="2234364" cy="445169"/>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8A3B173-32B8-56F3-1FA3-B4FEB0286FDE}"/>
              </a:ext>
            </a:extLst>
          </p:cNvPr>
          <p:cNvSpPr txBox="1"/>
          <p:nvPr/>
        </p:nvSpPr>
        <p:spPr>
          <a:xfrm>
            <a:off x="8431843" y="4442787"/>
            <a:ext cx="2365592" cy="369332"/>
          </a:xfrm>
          <a:prstGeom prst="rect">
            <a:avLst/>
          </a:prstGeom>
          <a:noFill/>
        </p:spPr>
        <p:txBody>
          <a:bodyPr wrap="square">
            <a:spAutoFit/>
          </a:bodyPr>
          <a:lstStyle/>
          <a:p>
            <a:r>
              <a:rPr lang="en-US" dirty="0" err="1">
                <a:solidFill>
                  <a:schemeClr val="tx1">
                    <a:lumMod val="50000"/>
                    <a:lumOff val="50000"/>
                  </a:schemeClr>
                </a:solidFill>
                <a:effectLst/>
                <a:latin typeface="Helvetica" pitchFamily="2" charset="0"/>
              </a:rPr>
              <a:t>Jacovi</a:t>
            </a:r>
            <a:r>
              <a:rPr lang="en-US" dirty="0">
                <a:solidFill>
                  <a:schemeClr val="tx1">
                    <a:lumMod val="50000"/>
                    <a:lumOff val="50000"/>
                  </a:schemeClr>
                </a:solidFill>
                <a:effectLst/>
                <a:latin typeface="Helvetica" pitchFamily="2" charset="0"/>
              </a:rPr>
              <a:t> et al. (2021)</a:t>
            </a:r>
          </a:p>
        </p:txBody>
      </p:sp>
    </p:spTree>
    <p:extLst>
      <p:ext uri="{BB962C8B-B14F-4D97-AF65-F5344CB8AC3E}">
        <p14:creationId xmlns:p14="http://schemas.microsoft.com/office/powerpoint/2010/main" val="37730692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Psychological and Human Factors view</a:t>
            </a:r>
            <a:endParaRPr lang="en-US" sz="3600" b="1" dirty="0">
              <a:latin typeface="Eurostile" panose="020B0504020202050204" pitchFamily="34" charset="77"/>
            </a:endParaRPr>
          </a:p>
        </p:txBody>
      </p:sp>
      <p:sp>
        <p:nvSpPr>
          <p:cNvPr id="5" name="TextBox 4">
            <a:extLst>
              <a:ext uri="{FF2B5EF4-FFF2-40B4-BE49-F238E27FC236}">
                <a16:creationId xmlns:a16="http://schemas.microsoft.com/office/drawing/2014/main" id="{6DF564F4-474A-F83C-7205-79FBBD1AA5D7}"/>
              </a:ext>
            </a:extLst>
          </p:cNvPr>
          <p:cNvSpPr txBox="1"/>
          <p:nvPr/>
        </p:nvSpPr>
        <p:spPr>
          <a:xfrm>
            <a:off x="939023" y="2346336"/>
            <a:ext cx="1613108" cy="369332"/>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Muir (1994)</a:t>
            </a:r>
          </a:p>
        </p:txBody>
      </p:sp>
      <p:sp>
        <p:nvSpPr>
          <p:cNvPr id="9" name="TextBox 8">
            <a:extLst>
              <a:ext uri="{FF2B5EF4-FFF2-40B4-BE49-F238E27FC236}">
                <a16:creationId xmlns:a16="http://schemas.microsoft.com/office/drawing/2014/main" id="{654E23F9-38D0-6D74-C7E6-EDDB829A597A}"/>
              </a:ext>
            </a:extLst>
          </p:cNvPr>
          <p:cNvSpPr txBox="1"/>
          <p:nvPr/>
        </p:nvSpPr>
        <p:spPr>
          <a:xfrm>
            <a:off x="4274024" y="2346336"/>
            <a:ext cx="2761249" cy="923330"/>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Cummings et al. (2008) and Ullman and </a:t>
            </a:r>
            <a:r>
              <a:rPr lang="en-US" dirty="0" err="1">
                <a:solidFill>
                  <a:schemeClr val="tx1">
                    <a:lumMod val="50000"/>
                    <a:lumOff val="50000"/>
                  </a:schemeClr>
                </a:solidFill>
                <a:effectLst/>
                <a:latin typeface="Helvetica" pitchFamily="2" charset="0"/>
              </a:rPr>
              <a:t>Malle</a:t>
            </a:r>
            <a:r>
              <a:rPr lang="en-US" dirty="0">
                <a:solidFill>
                  <a:schemeClr val="tx1">
                    <a:lumMod val="50000"/>
                    <a:lumOff val="50000"/>
                  </a:schemeClr>
                </a:solidFill>
                <a:effectLst/>
                <a:latin typeface="Helvetica" pitchFamily="2" charset="0"/>
              </a:rPr>
              <a:t> (2018)</a:t>
            </a:r>
          </a:p>
        </p:txBody>
      </p:sp>
      <p:sp>
        <p:nvSpPr>
          <p:cNvPr id="35" name="TextBox 34">
            <a:extLst>
              <a:ext uri="{FF2B5EF4-FFF2-40B4-BE49-F238E27FC236}">
                <a16:creationId xmlns:a16="http://schemas.microsoft.com/office/drawing/2014/main" id="{0D7AD7B4-B0BF-BA15-E4A5-C6430359B67E}"/>
              </a:ext>
            </a:extLst>
          </p:cNvPr>
          <p:cNvSpPr txBox="1"/>
          <p:nvPr/>
        </p:nvSpPr>
        <p:spPr>
          <a:xfrm>
            <a:off x="3200374" y="1309832"/>
            <a:ext cx="5678487" cy="553998"/>
          </a:xfrm>
          <a:prstGeom prst="rect">
            <a:avLst/>
          </a:prstGeom>
          <a:noFill/>
        </p:spPr>
        <p:txBody>
          <a:bodyPr wrap="square" rtlCol="0">
            <a:spAutoFit/>
          </a:bodyPr>
          <a:lstStyle/>
          <a:p>
            <a:r>
              <a:rPr lang="en-US" sz="3000" b="1" i="1" u="sng" dirty="0">
                <a:solidFill>
                  <a:srgbClr val="7030A0"/>
                </a:solidFill>
              </a:rPr>
              <a:t>Quantifying and Measuring trust</a:t>
            </a:r>
          </a:p>
        </p:txBody>
      </p:sp>
      <p:sp>
        <p:nvSpPr>
          <p:cNvPr id="4" name="TextBox 3">
            <a:extLst>
              <a:ext uri="{FF2B5EF4-FFF2-40B4-BE49-F238E27FC236}">
                <a16:creationId xmlns:a16="http://schemas.microsoft.com/office/drawing/2014/main" id="{12FA6295-34F5-BB53-D5AD-6BF4F007E91C}"/>
              </a:ext>
            </a:extLst>
          </p:cNvPr>
          <p:cNvSpPr txBox="1"/>
          <p:nvPr/>
        </p:nvSpPr>
        <p:spPr>
          <a:xfrm>
            <a:off x="8978415" y="2346336"/>
            <a:ext cx="2381534" cy="369332"/>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Merritt et al. (2013)</a:t>
            </a:r>
          </a:p>
        </p:txBody>
      </p:sp>
      <p:sp>
        <p:nvSpPr>
          <p:cNvPr id="7" name="TextBox 6">
            <a:extLst>
              <a:ext uri="{FF2B5EF4-FFF2-40B4-BE49-F238E27FC236}">
                <a16:creationId xmlns:a16="http://schemas.microsoft.com/office/drawing/2014/main" id="{EA9DB312-BB85-D6B9-AE59-5A027B00C822}"/>
              </a:ext>
            </a:extLst>
          </p:cNvPr>
          <p:cNvSpPr txBox="1"/>
          <p:nvPr/>
        </p:nvSpPr>
        <p:spPr>
          <a:xfrm>
            <a:off x="364952" y="3429000"/>
            <a:ext cx="2761249" cy="1200329"/>
          </a:xfrm>
          <a:prstGeom prst="rect">
            <a:avLst/>
          </a:prstGeom>
          <a:noFill/>
        </p:spPr>
        <p:txBody>
          <a:bodyPr wrap="square">
            <a:spAutoFit/>
          </a:bodyPr>
          <a:lstStyle/>
          <a:p>
            <a:pPr marL="457200" indent="-457200">
              <a:buFont typeface="Arial" panose="020B0604020202020204" pitchFamily="34" charset="0"/>
              <a:buChar char="•"/>
            </a:pPr>
            <a:r>
              <a:rPr lang="en-US" sz="2400" dirty="0">
                <a:effectLst/>
              </a:rPr>
              <a:t>Reliability</a:t>
            </a:r>
          </a:p>
          <a:p>
            <a:pPr marL="457200" indent="-457200">
              <a:buFont typeface="Arial" panose="020B0604020202020204" pitchFamily="34" charset="0"/>
              <a:buChar char="•"/>
            </a:pPr>
            <a:r>
              <a:rPr lang="en-US" sz="2400" dirty="0">
                <a:effectLst/>
              </a:rPr>
              <a:t>Predictability</a:t>
            </a:r>
          </a:p>
          <a:p>
            <a:pPr marL="457200" indent="-457200">
              <a:buFont typeface="Arial" panose="020B0604020202020204" pitchFamily="34" charset="0"/>
              <a:buChar char="•"/>
            </a:pPr>
            <a:r>
              <a:rPr lang="en-US" sz="2400" dirty="0"/>
              <a:t>F</a:t>
            </a:r>
            <a:r>
              <a:rPr lang="en-US" sz="2400" dirty="0">
                <a:effectLst/>
              </a:rPr>
              <a:t>aith</a:t>
            </a:r>
          </a:p>
        </p:txBody>
      </p:sp>
      <p:sp>
        <p:nvSpPr>
          <p:cNvPr id="10" name="TextBox 9">
            <a:extLst>
              <a:ext uri="{FF2B5EF4-FFF2-40B4-BE49-F238E27FC236}">
                <a16:creationId xmlns:a16="http://schemas.microsoft.com/office/drawing/2014/main" id="{4C9B41D8-9DA9-5FDB-CD65-7CA775A9D72F}"/>
              </a:ext>
            </a:extLst>
          </p:cNvPr>
          <p:cNvSpPr txBox="1"/>
          <p:nvPr/>
        </p:nvSpPr>
        <p:spPr>
          <a:xfrm>
            <a:off x="4274023" y="3521333"/>
            <a:ext cx="3173568" cy="2308324"/>
          </a:xfrm>
          <a:prstGeom prst="rect">
            <a:avLst/>
          </a:prstGeom>
          <a:noFill/>
        </p:spPr>
        <p:txBody>
          <a:bodyPr wrap="square">
            <a:spAutoFit/>
          </a:bodyPr>
          <a:lstStyle/>
          <a:p>
            <a:pPr marL="342900" indent="-342900">
              <a:buFont typeface="Arial" panose="020B0604020202020204" pitchFamily="34" charset="0"/>
              <a:buChar char="•"/>
            </a:pPr>
            <a:r>
              <a:rPr lang="en-US" sz="2400" dirty="0">
                <a:effectLst/>
              </a:rPr>
              <a:t>Reliability</a:t>
            </a:r>
            <a:endParaRPr lang="en-US" sz="2400" dirty="0"/>
          </a:p>
          <a:p>
            <a:pPr marL="342900" indent="-342900">
              <a:buFont typeface="Arial" panose="020B0604020202020204" pitchFamily="34" charset="0"/>
              <a:buChar char="•"/>
            </a:pPr>
            <a:r>
              <a:rPr lang="en-US" sz="2400" dirty="0"/>
              <a:t>T</a:t>
            </a:r>
            <a:r>
              <a:rPr lang="en-US" sz="2400" dirty="0">
                <a:effectLst/>
              </a:rPr>
              <a:t>echnical competence</a:t>
            </a:r>
            <a:endParaRPr lang="en-US" sz="2400" dirty="0"/>
          </a:p>
          <a:p>
            <a:pPr marL="342900" indent="-342900">
              <a:buFont typeface="Arial" panose="020B0604020202020204" pitchFamily="34" charset="0"/>
              <a:buChar char="•"/>
            </a:pPr>
            <a:r>
              <a:rPr lang="en-US" sz="2400" dirty="0">
                <a:effectLst/>
              </a:rPr>
              <a:t>Understandabilit</a:t>
            </a:r>
            <a:r>
              <a:rPr lang="en-US" sz="2400" dirty="0"/>
              <a:t>y</a:t>
            </a:r>
          </a:p>
          <a:p>
            <a:pPr marL="342900" indent="-342900">
              <a:buFont typeface="Arial" panose="020B0604020202020204" pitchFamily="34" charset="0"/>
              <a:buChar char="•"/>
            </a:pPr>
            <a:r>
              <a:rPr lang="en-US" sz="2400" dirty="0"/>
              <a:t>F</a:t>
            </a:r>
            <a:r>
              <a:rPr lang="en-US" sz="2400" dirty="0">
                <a:effectLst/>
              </a:rPr>
              <a:t>aith</a:t>
            </a:r>
            <a:endParaRPr lang="en-US" sz="2400" dirty="0"/>
          </a:p>
          <a:p>
            <a:pPr marL="342900" indent="-342900">
              <a:buFont typeface="Arial" panose="020B0604020202020204" pitchFamily="34" charset="0"/>
              <a:buChar char="•"/>
            </a:pPr>
            <a:r>
              <a:rPr lang="en-US" sz="2400" dirty="0"/>
              <a:t>P</a:t>
            </a:r>
            <a:r>
              <a:rPr lang="en-US" sz="2400" dirty="0">
                <a:effectLst/>
              </a:rPr>
              <a:t>ersonal</a:t>
            </a:r>
            <a:r>
              <a:rPr lang="en-US" sz="2400" dirty="0"/>
              <a:t> </a:t>
            </a:r>
            <a:r>
              <a:rPr lang="en-US" sz="2400" dirty="0">
                <a:effectLst/>
              </a:rPr>
              <a:t>attachment</a:t>
            </a:r>
          </a:p>
        </p:txBody>
      </p:sp>
      <p:sp>
        <p:nvSpPr>
          <p:cNvPr id="12" name="TextBox 11">
            <a:extLst>
              <a:ext uri="{FF2B5EF4-FFF2-40B4-BE49-F238E27FC236}">
                <a16:creationId xmlns:a16="http://schemas.microsoft.com/office/drawing/2014/main" id="{253655FD-A160-2C82-331A-141EB7D4393B}"/>
              </a:ext>
            </a:extLst>
          </p:cNvPr>
          <p:cNvSpPr txBox="1"/>
          <p:nvPr/>
        </p:nvSpPr>
        <p:spPr>
          <a:xfrm>
            <a:off x="8595413" y="3521333"/>
            <a:ext cx="3231635" cy="1569660"/>
          </a:xfrm>
          <a:prstGeom prst="rect">
            <a:avLst/>
          </a:prstGeom>
          <a:noFill/>
        </p:spPr>
        <p:txBody>
          <a:bodyPr wrap="square">
            <a:spAutoFit/>
          </a:bodyPr>
          <a:lstStyle/>
          <a:p>
            <a:pPr marL="342900" indent="-342900">
              <a:buFont typeface="Arial" panose="020B0604020202020204" pitchFamily="34" charset="0"/>
              <a:buChar char="•"/>
            </a:pPr>
            <a:r>
              <a:rPr lang="en-US" sz="2400" dirty="0"/>
              <a:t>P</a:t>
            </a:r>
            <a:r>
              <a:rPr lang="en-US" sz="2400" dirty="0">
                <a:effectLst/>
              </a:rPr>
              <a:t>ropensity to trust machines</a:t>
            </a:r>
          </a:p>
          <a:p>
            <a:pPr marL="342900" indent="-342900">
              <a:buFont typeface="Arial" panose="020B0604020202020204" pitchFamily="34" charset="0"/>
              <a:buChar char="•"/>
            </a:pPr>
            <a:r>
              <a:rPr lang="en-US" sz="2400" dirty="0"/>
              <a:t>I</a:t>
            </a:r>
            <a:r>
              <a:rPr lang="en-US" sz="2400" dirty="0">
                <a:effectLst/>
              </a:rPr>
              <a:t>mplicit attitudes toward automation</a:t>
            </a:r>
          </a:p>
        </p:txBody>
      </p:sp>
    </p:spTree>
    <p:extLst>
      <p:ext uri="{BB962C8B-B14F-4D97-AF65-F5344CB8AC3E}">
        <p14:creationId xmlns:p14="http://schemas.microsoft.com/office/powerpoint/2010/main" val="24693297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Computational Accounts of Trust</a:t>
            </a:r>
            <a:endParaRPr lang="en-US" sz="3600" b="1" dirty="0">
              <a:latin typeface="Eurostile" panose="020B0504020202050204" pitchFamily="34" charset="77"/>
            </a:endParaRPr>
          </a:p>
        </p:txBody>
      </p:sp>
      <p:sp>
        <p:nvSpPr>
          <p:cNvPr id="3" name="Round Same Side Corner Rectangle 2">
            <a:extLst>
              <a:ext uri="{FF2B5EF4-FFF2-40B4-BE49-F238E27FC236}">
                <a16:creationId xmlns:a16="http://schemas.microsoft.com/office/drawing/2014/main" id="{8376CCA2-0BC8-BCB6-120B-445B55F7E161}"/>
              </a:ext>
            </a:extLst>
          </p:cNvPr>
          <p:cNvSpPr/>
          <p:nvPr/>
        </p:nvSpPr>
        <p:spPr>
          <a:xfrm>
            <a:off x="682618" y="2016306"/>
            <a:ext cx="3337560" cy="811231"/>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 Same Side Corner Rectangle 3">
            <a:extLst>
              <a:ext uri="{FF2B5EF4-FFF2-40B4-BE49-F238E27FC236}">
                <a16:creationId xmlns:a16="http://schemas.microsoft.com/office/drawing/2014/main" id="{2829AEB7-34E3-11CA-70DA-2DFC6E0EF465}"/>
              </a:ext>
            </a:extLst>
          </p:cNvPr>
          <p:cNvSpPr/>
          <p:nvPr/>
        </p:nvSpPr>
        <p:spPr>
          <a:xfrm>
            <a:off x="8202815" y="2016305"/>
            <a:ext cx="3337560" cy="811231"/>
          </a:xfrm>
          <a:prstGeom prst="round2Same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 Same Side Corner Rectangle 4">
            <a:extLst>
              <a:ext uri="{FF2B5EF4-FFF2-40B4-BE49-F238E27FC236}">
                <a16:creationId xmlns:a16="http://schemas.microsoft.com/office/drawing/2014/main" id="{DC6A4645-D77C-832A-5922-E873B42E85E9}"/>
              </a:ext>
            </a:extLst>
          </p:cNvPr>
          <p:cNvSpPr/>
          <p:nvPr/>
        </p:nvSpPr>
        <p:spPr>
          <a:xfrm>
            <a:off x="4416350" y="2022504"/>
            <a:ext cx="3337560" cy="811231"/>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08DCFE-AEBB-05E1-866B-92ED610C0203}"/>
              </a:ext>
            </a:extLst>
          </p:cNvPr>
          <p:cNvSpPr txBox="1"/>
          <p:nvPr/>
        </p:nvSpPr>
        <p:spPr>
          <a:xfrm>
            <a:off x="1289043" y="2196171"/>
            <a:ext cx="2124709" cy="461665"/>
          </a:xfrm>
          <a:prstGeom prst="rect">
            <a:avLst/>
          </a:prstGeom>
          <a:noFill/>
        </p:spPr>
        <p:txBody>
          <a:bodyPr wrap="square" rtlCol="0">
            <a:spAutoFit/>
          </a:bodyPr>
          <a:lstStyle/>
          <a:p>
            <a:r>
              <a:rPr lang="en-US" sz="2400" dirty="0"/>
              <a:t>Trust Inference</a:t>
            </a:r>
          </a:p>
        </p:txBody>
      </p:sp>
      <p:sp>
        <p:nvSpPr>
          <p:cNvPr id="7" name="TextBox 6">
            <a:extLst>
              <a:ext uri="{FF2B5EF4-FFF2-40B4-BE49-F238E27FC236}">
                <a16:creationId xmlns:a16="http://schemas.microsoft.com/office/drawing/2014/main" id="{EDD3AF5E-E210-23C4-73B7-C1549170FF53}"/>
              </a:ext>
            </a:extLst>
          </p:cNvPr>
          <p:cNvSpPr txBox="1"/>
          <p:nvPr/>
        </p:nvSpPr>
        <p:spPr>
          <a:xfrm>
            <a:off x="5019275" y="2191087"/>
            <a:ext cx="2131709" cy="461665"/>
          </a:xfrm>
          <a:prstGeom prst="rect">
            <a:avLst/>
          </a:prstGeom>
          <a:noFill/>
        </p:spPr>
        <p:txBody>
          <a:bodyPr wrap="square" rtlCol="0">
            <a:spAutoFit/>
          </a:bodyPr>
          <a:lstStyle/>
          <a:p>
            <a:r>
              <a:rPr lang="en-US" sz="2400" dirty="0"/>
              <a:t>Trust Utilization</a:t>
            </a:r>
          </a:p>
        </p:txBody>
      </p:sp>
      <p:sp>
        <p:nvSpPr>
          <p:cNvPr id="9" name="TextBox 8">
            <a:extLst>
              <a:ext uri="{FF2B5EF4-FFF2-40B4-BE49-F238E27FC236}">
                <a16:creationId xmlns:a16="http://schemas.microsoft.com/office/drawing/2014/main" id="{B258A4EE-E7A1-0DF5-E343-C1D0E5E765CF}"/>
              </a:ext>
            </a:extLst>
          </p:cNvPr>
          <p:cNvSpPr txBox="1"/>
          <p:nvPr/>
        </p:nvSpPr>
        <p:spPr>
          <a:xfrm>
            <a:off x="8710501" y="2191086"/>
            <a:ext cx="2322187" cy="461665"/>
          </a:xfrm>
          <a:prstGeom prst="rect">
            <a:avLst/>
          </a:prstGeom>
          <a:noFill/>
        </p:spPr>
        <p:txBody>
          <a:bodyPr wrap="square" rtlCol="0">
            <a:spAutoFit/>
          </a:bodyPr>
          <a:lstStyle/>
          <a:p>
            <a:r>
              <a:rPr lang="en-US" sz="2400" dirty="0"/>
              <a:t>Trust Calibration</a:t>
            </a:r>
          </a:p>
        </p:txBody>
      </p:sp>
      <p:sp>
        <p:nvSpPr>
          <p:cNvPr id="10" name="TextBox 9">
            <a:extLst>
              <a:ext uri="{FF2B5EF4-FFF2-40B4-BE49-F238E27FC236}">
                <a16:creationId xmlns:a16="http://schemas.microsoft.com/office/drawing/2014/main" id="{403C6EE0-8A09-15FF-48E5-5AF9B7EBACE0}"/>
              </a:ext>
            </a:extLst>
          </p:cNvPr>
          <p:cNvSpPr txBox="1"/>
          <p:nvPr/>
        </p:nvSpPr>
        <p:spPr>
          <a:xfrm>
            <a:off x="958973" y="3282883"/>
            <a:ext cx="3341355" cy="1200329"/>
          </a:xfrm>
          <a:prstGeom prst="rect">
            <a:avLst/>
          </a:prstGeom>
          <a:noFill/>
        </p:spPr>
        <p:txBody>
          <a:bodyPr wrap="square">
            <a:spAutoFit/>
          </a:bodyPr>
          <a:lstStyle/>
          <a:p>
            <a:r>
              <a:rPr lang="en-US" sz="2400" dirty="0">
                <a:effectLst/>
              </a:rPr>
              <a:t>leverages observed human behavior to predict trust levels</a:t>
            </a:r>
          </a:p>
        </p:txBody>
      </p:sp>
      <p:sp>
        <p:nvSpPr>
          <p:cNvPr id="11" name="Rectangle 10">
            <a:extLst>
              <a:ext uri="{FF2B5EF4-FFF2-40B4-BE49-F238E27FC236}">
                <a16:creationId xmlns:a16="http://schemas.microsoft.com/office/drawing/2014/main" id="{BF9B3D65-E7E7-2661-A701-86309C631EEB}"/>
              </a:ext>
            </a:extLst>
          </p:cNvPr>
          <p:cNvSpPr/>
          <p:nvPr/>
        </p:nvSpPr>
        <p:spPr>
          <a:xfrm>
            <a:off x="678822" y="3251358"/>
            <a:ext cx="3341355" cy="1388878"/>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950DAB-2865-F918-833E-3067CF3D5E08}"/>
              </a:ext>
            </a:extLst>
          </p:cNvPr>
          <p:cNvSpPr/>
          <p:nvPr/>
        </p:nvSpPr>
        <p:spPr>
          <a:xfrm>
            <a:off x="4412555" y="3257557"/>
            <a:ext cx="3341355" cy="1382679"/>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6E456A1-CF94-D0BA-543F-39E55A727C41}"/>
              </a:ext>
            </a:extLst>
          </p:cNvPr>
          <p:cNvSpPr/>
          <p:nvPr/>
        </p:nvSpPr>
        <p:spPr>
          <a:xfrm>
            <a:off x="8202815" y="3251358"/>
            <a:ext cx="3341355" cy="1382679"/>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0E304D-4348-A03A-06D7-AF515B39E96C}"/>
              </a:ext>
            </a:extLst>
          </p:cNvPr>
          <p:cNvSpPr txBox="1"/>
          <p:nvPr/>
        </p:nvSpPr>
        <p:spPr>
          <a:xfrm>
            <a:off x="4469082" y="3333619"/>
            <a:ext cx="3341355" cy="1200329"/>
          </a:xfrm>
          <a:prstGeom prst="rect">
            <a:avLst/>
          </a:prstGeom>
          <a:noFill/>
        </p:spPr>
        <p:txBody>
          <a:bodyPr wrap="square">
            <a:spAutoFit/>
          </a:bodyPr>
          <a:lstStyle/>
          <a:p>
            <a:r>
              <a:rPr lang="en-US" sz="2400" dirty="0">
                <a:effectLst/>
              </a:rPr>
              <a:t>Use estimated trust to guide and optimize robot behavior</a:t>
            </a:r>
          </a:p>
        </p:txBody>
      </p:sp>
      <p:sp>
        <p:nvSpPr>
          <p:cNvPr id="15" name="TextBox 14">
            <a:extLst>
              <a:ext uri="{FF2B5EF4-FFF2-40B4-BE49-F238E27FC236}">
                <a16:creationId xmlns:a16="http://schemas.microsoft.com/office/drawing/2014/main" id="{EFCF2274-277B-DFD2-9CCE-61FA1D2EB309}"/>
              </a:ext>
            </a:extLst>
          </p:cNvPr>
          <p:cNvSpPr txBox="1"/>
          <p:nvPr/>
        </p:nvSpPr>
        <p:spPr>
          <a:xfrm>
            <a:off x="8259342" y="3333619"/>
            <a:ext cx="3341355" cy="830997"/>
          </a:xfrm>
          <a:prstGeom prst="rect">
            <a:avLst/>
          </a:prstGeom>
          <a:noFill/>
        </p:spPr>
        <p:txBody>
          <a:bodyPr wrap="square">
            <a:spAutoFit/>
          </a:bodyPr>
          <a:lstStyle/>
          <a:p>
            <a:r>
              <a:rPr lang="en-US" sz="2400" dirty="0"/>
              <a:t>D</a:t>
            </a:r>
            <a:r>
              <a:rPr lang="en-US" sz="2400" dirty="0">
                <a:effectLst/>
              </a:rPr>
              <a:t>eals with adjustment and restoration of trust</a:t>
            </a:r>
          </a:p>
        </p:txBody>
      </p:sp>
      <p:sp>
        <p:nvSpPr>
          <p:cNvPr id="17" name="TextBox 16">
            <a:extLst>
              <a:ext uri="{FF2B5EF4-FFF2-40B4-BE49-F238E27FC236}">
                <a16:creationId xmlns:a16="http://schemas.microsoft.com/office/drawing/2014/main" id="{7B447C53-C483-AD87-2571-9A369D760853}"/>
              </a:ext>
            </a:extLst>
          </p:cNvPr>
          <p:cNvSpPr txBox="1"/>
          <p:nvPr/>
        </p:nvSpPr>
        <p:spPr>
          <a:xfrm>
            <a:off x="607854" y="4914751"/>
            <a:ext cx="3494211" cy="1200329"/>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Desai (2012); </a:t>
            </a:r>
            <a:r>
              <a:rPr lang="en-US" dirty="0" err="1">
                <a:solidFill>
                  <a:schemeClr val="tx1">
                    <a:lumMod val="50000"/>
                    <a:lumOff val="50000"/>
                  </a:schemeClr>
                </a:solidFill>
                <a:effectLst/>
                <a:latin typeface="Helvetica" pitchFamily="2" charset="0"/>
              </a:rPr>
              <a:t>Kok</a:t>
            </a:r>
            <a:r>
              <a:rPr lang="en-US" dirty="0">
                <a:solidFill>
                  <a:schemeClr val="tx1">
                    <a:lumMod val="50000"/>
                    <a:lumOff val="50000"/>
                  </a:schemeClr>
                </a:solidFill>
                <a:effectLst/>
                <a:latin typeface="Helvetica" pitchFamily="2" charset="0"/>
              </a:rPr>
              <a:t> and Soh (2020); Xu and Dudek (2015); Guo et al. (2020); Soh et al.</a:t>
            </a:r>
          </a:p>
          <a:p>
            <a:r>
              <a:rPr lang="en-US" dirty="0">
                <a:solidFill>
                  <a:schemeClr val="tx1">
                    <a:lumMod val="50000"/>
                    <a:lumOff val="50000"/>
                  </a:schemeClr>
                </a:solidFill>
                <a:effectLst/>
                <a:latin typeface="Helvetica" pitchFamily="2" charset="0"/>
              </a:rPr>
              <a:t>(2020); Desai et al. (2013, 2012)</a:t>
            </a:r>
          </a:p>
        </p:txBody>
      </p:sp>
      <p:sp>
        <p:nvSpPr>
          <p:cNvPr id="18" name="TextBox 17">
            <a:extLst>
              <a:ext uri="{FF2B5EF4-FFF2-40B4-BE49-F238E27FC236}">
                <a16:creationId xmlns:a16="http://schemas.microsoft.com/office/drawing/2014/main" id="{8B4D8131-1402-F9CD-9EFA-677344E6FD36}"/>
              </a:ext>
            </a:extLst>
          </p:cNvPr>
          <p:cNvSpPr txBox="1"/>
          <p:nvPr/>
        </p:nvSpPr>
        <p:spPr>
          <a:xfrm>
            <a:off x="4341587" y="4914751"/>
            <a:ext cx="3494211" cy="1477328"/>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Floyd et al. (2015); Xu and Dudek (2012, 2016); Wang et al. (2015); Chen et al. (2018, 2020); </a:t>
            </a:r>
            <a:r>
              <a:rPr lang="en-US" dirty="0" err="1">
                <a:solidFill>
                  <a:schemeClr val="tx1">
                    <a:lumMod val="50000"/>
                    <a:lumOff val="50000"/>
                  </a:schemeClr>
                </a:solidFill>
                <a:effectLst/>
                <a:latin typeface="Helvetica" pitchFamily="2" charset="0"/>
              </a:rPr>
              <a:t>Nikolaidis</a:t>
            </a:r>
            <a:r>
              <a:rPr lang="en-US" dirty="0">
                <a:solidFill>
                  <a:schemeClr val="tx1">
                    <a:lumMod val="50000"/>
                    <a:lumOff val="50000"/>
                  </a:schemeClr>
                </a:solidFill>
                <a:effectLst/>
                <a:latin typeface="Helvetica" pitchFamily="2" charset="0"/>
              </a:rPr>
              <a:t> et al. (2017); </a:t>
            </a:r>
          </a:p>
          <a:p>
            <a:r>
              <a:rPr lang="en-US" dirty="0">
                <a:solidFill>
                  <a:schemeClr val="tx1">
                    <a:lumMod val="50000"/>
                    <a:lumOff val="50000"/>
                  </a:schemeClr>
                </a:solidFill>
                <a:effectLst/>
                <a:latin typeface="Helvetica" pitchFamily="2" charset="0"/>
              </a:rPr>
              <a:t>Liu et al. (2019</a:t>
            </a:r>
            <a:r>
              <a:rPr lang="en-US" dirty="0">
                <a:solidFill>
                  <a:schemeClr val="tx1">
                    <a:lumMod val="50000"/>
                    <a:lumOff val="50000"/>
                  </a:schemeClr>
                </a:solidFill>
                <a:latin typeface="Helvetica" pitchFamily="2" charset="0"/>
              </a:rPr>
              <a:t>)</a:t>
            </a:r>
            <a:endParaRPr lang="en-US" dirty="0">
              <a:solidFill>
                <a:schemeClr val="tx1">
                  <a:lumMod val="50000"/>
                  <a:lumOff val="50000"/>
                </a:schemeClr>
              </a:solidFill>
              <a:effectLst/>
              <a:latin typeface="Helvetica" pitchFamily="2" charset="0"/>
            </a:endParaRPr>
          </a:p>
        </p:txBody>
      </p:sp>
      <p:sp>
        <p:nvSpPr>
          <p:cNvPr id="19" name="TextBox 18">
            <a:extLst>
              <a:ext uri="{FF2B5EF4-FFF2-40B4-BE49-F238E27FC236}">
                <a16:creationId xmlns:a16="http://schemas.microsoft.com/office/drawing/2014/main" id="{590634B1-0EC5-18AB-033C-6DA84BAD24A6}"/>
              </a:ext>
            </a:extLst>
          </p:cNvPr>
          <p:cNvSpPr txBox="1"/>
          <p:nvPr/>
        </p:nvSpPr>
        <p:spPr>
          <a:xfrm>
            <a:off x="8075320" y="4914751"/>
            <a:ext cx="3494211" cy="1477328"/>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Billings et al. (2012); Baker et al. (2018); </a:t>
            </a:r>
            <a:r>
              <a:rPr lang="en-US" dirty="0" err="1">
                <a:solidFill>
                  <a:schemeClr val="tx1">
                    <a:lumMod val="50000"/>
                    <a:lumOff val="50000"/>
                  </a:schemeClr>
                </a:solidFill>
                <a:effectLst/>
                <a:latin typeface="Helvetica" pitchFamily="2" charset="0"/>
              </a:rPr>
              <a:t>Tolmeijer</a:t>
            </a:r>
            <a:r>
              <a:rPr lang="en-US" dirty="0">
                <a:solidFill>
                  <a:schemeClr val="tx1">
                    <a:lumMod val="50000"/>
                    <a:lumOff val="50000"/>
                  </a:schemeClr>
                </a:solidFill>
                <a:effectLst/>
                <a:latin typeface="Helvetica" pitchFamily="2" charset="0"/>
              </a:rPr>
              <a:t> et al. (2020); De Visser et al. (2018); Robinette et al. (2015); </a:t>
            </a:r>
            <a:r>
              <a:rPr lang="en-US" dirty="0" err="1">
                <a:solidFill>
                  <a:schemeClr val="tx1">
                    <a:lumMod val="50000"/>
                    <a:lumOff val="50000"/>
                  </a:schemeClr>
                </a:solidFill>
                <a:effectLst/>
                <a:latin typeface="Helvetica" pitchFamily="2" charset="0"/>
              </a:rPr>
              <a:t>Sebo</a:t>
            </a:r>
            <a:r>
              <a:rPr lang="en-US" dirty="0">
                <a:solidFill>
                  <a:schemeClr val="tx1">
                    <a:lumMod val="50000"/>
                    <a:lumOff val="50000"/>
                  </a:schemeClr>
                </a:solidFill>
                <a:effectLst/>
                <a:latin typeface="Helvetica" pitchFamily="2" charset="0"/>
              </a:rPr>
              <a:t> et al. (2019)</a:t>
            </a:r>
            <a:r>
              <a:rPr lang="en-US" dirty="0">
                <a:solidFill>
                  <a:schemeClr val="tx1">
                    <a:lumMod val="50000"/>
                    <a:lumOff val="50000"/>
                  </a:schemeClr>
                </a:solidFill>
                <a:latin typeface="Helvetica" pitchFamily="2" charset="0"/>
              </a:rPr>
              <a:t>; Wang et al. (2016)</a:t>
            </a:r>
          </a:p>
        </p:txBody>
      </p:sp>
    </p:spTree>
    <p:extLst>
      <p:ext uri="{BB962C8B-B14F-4D97-AF65-F5344CB8AC3E}">
        <p14:creationId xmlns:p14="http://schemas.microsoft.com/office/powerpoint/2010/main" val="3780072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Setting: Robot Delivery</a:t>
            </a:r>
          </a:p>
        </p:txBody>
      </p:sp>
      <p:sp>
        <p:nvSpPr>
          <p:cNvPr id="3" name="Rectangle 2">
            <a:extLst>
              <a:ext uri="{FF2B5EF4-FFF2-40B4-BE49-F238E27FC236}">
                <a16:creationId xmlns:a16="http://schemas.microsoft.com/office/drawing/2014/main" id="{9965F5C9-0215-0BBC-6E97-C471E685A3D2}"/>
              </a:ext>
            </a:extLst>
          </p:cNvPr>
          <p:cNvSpPr/>
          <p:nvPr/>
        </p:nvSpPr>
        <p:spPr>
          <a:xfrm>
            <a:off x="0" y="6531937"/>
            <a:ext cx="4575099" cy="276999"/>
          </a:xfrm>
          <a:prstGeom prst="rect">
            <a:avLst/>
          </a:prstGeom>
        </p:spPr>
        <p:txBody>
          <a:bodyPr wrap="none">
            <a:spAutoFit/>
          </a:bodyPr>
          <a:lstStyle/>
          <a:p>
            <a:r>
              <a:rPr lang="en-US" sz="1200" dirty="0">
                <a:solidFill>
                  <a:schemeClr val="bg1">
                    <a:lumMod val="65000"/>
                  </a:schemeClr>
                </a:solidFill>
                <a:latin typeface="Helvetica" panose="020B0604020202020204" pitchFamily="34" charset="0"/>
                <a:cs typeface="Helvetica" panose="020B0604020202020204" pitchFamily="34" charset="0"/>
              </a:rPr>
              <a:t>[</a:t>
            </a:r>
            <a:r>
              <a:rPr lang="en-US" sz="1200" i="1" dirty="0">
                <a:solidFill>
                  <a:schemeClr val="bg1">
                    <a:lumMod val="65000"/>
                  </a:schemeClr>
                </a:solidFill>
                <a:latin typeface="Helvetica" panose="020B0604020202020204" pitchFamily="34" charset="0"/>
                <a:cs typeface="Helvetica" panose="020B0604020202020204" pitchFamily="34" charset="0"/>
              </a:rPr>
              <a:t>Kulkarni, et. al, 2016</a:t>
            </a:r>
            <a:r>
              <a:rPr lang="en-US" sz="1200" dirty="0">
                <a:solidFill>
                  <a:schemeClr val="bg1">
                    <a:lumMod val="65000"/>
                  </a:schemeClr>
                </a:solidFill>
                <a:latin typeface="Helvetica" panose="020B0604020202020204" pitchFamily="34" charset="0"/>
                <a:cs typeface="Helvetica" panose="020B0604020202020204" pitchFamily="34" charset="0"/>
              </a:rPr>
              <a:t>] </a:t>
            </a:r>
            <a:r>
              <a:rPr lang="en-US" sz="1200" dirty="0">
                <a:latin typeface="Helvetica" panose="020B0604020202020204" pitchFamily="34" charset="0"/>
                <a:cs typeface="Helvetica" panose="020B0604020202020204" pitchFamily="34" charset="0"/>
              </a:rPr>
              <a:t>A PDDL domain for a robot delivery agent.</a:t>
            </a:r>
          </a:p>
        </p:txBody>
      </p:sp>
      <p:grpSp>
        <p:nvGrpSpPr>
          <p:cNvPr id="4" name="Group 3">
            <a:extLst>
              <a:ext uri="{FF2B5EF4-FFF2-40B4-BE49-F238E27FC236}">
                <a16:creationId xmlns:a16="http://schemas.microsoft.com/office/drawing/2014/main" id="{61552347-F61C-38F9-143D-FCAC8CE191AC}"/>
              </a:ext>
            </a:extLst>
          </p:cNvPr>
          <p:cNvGrpSpPr/>
          <p:nvPr/>
        </p:nvGrpSpPr>
        <p:grpSpPr>
          <a:xfrm>
            <a:off x="2753277" y="1404053"/>
            <a:ext cx="7105098" cy="4510972"/>
            <a:chOff x="3262276" y="2193675"/>
            <a:chExt cx="4938167" cy="3250683"/>
          </a:xfrm>
        </p:grpSpPr>
        <p:grpSp>
          <p:nvGrpSpPr>
            <p:cNvPr id="5" name="Group 4">
              <a:extLst>
                <a:ext uri="{FF2B5EF4-FFF2-40B4-BE49-F238E27FC236}">
                  <a16:creationId xmlns:a16="http://schemas.microsoft.com/office/drawing/2014/main" id="{79220772-FEC6-6077-60D3-BC2193A34ACD}"/>
                </a:ext>
              </a:extLst>
            </p:cNvPr>
            <p:cNvGrpSpPr/>
            <p:nvPr/>
          </p:nvGrpSpPr>
          <p:grpSpPr>
            <a:xfrm>
              <a:off x="3262276" y="2193675"/>
              <a:ext cx="4938167" cy="3250683"/>
              <a:chOff x="2893398" y="2109245"/>
              <a:chExt cx="4938167" cy="3250683"/>
            </a:xfrm>
          </p:grpSpPr>
          <p:pic>
            <p:nvPicPr>
              <p:cNvPr id="21" name="Picture 20">
                <a:extLst>
                  <a:ext uri="{FF2B5EF4-FFF2-40B4-BE49-F238E27FC236}">
                    <a16:creationId xmlns:a16="http://schemas.microsoft.com/office/drawing/2014/main" id="{4E0C2B49-BDE7-BE8B-8518-CD4F3BDF0D3C}"/>
                  </a:ext>
                </a:extLst>
              </p:cNvPr>
              <p:cNvPicPr>
                <a:picLocks noChangeAspect="1"/>
              </p:cNvPicPr>
              <p:nvPr/>
            </p:nvPicPr>
            <p:blipFill rotWithShape="1">
              <a:blip r:embed="rId3"/>
              <a:srcRect l="51206"/>
              <a:stretch/>
            </p:blipFill>
            <p:spPr>
              <a:xfrm>
                <a:off x="2893398" y="2109245"/>
                <a:ext cx="4938167" cy="3250683"/>
              </a:xfrm>
              <a:prstGeom prst="rect">
                <a:avLst/>
              </a:prstGeom>
            </p:spPr>
          </p:pic>
          <p:sp>
            <p:nvSpPr>
              <p:cNvPr id="22" name="Rectangle 21">
                <a:extLst>
                  <a:ext uri="{FF2B5EF4-FFF2-40B4-BE49-F238E27FC236}">
                    <a16:creationId xmlns:a16="http://schemas.microsoft.com/office/drawing/2014/main" id="{992D5F66-FCDD-951E-E4D6-C772F6A820F0}"/>
                  </a:ext>
                </a:extLst>
              </p:cNvPr>
              <p:cNvSpPr/>
              <p:nvPr/>
            </p:nvSpPr>
            <p:spPr>
              <a:xfrm>
                <a:off x="5942943" y="2640247"/>
                <a:ext cx="1502979" cy="13768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303E61-9B2C-5BC7-0688-840443AD0B91}"/>
                  </a:ext>
                </a:extLst>
              </p:cNvPr>
              <p:cNvSpPr/>
              <p:nvPr/>
            </p:nvSpPr>
            <p:spPr>
              <a:xfrm>
                <a:off x="4744525" y="3294316"/>
                <a:ext cx="1198417" cy="880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366DFD-611C-AA75-D863-C9095C6FA791}"/>
                  </a:ext>
                </a:extLst>
              </p:cNvPr>
              <p:cNvSpPr/>
              <p:nvPr/>
            </p:nvSpPr>
            <p:spPr>
              <a:xfrm>
                <a:off x="5855194" y="4169368"/>
                <a:ext cx="787731" cy="880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3E61729-3919-6846-09E0-7C46BB457198}"/>
                  </a:ext>
                </a:extLst>
              </p:cNvPr>
              <p:cNvSpPr/>
              <p:nvPr/>
            </p:nvSpPr>
            <p:spPr>
              <a:xfrm>
                <a:off x="4044542" y="4117994"/>
                <a:ext cx="787731" cy="1067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59D58999-87BB-C053-0227-D80F4F66345B}"/>
                </a:ext>
              </a:extLst>
            </p:cNvPr>
            <p:cNvGrpSpPr/>
            <p:nvPr/>
          </p:nvGrpSpPr>
          <p:grpSpPr>
            <a:xfrm>
              <a:off x="4965011" y="3345568"/>
              <a:ext cx="787733" cy="959675"/>
              <a:chOff x="5007737" y="3413104"/>
              <a:chExt cx="787733" cy="959675"/>
            </a:xfrm>
          </p:grpSpPr>
          <p:pic>
            <p:nvPicPr>
              <p:cNvPr id="19" name="Picture 18">
                <a:extLst>
                  <a:ext uri="{FF2B5EF4-FFF2-40B4-BE49-F238E27FC236}">
                    <a16:creationId xmlns:a16="http://schemas.microsoft.com/office/drawing/2014/main" id="{533A3829-F76A-F7EE-ECD8-8D84E4D82058}"/>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20" name="Rectangle 19">
                <a:extLst>
                  <a:ext uri="{FF2B5EF4-FFF2-40B4-BE49-F238E27FC236}">
                    <a16:creationId xmlns:a16="http://schemas.microsoft.com/office/drawing/2014/main" id="{8BC64D26-3815-E50B-F163-71562CB27510}"/>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592DB7E-D4E5-4D42-91A8-81B5F35FE7F9}"/>
                </a:ext>
              </a:extLst>
            </p:cNvPr>
            <p:cNvGrpSpPr/>
            <p:nvPr/>
          </p:nvGrpSpPr>
          <p:grpSpPr>
            <a:xfrm rot="5400000">
              <a:off x="6178574" y="4116453"/>
              <a:ext cx="787733" cy="959675"/>
              <a:chOff x="5007737" y="3413104"/>
              <a:chExt cx="787733" cy="959675"/>
            </a:xfrm>
          </p:grpSpPr>
          <p:pic>
            <p:nvPicPr>
              <p:cNvPr id="17" name="Picture 16">
                <a:extLst>
                  <a:ext uri="{FF2B5EF4-FFF2-40B4-BE49-F238E27FC236}">
                    <a16:creationId xmlns:a16="http://schemas.microsoft.com/office/drawing/2014/main" id="{15DD9328-3015-30EB-ECCB-47348BB2A997}"/>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18" name="Rectangle 17">
                <a:extLst>
                  <a:ext uri="{FF2B5EF4-FFF2-40B4-BE49-F238E27FC236}">
                    <a16:creationId xmlns:a16="http://schemas.microsoft.com/office/drawing/2014/main" id="{F349C995-CA5B-931A-0A37-63EDD2140DED}"/>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7226EAAD-0184-4801-417D-23D5D4103E94}"/>
                </a:ext>
              </a:extLst>
            </p:cNvPr>
            <p:cNvGrpSpPr/>
            <p:nvPr/>
          </p:nvGrpSpPr>
          <p:grpSpPr>
            <a:xfrm rot="10800000">
              <a:off x="5572766" y="3328272"/>
              <a:ext cx="787733" cy="959675"/>
              <a:chOff x="5007737" y="3413104"/>
              <a:chExt cx="787733" cy="959675"/>
            </a:xfrm>
          </p:grpSpPr>
          <p:pic>
            <p:nvPicPr>
              <p:cNvPr id="15" name="Picture 14">
                <a:extLst>
                  <a:ext uri="{FF2B5EF4-FFF2-40B4-BE49-F238E27FC236}">
                    <a16:creationId xmlns:a16="http://schemas.microsoft.com/office/drawing/2014/main" id="{D7624057-1FCC-0D1A-D24C-6B0004356287}"/>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16" name="Rectangle 15">
                <a:extLst>
                  <a:ext uri="{FF2B5EF4-FFF2-40B4-BE49-F238E27FC236}">
                    <a16:creationId xmlns:a16="http://schemas.microsoft.com/office/drawing/2014/main" id="{B4F03725-2AA9-D3E5-8E5A-E6068AD74672}"/>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B6D747B0-7E28-C2A0-8AD7-B2B1D1FC18A2}"/>
                </a:ext>
              </a:extLst>
            </p:cNvPr>
            <p:cNvGrpSpPr/>
            <p:nvPr/>
          </p:nvGrpSpPr>
          <p:grpSpPr>
            <a:xfrm rot="5400000">
              <a:off x="4400255" y="3971671"/>
              <a:ext cx="787733" cy="959675"/>
              <a:chOff x="5007737" y="3413104"/>
              <a:chExt cx="787733" cy="959675"/>
            </a:xfrm>
          </p:grpSpPr>
          <p:pic>
            <p:nvPicPr>
              <p:cNvPr id="13" name="Picture 12">
                <a:extLst>
                  <a:ext uri="{FF2B5EF4-FFF2-40B4-BE49-F238E27FC236}">
                    <a16:creationId xmlns:a16="http://schemas.microsoft.com/office/drawing/2014/main" id="{13D46B80-6878-B2E4-679F-64F14CF8460B}"/>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14" name="Rectangle 13">
                <a:extLst>
                  <a:ext uri="{FF2B5EF4-FFF2-40B4-BE49-F238E27FC236}">
                    <a16:creationId xmlns:a16="http://schemas.microsoft.com/office/drawing/2014/main" id="{95F4FCA0-053B-3E13-A5A1-35FE938079DA}"/>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99F6CCC-509A-319E-1F07-3C01B57CF775}"/>
                </a:ext>
              </a:extLst>
            </p:cNvPr>
            <p:cNvGrpSpPr/>
            <p:nvPr/>
          </p:nvGrpSpPr>
          <p:grpSpPr>
            <a:xfrm rot="16444263">
              <a:off x="4413417" y="4536169"/>
              <a:ext cx="787733" cy="959675"/>
              <a:chOff x="5007737" y="3413104"/>
              <a:chExt cx="787733" cy="959675"/>
            </a:xfrm>
          </p:grpSpPr>
          <p:pic>
            <p:nvPicPr>
              <p:cNvPr id="11" name="Picture 10">
                <a:extLst>
                  <a:ext uri="{FF2B5EF4-FFF2-40B4-BE49-F238E27FC236}">
                    <a16:creationId xmlns:a16="http://schemas.microsoft.com/office/drawing/2014/main" id="{F3FA0521-032B-C3E9-4A02-F4C3E8270A68}"/>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12" name="Rectangle 11">
                <a:extLst>
                  <a:ext uri="{FF2B5EF4-FFF2-40B4-BE49-F238E27FC236}">
                    <a16:creationId xmlns:a16="http://schemas.microsoft.com/office/drawing/2014/main" id="{849A7A2D-50CD-1469-BD2C-54C5EB93AAB5}"/>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382970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15381</TotalTime>
  <Words>9746</Words>
  <Application>Microsoft Macintosh PowerPoint</Application>
  <PresentationFormat>Widescreen</PresentationFormat>
  <Paragraphs>1291</Paragraphs>
  <Slides>120</Slides>
  <Notes>98</Notes>
  <HiddenSlides>29</HiddenSlides>
  <MMClips>6</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120</vt:i4>
      </vt:variant>
    </vt:vector>
  </HeadingPairs>
  <TitlesOfParts>
    <vt:vector size="136" baseType="lpstr">
      <vt:lpstr>Arial</vt:lpstr>
      <vt:lpstr>Calibri</vt:lpstr>
      <vt:lpstr>Calibri Light</vt:lpstr>
      <vt:lpstr>Cambria Math</vt:lpstr>
      <vt:lpstr>Chiller</vt:lpstr>
      <vt:lpstr>Eurostile</vt:lpstr>
      <vt:lpstr>Helvetica</vt:lpstr>
      <vt:lpstr>NimbusRomNo9L-Regu</vt:lpstr>
      <vt:lpstr>Open Sans</vt:lpstr>
      <vt:lpstr>open-sans</vt:lpstr>
      <vt:lpstr>Slack-Lato</vt:lpstr>
      <vt:lpstr>Söhne</vt:lpstr>
      <vt:lpstr>Times</vt:lpstr>
      <vt:lpstr>Times New Roman</vt:lpstr>
      <vt:lpstr>Wingdings</vt:lpstr>
      <vt:lpstr>Office Theme</vt:lpstr>
      <vt:lpstr>Computational Accounts of Trust in Human-AI Interaction</vt:lpstr>
      <vt:lpstr>Introduction</vt:lpstr>
      <vt:lpstr>Introduction</vt:lpstr>
      <vt:lpstr>Introduction</vt:lpstr>
      <vt:lpstr>Introduction</vt:lpstr>
      <vt:lpstr>Introduction</vt:lpstr>
      <vt:lpstr>Background: Different Directions of Trust Studies</vt:lpstr>
      <vt:lpstr>Background: Different Directions of Trust Studies</vt:lpstr>
      <vt:lpstr>Background: Different Directions of Trust Studies</vt:lpstr>
      <vt:lpstr>Background: Different Directions of Trust Studies</vt:lpstr>
      <vt:lpstr>Background: The Gap in The Literature</vt:lpstr>
      <vt:lpstr>My Research Direction </vt:lpstr>
      <vt:lpstr>PowerPoint Presentation</vt:lpstr>
      <vt:lpstr>Agenda</vt:lpstr>
      <vt:lpstr>Agenda</vt:lpstr>
      <vt:lpstr>PowerPoint Presentation</vt:lpstr>
      <vt:lpstr>Mental States of Human and Robot</vt:lpstr>
      <vt:lpstr>Mental States of Human and Robot</vt:lpstr>
      <vt:lpstr>Mental States of Human and Robot</vt:lpstr>
      <vt:lpstr>Mental States of Human and Robot</vt:lpstr>
      <vt:lpstr>Mental States of Human and Robot</vt:lpstr>
      <vt:lpstr>Mental States of Human and Robot</vt:lpstr>
      <vt:lpstr>Mental States of Human and Robot</vt:lpstr>
      <vt:lpstr>Example of Model</vt:lpstr>
      <vt:lpstr>Agenda</vt:lpstr>
      <vt:lpstr>Trust in Mental Model States</vt:lpstr>
      <vt:lpstr>Trust in Mental Model States</vt:lpstr>
      <vt:lpstr>Trust in Mental Model States</vt:lpstr>
      <vt:lpstr>Trust in Mental Model States</vt:lpstr>
      <vt:lpstr>Formalizing Trust</vt:lpstr>
      <vt:lpstr>Modeling Trust Evolution</vt:lpstr>
      <vt:lpstr>Modeling Trust Evolution</vt:lpstr>
      <vt:lpstr>Appropriate Level of Trust</vt:lpstr>
      <vt:lpstr>Agenda</vt:lpstr>
      <vt:lpstr>Three Information Types of Trust Within the Framework</vt:lpstr>
      <vt:lpstr>Three Information Types of Trust Within the Framework</vt:lpstr>
      <vt:lpstr>Three Information Types of Trust Within the Framework</vt:lpstr>
      <vt:lpstr>Three Information Types of Trust Within the Framework</vt:lpstr>
      <vt:lpstr>Three Information Types of Trust Within the Framework</vt:lpstr>
      <vt:lpstr>Three Information Types of Trust Within the Framework</vt:lpstr>
      <vt:lpstr>Three Information Types of Trust Within the Framework</vt:lpstr>
      <vt:lpstr>Agenda</vt:lpstr>
      <vt:lpstr>Agenda</vt:lpstr>
      <vt:lpstr>Concretizing the Framework</vt:lpstr>
      <vt:lpstr>Human Trust and Monitoring Interplay</vt:lpstr>
      <vt:lpstr>Human Subject Studies</vt:lpstr>
      <vt:lpstr>Models and Results</vt:lpstr>
      <vt:lpstr>Agenda</vt:lpstr>
      <vt:lpstr>PowerPoint Presentation</vt:lpstr>
      <vt:lpstr>How a Designer Can Use The Framework</vt:lpstr>
      <vt:lpstr>How a Designer Can Use The Framework</vt:lpstr>
      <vt:lpstr>How a Designer Can Use The Framework</vt:lpstr>
      <vt:lpstr>How a Designer Can Use The Framework</vt:lpstr>
      <vt:lpstr>Problem Formulation</vt:lpstr>
      <vt:lpstr>Human Subject Studies</vt:lpstr>
      <vt:lpstr>Agenda</vt:lpstr>
      <vt:lpstr>PowerPoint Presentation</vt:lpstr>
      <vt:lpstr>Iterated Interaction</vt:lpstr>
      <vt:lpstr>Iterated Interaction</vt:lpstr>
      <vt:lpstr>Human Expectation: Explicable/Explanation</vt:lpstr>
      <vt:lpstr>Trust-Aware Model</vt:lpstr>
      <vt:lpstr>Trust-Aware Model</vt:lpstr>
      <vt:lpstr>Problem Formulation: Base Level</vt:lpstr>
      <vt:lpstr>Problem Formulation: Meta Level MDP</vt:lpstr>
      <vt:lpstr>Human Subject Studies: Setup</vt:lpstr>
      <vt:lpstr>Results</vt:lpstr>
      <vt:lpstr>Agenda</vt:lpstr>
      <vt:lpstr>PowerPoint Presentation</vt:lpstr>
      <vt:lpstr>Mental Model Based Theory of Trust</vt:lpstr>
      <vt:lpstr>Inferring Dynamic of Trust </vt:lpstr>
      <vt:lpstr>Evaluation: Inferring Changes in Trust </vt:lpstr>
      <vt:lpstr>Hypotheses and Conditions</vt:lpstr>
      <vt:lpstr>Scenarios</vt:lpstr>
      <vt:lpstr>Updates</vt:lpstr>
      <vt:lpstr>Updates</vt:lpstr>
      <vt:lpstr>Updates</vt:lpstr>
      <vt:lpstr>Trust Questionnaire</vt:lpstr>
      <vt:lpstr>Results</vt:lpstr>
      <vt:lpstr>Results</vt:lpstr>
      <vt:lpstr>Results: All Scenarios</vt:lpstr>
      <vt:lpstr>Results: Takeaways</vt:lpstr>
      <vt:lpstr>Results: Takeaways</vt:lpstr>
      <vt:lpstr>Agenda</vt:lpstr>
      <vt:lpstr>Other Research Contributions: AITA</vt:lpstr>
      <vt:lpstr>Other Research Contributions: User Preference in MCE </vt:lpstr>
      <vt:lpstr>Other Research Contributions: GHAI Landscape</vt:lpstr>
      <vt:lpstr>Conclusions and Takeaways</vt:lpstr>
      <vt:lpstr>Research Contributions: List 1</vt:lpstr>
      <vt:lpstr>Research Contributions: List 2</vt:lpstr>
      <vt:lpstr>Thank You</vt:lpstr>
      <vt:lpstr>Conclusions and Takeaways</vt:lpstr>
      <vt:lpstr>Agenda</vt:lpstr>
      <vt:lpstr>PowerPoint Presentation</vt:lpstr>
      <vt:lpstr>Background: Psychological and Human Factors view</vt:lpstr>
      <vt:lpstr>Background: Psychological and Human Factors view</vt:lpstr>
      <vt:lpstr>Background: Psychological and Human Factors view</vt:lpstr>
      <vt:lpstr>Background: Psychological and Human Factors view</vt:lpstr>
      <vt:lpstr>Background: Computational Accounts of Trust</vt:lpstr>
      <vt:lpstr>Example Setting: Robot Delivery</vt:lpstr>
      <vt:lpstr>Example Setting: Robot Delivery</vt:lpstr>
      <vt:lpstr>Example Setting: Robot Delivery</vt:lpstr>
      <vt:lpstr>Example Setting: Robot Delivery</vt:lpstr>
      <vt:lpstr>Example Setting: Robot Delivery</vt:lpstr>
      <vt:lpstr>Problem Formulation</vt:lpstr>
      <vt:lpstr>Trust Boundary</vt:lpstr>
      <vt:lpstr>Human Subject Studies</vt:lpstr>
      <vt:lpstr>Human Subject Studies</vt:lpstr>
      <vt:lpstr>Human Subject Studies</vt:lpstr>
      <vt:lpstr>Results</vt:lpstr>
      <vt:lpstr>Results</vt:lpstr>
      <vt:lpstr>Models and Results</vt:lpstr>
      <vt:lpstr>Models and Results</vt:lpstr>
      <vt:lpstr>Hypotheses</vt:lpstr>
      <vt:lpstr>Results</vt:lpstr>
      <vt:lpstr>Trust Questionnaire</vt:lpstr>
      <vt:lpstr>Results: Performance Scenario</vt:lpstr>
      <vt:lpstr>Results: Process Scenario</vt:lpstr>
      <vt:lpstr>Results: Purpose Scenario</vt:lpstr>
      <vt:lpstr>Mental Model based Theory of Trust [Reminder]</vt:lpstr>
      <vt:lpstr>Modeling Human Reliance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Accounts of Trust in Human-AI Interaction</dc:title>
  <dc:creator>Zahra Zahedi (Student)</dc:creator>
  <cp:lastModifiedBy>Zahra Zahedi (Student)</cp:lastModifiedBy>
  <cp:revision>79</cp:revision>
  <dcterms:created xsi:type="dcterms:W3CDTF">2023-08-03T23:49:18Z</dcterms:created>
  <dcterms:modified xsi:type="dcterms:W3CDTF">2023-11-02T00:42:55Z</dcterms:modified>
</cp:coreProperties>
</file>